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7" r:id="rId5"/>
    <p:sldId id="341" r:id="rId6"/>
    <p:sldId id="513" r:id="rId7"/>
    <p:sldId id="479" r:id="rId8"/>
    <p:sldId id="283" r:id="rId9"/>
    <p:sldId id="2074" r:id="rId10"/>
    <p:sldId id="2075" r:id="rId11"/>
    <p:sldId id="2073" r:id="rId12"/>
    <p:sldId id="510" r:id="rId13"/>
    <p:sldId id="276" r:id="rId14"/>
    <p:sldId id="2076" r:id="rId15"/>
    <p:sldId id="517" r:id="rId16"/>
    <p:sldId id="492" r:id="rId17"/>
    <p:sldId id="518" r:id="rId18"/>
    <p:sldId id="2071" r:id="rId19"/>
    <p:sldId id="2072" r:id="rId20"/>
    <p:sldId id="270" r:id="rId21"/>
    <p:sldId id="519" r:id="rId22"/>
    <p:sldId id="2067" r:id="rId23"/>
    <p:sldId id="266" r:id="rId24"/>
    <p:sldId id="482" r:id="rId25"/>
    <p:sldId id="264" r:id="rId26"/>
    <p:sldId id="413" r:id="rId27"/>
    <p:sldId id="483" r:id="rId28"/>
    <p:sldId id="512" r:id="rId29"/>
    <p:sldId id="484" r:id="rId30"/>
    <p:sldId id="485" r:id="rId31"/>
    <p:sldId id="486" r:id="rId32"/>
    <p:sldId id="488" r:id="rId33"/>
    <p:sldId id="520" r:id="rId34"/>
    <p:sldId id="529" r:id="rId35"/>
    <p:sldId id="525" r:id="rId36"/>
    <p:sldId id="344" r:id="rId37"/>
    <p:sldId id="497" r:id="rId38"/>
    <p:sldId id="496" r:id="rId39"/>
    <p:sldId id="508" r:id="rId40"/>
    <p:sldId id="46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9A790-E5CB-4043-9A82-D0485CBE6277}" v="2" dt="2024-08-19T16:19:50.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211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4AB7F-A1A9-490C-ACC9-B509B7FB0ED7}" type="datetimeFigureOut">
              <a:rPr lang="en-GB" smtClean="0"/>
              <a:t>19/08/2024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4A204-C7D6-4B39-8D22-E3E99DA11FE0}" type="slidenum">
              <a:rPr lang="en-GB" smtClean="0"/>
              <a:t>‹#›</a:t>
            </a:fld>
            <a:endParaRPr lang="en-GB"/>
          </a:p>
        </p:txBody>
      </p:sp>
    </p:spTree>
    <p:extLst>
      <p:ext uri="{BB962C8B-B14F-4D97-AF65-F5344CB8AC3E}">
        <p14:creationId xmlns:p14="http://schemas.microsoft.com/office/powerpoint/2010/main" val="134247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6E7C7E9-4666-4F15-91EA-C82F5A865D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BA22EC71-0512-439F-B3FF-733A69689F84}" type="slidenum">
              <a:rPr lang="en-GB" altLang="en-US" sz="1200" smtClean="0"/>
              <a:pPr/>
              <a:t>2</a:t>
            </a:fld>
            <a:endParaRPr lang="en-GB" altLang="en-US" sz="1200"/>
          </a:p>
        </p:txBody>
      </p:sp>
      <p:sp>
        <p:nvSpPr>
          <p:cNvPr id="10243" name="Rectangle 2">
            <a:extLst>
              <a:ext uri="{FF2B5EF4-FFF2-40B4-BE49-F238E27FC236}">
                <a16:creationId xmlns:a16="http://schemas.microsoft.com/office/drawing/2014/main" id="{15D0657A-1DFC-4FB1-AABE-EA71F1BF5B6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D7D297F-56E7-49C0-A71E-265F9E5D64EE}"/>
              </a:ext>
            </a:extLst>
          </p:cNvPr>
          <p:cNvSpPr>
            <a:spLocks noGrp="1" noChangeArrowheads="1"/>
          </p:cNvSpPr>
          <p:nvPr>
            <p:ph type="body" idx="1"/>
          </p:nvPr>
        </p:nvSpPr>
        <p:spPr>
          <a:xfrm>
            <a:off x="914400" y="4343400"/>
            <a:ext cx="50292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63" lvl="1" indent="-385763" eaLnBrk="1" hangingPunct="1">
              <a:lnSpc>
                <a:spcPct val="150000"/>
              </a:lnSpc>
              <a:spcBef>
                <a:spcPct val="0"/>
              </a:spcBef>
              <a:buFont typeface="Wingdings" panose="05000000000000000000" pitchFamily="2" charset="2"/>
              <a:buNone/>
            </a:pPr>
            <a:endParaRPr lang="en-US" altLang="en-US" sz="1400" b="1">
              <a:latin typeface="Comic Sans MS" panose="030F0702030302020204" pitchFamily="66" charset="0"/>
            </a:endParaRPr>
          </a:p>
        </p:txBody>
      </p:sp>
    </p:spTree>
    <p:extLst>
      <p:ext uri="{BB962C8B-B14F-4D97-AF65-F5344CB8AC3E}">
        <p14:creationId xmlns:p14="http://schemas.microsoft.com/office/powerpoint/2010/main" val="347540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0593165-1251-4744-ABC7-F689FD4D22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a:extLst>
              <a:ext uri="{FF2B5EF4-FFF2-40B4-BE49-F238E27FC236}">
                <a16:creationId xmlns:a16="http://schemas.microsoft.com/office/drawing/2014/main" id="{04015168-5954-45D2-B7EC-0D5CB70798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So with all the internal assessments and coursework required its important that we are supporting our pupils.</a:t>
            </a:r>
          </a:p>
          <a:p>
            <a:pPr eaLnBrk="1" hangingPunct="1"/>
            <a:endParaRPr lang="en-GB" altLang="en-US"/>
          </a:p>
          <a:p>
            <a:pPr eaLnBrk="1" hangingPunct="1"/>
            <a:r>
              <a:rPr lang="en-GB" altLang="en-US"/>
              <a:t>As I’m sure you’re aware our first line of support in the school are our Support for pupils teachers.  They are your first point of contact if you have any concerns regarding your child’s well being or their learning.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Tx/>
              <a:buChar char="-"/>
            </a:pPr>
            <a:r>
              <a:rPr lang="en-GB">
                <a:latin typeface="Candara" panose="020E0502030303020204" pitchFamily="34" charset="0"/>
              </a:rPr>
              <a:t>Provide support in classes and in 1:1 settings, to ensure that the effects of learning difficulties or disabilities are minimised</a:t>
            </a:r>
          </a:p>
          <a:p>
            <a:pPr fontAlgn="base">
              <a:buFontTx/>
              <a:buChar char="-"/>
            </a:pPr>
            <a:r>
              <a:rPr lang="en-GB">
                <a:latin typeface="Candara" panose="020E0502030303020204" pitchFamily="34" charset="0"/>
              </a:rPr>
              <a:t>Offer specialised teaching to develop necessary language and learning skills</a:t>
            </a:r>
          </a:p>
          <a:p>
            <a:pPr fontAlgn="base">
              <a:buFontTx/>
              <a:buChar char="-"/>
            </a:pPr>
            <a:r>
              <a:rPr lang="en-GB">
                <a:latin typeface="Candara" panose="020E0502030303020204" pitchFamily="34" charset="0"/>
              </a:rPr>
              <a:t>Promote understanding of additional support needs</a:t>
            </a:r>
          </a:p>
          <a:p>
            <a:pPr fontAlgn="base">
              <a:buFontTx/>
              <a:buChar char="-"/>
            </a:pPr>
            <a:r>
              <a:rPr lang="en-GB">
                <a:latin typeface="Candara" panose="020E0502030303020204" pitchFamily="34" charset="0"/>
              </a:rPr>
              <a:t>Develop effective teaching and learning approaches for pupils with additional support needs</a:t>
            </a:r>
          </a:p>
          <a:p>
            <a:pPr fontAlgn="base">
              <a:buFontTx/>
              <a:buChar char="-"/>
            </a:pPr>
            <a:r>
              <a:rPr lang="en-GB">
                <a:latin typeface="Candara" panose="020E0502030303020204" pitchFamily="34" charset="0"/>
              </a:rPr>
              <a:t>Identify and implement assessment strategies and ensure that the results are reported to parents</a:t>
            </a:r>
          </a:p>
          <a:p>
            <a:pPr fontAlgn="base">
              <a:buFontTx/>
              <a:buChar char="-"/>
            </a:pPr>
            <a:r>
              <a:rPr lang="en-GB">
                <a:latin typeface="Candara" panose="020E0502030303020204" pitchFamily="34" charset="0"/>
              </a:rPr>
              <a:t>Involve parents in the planning of their son’s/daughter’s progression  throughout secondary school</a:t>
            </a:r>
          </a:p>
          <a:p>
            <a:pPr fontAlgn="base">
              <a:buFontTx/>
              <a:buChar char="-"/>
            </a:pPr>
            <a:r>
              <a:rPr lang="en-US">
                <a:latin typeface="Candara" panose="020E0502030303020204" pitchFamily="34" charset="0"/>
              </a:rPr>
              <a:t>Support pupils in our Hub</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21</a:t>
            </a:fld>
            <a:endParaRPr lang="en-GB"/>
          </a:p>
        </p:txBody>
      </p:sp>
    </p:spTree>
    <p:extLst>
      <p:ext uri="{BB962C8B-B14F-4D97-AF65-F5344CB8AC3E}">
        <p14:creationId xmlns:p14="http://schemas.microsoft.com/office/powerpoint/2010/main" val="344439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			leavers event</a:t>
            </a:r>
            <a:endParaRPr lang="en-GB" sz="280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8</a:t>
            </a:r>
            <a:r>
              <a:rPr lang="en-GB" sz="2400" baseline="30000">
                <a:effectLst/>
                <a:latin typeface="Arial Narrow" panose="020B0606020202030204" pitchFamily="34" charset="0"/>
                <a:ea typeface="Times New Roman" panose="02020603050405020304" pitchFamily="18" charset="0"/>
              </a:rPr>
              <a:t>th</a:t>
            </a:r>
            <a:r>
              <a:rPr lang="en-GB" sz="2400">
                <a:effectLst/>
                <a:latin typeface="Arial Narrow" panose="020B0606020202030204" pitchFamily="34" charset="0"/>
                <a:ea typeface="Times New Roman" panose="02020603050405020304" pitchFamily="18" charset="0"/>
              </a:rPr>
              <a:t> August:		results day</a:t>
            </a:r>
            <a:endParaRPr lang="en-GB" sz="2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30</a:t>
            </a:fld>
            <a:endParaRPr lang="en-GB"/>
          </a:p>
        </p:txBody>
      </p:sp>
    </p:spTree>
    <p:extLst>
      <p:ext uri="{BB962C8B-B14F-4D97-AF65-F5344CB8AC3E}">
        <p14:creationId xmlns:p14="http://schemas.microsoft.com/office/powerpoint/2010/main" val="148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			leavers event</a:t>
            </a:r>
            <a:endParaRPr lang="en-GB" sz="28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8</a:t>
            </a:r>
            <a:r>
              <a:rPr lang="en-GB" sz="2400" baseline="30000" dirty="0">
                <a:effectLst/>
                <a:latin typeface="Arial Narrow" panose="020B0606020202030204" pitchFamily="34" charset="0"/>
                <a:ea typeface="Times New Roman" panose="02020603050405020304" pitchFamily="18" charset="0"/>
              </a:rPr>
              <a:t>th</a:t>
            </a:r>
            <a:r>
              <a:rPr lang="en-GB" sz="2400" dirty="0">
                <a:effectLst/>
                <a:latin typeface="Arial Narrow" panose="020B0606020202030204" pitchFamily="34" charset="0"/>
                <a:ea typeface="Times New Roman" panose="02020603050405020304" pitchFamily="18" charset="0"/>
              </a:rPr>
              <a:t> August:		results day</a:t>
            </a:r>
            <a:endParaRPr lang="en-GB" sz="2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6E4A204-C7D6-4B39-8D22-E3E99DA11FE0}" type="slidenum">
              <a:rPr lang="en-GB" smtClean="0"/>
              <a:t>31</a:t>
            </a:fld>
            <a:endParaRPr lang="en-GB"/>
          </a:p>
        </p:txBody>
      </p:sp>
    </p:spTree>
    <p:extLst>
      <p:ext uri="{BB962C8B-B14F-4D97-AF65-F5344CB8AC3E}">
        <p14:creationId xmlns:p14="http://schemas.microsoft.com/office/powerpoint/2010/main" val="3573781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			leavers event</a:t>
            </a:r>
            <a:endParaRPr lang="en-GB" sz="280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a:effectLst/>
                <a:latin typeface="Arial Narrow" panose="020B0606020202030204" pitchFamily="34" charset="0"/>
                <a:ea typeface="Times New Roman" panose="02020603050405020304" pitchFamily="18" charset="0"/>
              </a:rPr>
              <a:t>8</a:t>
            </a:r>
            <a:r>
              <a:rPr lang="en-GB" sz="2400" baseline="30000">
                <a:effectLst/>
                <a:latin typeface="Arial Narrow" panose="020B0606020202030204" pitchFamily="34" charset="0"/>
                <a:ea typeface="Times New Roman" panose="02020603050405020304" pitchFamily="18" charset="0"/>
              </a:rPr>
              <a:t>th</a:t>
            </a:r>
            <a:r>
              <a:rPr lang="en-GB" sz="2400">
                <a:effectLst/>
                <a:latin typeface="Arial Narrow" panose="020B0606020202030204" pitchFamily="34" charset="0"/>
                <a:ea typeface="Times New Roman" panose="02020603050405020304" pitchFamily="18" charset="0"/>
              </a:rPr>
              <a:t> August:		results day</a:t>
            </a:r>
            <a:endParaRPr lang="en-GB" sz="28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32</a:t>
            </a:fld>
            <a:endParaRPr lang="en-GB"/>
          </a:p>
        </p:txBody>
      </p:sp>
    </p:spTree>
    <p:extLst>
      <p:ext uri="{BB962C8B-B14F-4D97-AF65-F5344CB8AC3E}">
        <p14:creationId xmlns:p14="http://schemas.microsoft.com/office/powerpoint/2010/main" val="74199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6E7C7E9-4666-4F15-91EA-C82F5A865D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cs typeface="Arial" panose="020B0604020202020204" pitchFamily="34" charset="0"/>
              </a:defRPr>
            </a:lvl1pPr>
            <a:lvl2pPr marL="742950" indent="-285750">
              <a:defRPr sz="2800">
                <a:solidFill>
                  <a:schemeClr val="tx1"/>
                </a:solidFill>
                <a:latin typeface="Times" panose="02020603050405020304" pitchFamily="18" charset="0"/>
                <a:cs typeface="Arial" panose="020B0604020202020204" pitchFamily="34" charset="0"/>
              </a:defRPr>
            </a:lvl2pPr>
            <a:lvl3pPr marL="1143000" indent="-228600">
              <a:defRPr sz="2800">
                <a:solidFill>
                  <a:schemeClr val="tx1"/>
                </a:solidFill>
                <a:latin typeface="Times" panose="02020603050405020304" pitchFamily="18" charset="0"/>
                <a:cs typeface="Arial" panose="020B0604020202020204" pitchFamily="34" charset="0"/>
              </a:defRPr>
            </a:lvl3pPr>
            <a:lvl4pPr marL="1600200" indent="-228600">
              <a:defRPr sz="2800">
                <a:solidFill>
                  <a:schemeClr val="tx1"/>
                </a:solidFill>
                <a:latin typeface="Times" panose="02020603050405020304" pitchFamily="18" charset="0"/>
                <a:cs typeface="Arial" panose="020B0604020202020204" pitchFamily="34" charset="0"/>
              </a:defRPr>
            </a:lvl4pPr>
            <a:lvl5pPr marL="2057400" indent="-228600">
              <a:defRPr sz="28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panose="02020603050405020304" pitchFamily="18" charset="0"/>
                <a:cs typeface="Arial" panose="020B0604020202020204" pitchFamily="34" charset="0"/>
              </a:defRPr>
            </a:lvl9pPr>
          </a:lstStyle>
          <a:p>
            <a:fld id="{BA22EC71-0512-439F-B3FF-733A69689F84}" type="slidenum">
              <a:rPr lang="en-GB" altLang="en-US" sz="1200" smtClean="0"/>
              <a:pPr/>
              <a:t>37</a:t>
            </a:fld>
            <a:endParaRPr lang="en-GB" altLang="en-US" sz="1200"/>
          </a:p>
        </p:txBody>
      </p:sp>
      <p:sp>
        <p:nvSpPr>
          <p:cNvPr id="10243" name="Rectangle 2">
            <a:extLst>
              <a:ext uri="{FF2B5EF4-FFF2-40B4-BE49-F238E27FC236}">
                <a16:creationId xmlns:a16="http://schemas.microsoft.com/office/drawing/2014/main" id="{15D0657A-1DFC-4FB1-AABE-EA71F1BF5B6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1D7D297F-56E7-49C0-A71E-265F9E5D64EE}"/>
              </a:ext>
            </a:extLst>
          </p:cNvPr>
          <p:cNvSpPr>
            <a:spLocks noGrp="1" noChangeArrowheads="1"/>
          </p:cNvSpPr>
          <p:nvPr>
            <p:ph type="body" idx="1"/>
          </p:nvPr>
        </p:nvSpPr>
        <p:spPr>
          <a:xfrm>
            <a:off x="914400" y="4343400"/>
            <a:ext cx="50292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6263" lvl="1" indent="-385763" eaLnBrk="1" hangingPunct="1">
              <a:lnSpc>
                <a:spcPct val="150000"/>
              </a:lnSpc>
              <a:spcBef>
                <a:spcPct val="0"/>
              </a:spcBef>
              <a:buFont typeface="Wingdings" panose="05000000000000000000" pitchFamily="2" charset="2"/>
              <a:buNone/>
            </a:pPr>
            <a:endParaRPr lang="en-US" altLang="en-US" sz="1400" b="1">
              <a:latin typeface="Comic Sans MS" panose="030F0702030302020204" pitchFamily="66" charset="0"/>
            </a:endParaRPr>
          </a:p>
        </p:txBody>
      </p:sp>
    </p:spTree>
    <p:extLst>
      <p:ext uri="{BB962C8B-B14F-4D97-AF65-F5344CB8AC3E}">
        <p14:creationId xmlns:p14="http://schemas.microsoft.com/office/powerpoint/2010/main" val="77758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C9530A0-4F27-49F2-BF5F-E1889239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9D783A3A-02C1-4768-8F52-BD586620B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CDCD2C3-D94A-491D-AF75-A91C201941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C2EE758-2D71-474B-9ECB-122F8188AB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Teenagers tend to be more focussed than adults on social cues, peers, risk taking and less good at prioritising and organisation. This is also a great time for inspiration and creativity and forming new ways of thinking.</a:t>
            </a:r>
          </a:p>
        </p:txBody>
      </p:sp>
      <p:sp>
        <p:nvSpPr>
          <p:cNvPr id="26628" name="Slide Number Placeholder 3">
            <a:extLst>
              <a:ext uri="{FF2B5EF4-FFF2-40B4-BE49-F238E27FC236}">
                <a16:creationId xmlns:a16="http://schemas.microsoft.com/office/drawing/2014/main" id="{F003059D-3212-4FD1-8F73-A992EBFC6D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7713" indent="-285750">
              <a:defRPr>
                <a:solidFill>
                  <a:schemeClr val="tx1"/>
                </a:solidFill>
                <a:latin typeface="Arial" panose="020B0604020202020204" pitchFamily="34" charset="0"/>
                <a:cs typeface="Arial" panose="020B0604020202020204" pitchFamily="34" charset="0"/>
              </a:defRPr>
            </a:lvl2pPr>
            <a:lvl3pPr marL="1150938" indent="-228600">
              <a:defRPr>
                <a:solidFill>
                  <a:schemeClr val="tx1"/>
                </a:solidFill>
                <a:latin typeface="Arial" panose="020B0604020202020204" pitchFamily="34" charset="0"/>
                <a:cs typeface="Arial" panose="020B0604020202020204" pitchFamily="34" charset="0"/>
              </a:defRPr>
            </a:lvl3pPr>
            <a:lvl4pPr marL="1609725" indent="-228600">
              <a:defRPr>
                <a:solidFill>
                  <a:schemeClr val="tx1"/>
                </a:solidFill>
                <a:latin typeface="Arial" panose="020B0604020202020204" pitchFamily="34" charset="0"/>
                <a:cs typeface="Arial" panose="020B0604020202020204" pitchFamily="34" charset="0"/>
              </a:defRPr>
            </a:lvl4pPr>
            <a:lvl5pPr marL="2071688" indent="-228600">
              <a:defRPr>
                <a:solidFill>
                  <a:schemeClr val="tx1"/>
                </a:solidFill>
                <a:latin typeface="Arial" panose="020B0604020202020204" pitchFamily="34" charset="0"/>
                <a:cs typeface="Arial" panose="020B0604020202020204" pitchFamily="34" charset="0"/>
              </a:defRPr>
            </a:lvl5pPr>
            <a:lvl6pPr marL="25288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60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32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0488"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931C8A7-80E4-43D1-82D1-522A1CE19E9E}" type="slidenum">
              <a:rPr lang="en-GB" altLang="en-US" smtClean="0">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11</a:t>
            </a:fld>
            <a:endParaRPr lang="en-GB"/>
          </a:p>
        </p:txBody>
      </p:sp>
    </p:spTree>
    <p:extLst>
      <p:ext uri="{BB962C8B-B14F-4D97-AF65-F5344CB8AC3E}">
        <p14:creationId xmlns:p14="http://schemas.microsoft.com/office/powerpoint/2010/main" val="182411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12</a:t>
            </a:fld>
            <a:endParaRPr lang="en-GB"/>
          </a:p>
        </p:txBody>
      </p:sp>
    </p:spTree>
    <p:extLst>
      <p:ext uri="{BB962C8B-B14F-4D97-AF65-F5344CB8AC3E}">
        <p14:creationId xmlns:p14="http://schemas.microsoft.com/office/powerpoint/2010/main" val="737861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a:latin typeface="Candara" panose="020E0502030303020204" pitchFamily="34" charset="0"/>
              </a:rPr>
              <a:t>All pupils </a:t>
            </a:r>
            <a:r>
              <a:rPr lang="en-GB" sz="1200">
                <a:latin typeface="Candara" panose="020E0502030303020204" pitchFamily="34" charset="0"/>
              </a:rPr>
              <a:t>are expected to work towards achieving a qualification in each of their 5 subjects. The Working Level can be National 2, 3, 4 or 5.  The </a:t>
            </a:r>
            <a:r>
              <a:rPr lang="en-GB" sz="1200">
                <a:solidFill>
                  <a:schemeClr val="accent6">
                    <a:lumMod val="75000"/>
                  </a:schemeClr>
                </a:solidFill>
                <a:latin typeface="Candara" panose="020E0502030303020204" pitchFamily="34" charset="0"/>
              </a:rPr>
              <a:t>final </a:t>
            </a:r>
            <a:r>
              <a:rPr lang="en-GB" sz="1200" i="1">
                <a:solidFill>
                  <a:schemeClr val="accent6">
                    <a:lumMod val="75000"/>
                  </a:schemeClr>
                </a:solidFill>
                <a:latin typeface="Candara" panose="020E0502030303020204" pitchFamily="34" charset="0"/>
              </a:rPr>
              <a:t>Working Level </a:t>
            </a:r>
            <a:r>
              <a:rPr lang="en-GB" sz="1200">
                <a:latin typeface="Candara" panose="020E0502030303020204" pitchFamily="34" charset="0"/>
              </a:rPr>
              <a:t>is based on their progress in.  All pupils must remain in their subjects throughout the year and target a qualification.</a:t>
            </a:r>
          </a:p>
          <a:p>
            <a:pPr>
              <a:defRPr/>
            </a:pPr>
            <a:r>
              <a:rPr lang="en-GB" sz="1200">
                <a:latin typeface="Candara" panose="020E0502030303020204" pitchFamily="34" charset="0"/>
              </a:rPr>
              <a:t> </a:t>
            </a:r>
          </a:p>
          <a:p>
            <a:pPr>
              <a:defRPr/>
            </a:pPr>
            <a:r>
              <a:rPr lang="en-GB" sz="1200">
                <a:latin typeface="Candara" panose="020E0502030303020204" pitchFamily="34" charset="0"/>
              </a:rPr>
              <a:t>The </a:t>
            </a:r>
            <a:r>
              <a:rPr lang="en-GB" sz="1200" b="1">
                <a:latin typeface="Candara" panose="020E0502030303020204" pitchFamily="34" charset="0"/>
              </a:rPr>
              <a:t>prelims in </a:t>
            </a:r>
            <a:r>
              <a:rPr lang="en-GB" sz="1200">
                <a:latin typeface="Candara" panose="020E0502030303020204" pitchFamily="34" charset="0"/>
              </a:rPr>
              <a:t>are used by many subjects to help determine the final working levels e.g. Higher, N5 or N4.   Generally a prelim grade A-D at N5 will ensure entry to the final May N5 exams.  However for most courses there will be further assessment opportunities.   Some Curricular Leaders may start to contact you to discuss your child’s working levels following the prelims. </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13</a:t>
            </a:fld>
            <a:endParaRPr lang="en-GB"/>
          </a:p>
        </p:txBody>
      </p:sp>
    </p:spTree>
    <p:extLst>
      <p:ext uri="{BB962C8B-B14F-4D97-AF65-F5344CB8AC3E}">
        <p14:creationId xmlns:p14="http://schemas.microsoft.com/office/powerpoint/2010/main" val="205402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14</a:t>
            </a:fld>
            <a:endParaRPr lang="en-GB"/>
          </a:p>
        </p:txBody>
      </p:sp>
    </p:spTree>
    <p:extLst>
      <p:ext uri="{BB962C8B-B14F-4D97-AF65-F5344CB8AC3E}">
        <p14:creationId xmlns:p14="http://schemas.microsoft.com/office/powerpoint/2010/main" val="320998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Humanutopia</a:t>
            </a:r>
            <a:r>
              <a:rPr lang="en-GB"/>
              <a:t> key points – ‘common language’ for all staff and students</a:t>
            </a:r>
          </a:p>
          <a:p>
            <a:pPr marL="228600" indent="-228600">
              <a:buAutoNum type="arabicPeriod"/>
            </a:pPr>
            <a:r>
              <a:rPr lang="en-GB"/>
              <a:t>‘bin filling’ everyone has things that fill their bin – it can be small comments, or it can be something more. You don’t know when someone’s bin is full. </a:t>
            </a:r>
          </a:p>
          <a:p>
            <a:pPr marL="228600" indent="-228600">
              <a:buAutoNum type="arabicPeriod"/>
            </a:pPr>
            <a:r>
              <a:rPr lang="en-GB"/>
              <a:t>Supporting = ‘being a friend’, taking time for others, listening, meeting. Speak to someone you don’t know.</a:t>
            </a:r>
          </a:p>
        </p:txBody>
      </p:sp>
      <p:sp>
        <p:nvSpPr>
          <p:cNvPr id="4" name="Slide Number Placeholder 3"/>
          <p:cNvSpPr>
            <a:spLocks noGrp="1"/>
          </p:cNvSpPr>
          <p:nvPr>
            <p:ph type="sldNum" sz="quarter" idx="5"/>
          </p:nvPr>
        </p:nvSpPr>
        <p:spPr/>
        <p:txBody>
          <a:bodyPr/>
          <a:lstStyle/>
          <a:p>
            <a:fld id="{0BFD4486-9B3C-4AB7-9176-5E85BFA26E20}" type="slidenum">
              <a:rPr lang="en-GB" smtClean="0"/>
              <a:t>15</a:t>
            </a:fld>
            <a:endParaRPr lang="en-GB"/>
          </a:p>
        </p:txBody>
      </p:sp>
    </p:spTree>
    <p:extLst>
      <p:ext uri="{BB962C8B-B14F-4D97-AF65-F5344CB8AC3E}">
        <p14:creationId xmlns:p14="http://schemas.microsoft.com/office/powerpoint/2010/main" val="331205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defRPr/>
            </a:pPr>
            <a:r>
              <a:rPr lang="en-GB" sz="2400" kern="0">
                <a:latin typeface="Candara" panose="020E0502030303020204" pitchFamily="34" charset="0"/>
              </a:rPr>
              <a:t>Practise exams under full exam conditions (exams are held mostly in the Games Hall with independent invigilators)</a:t>
            </a:r>
          </a:p>
          <a:p>
            <a:pPr marL="457200" indent="-457200">
              <a:buFontTx/>
              <a:buChar char="-"/>
              <a:defRPr/>
            </a:pPr>
            <a:r>
              <a:rPr lang="en-GB" sz="2400" kern="0">
                <a:latin typeface="Candara" panose="020E0502030303020204" pitchFamily="34" charset="0"/>
              </a:rPr>
              <a:t>Support decisions about appropriate level of final SQA course levels at Nat 3/4/5</a:t>
            </a:r>
          </a:p>
          <a:p>
            <a:pPr marL="457200" indent="-457200">
              <a:buFontTx/>
              <a:buChar char="-"/>
              <a:defRPr/>
            </a:pPr>
            <a:r>
              <a:rPr lang="en-GB" sz="2400" kern="0">
                <a:latin typeface="Candara" panose="020E0502030303020204" pitchFamily="34" charset="0"/>
              </a:rPr>
              <a:t>Provide important evidence for SQA Estimate Grades and for </a:t>
            </a:r>
            <a:r>
              <a:rPr lang="en-GB" sz="2400" i="1" kern="0">
                <a:latin typeface="Candara" panose="020E0502030303020204" pitchFamily="34" charset="0"/>
              </a:rPr>
              <a:t>exceptional circumstances</a:t>
            </a:r>
            <a:r>
              <a:rPr lang="en-GB" sz="2400" kern="0">
                <a:latin typeface="Candara" panose="020E0502030303020204" pitchFamily="34" charset="0"/>
              </a:rPr>
              <a:t> should a pupil not sit the final assessment</a:t>
            </a:r>
          </a:p>
          <a:p>
            <a:pPr marL="457200" indent="-457200">
              <a:buFontTx/>
              <a:buChar char="-"/>
              <a:defRPr/>
            </a:pPr>
            <a:r>
              <a:rPr lang="en-GB" sz="2400" kern="0">
                <a:latin typeface="Candara" panose="020E0502030303020204" pitchFamily="34" charset="0"/>
              </a:rPr>
              <a:t>Evidence for recommended next levels of study in S5</a:t>
            </a:r>
          </a:p>
          <a:p>
            <a:pPr marL="457200" indent="-457200">
              <a:buFontTx/>
              <a:buChar char="-"/>
              <a:defRPr/>
            </a:pPr>
            <a:endParaRPr lang="en-GB" sz="2400" kern="0">
              <a:latin typeface="Candara" panose="020E0502030303020204" pitchFamily="34" charset="0"/>
            </a:endParaRPr>
          </a:p>
          <a:p>
            <a:pPr marL="457200" indent="-457200">
              <a:buFontTx/>
              <a:buChar char="-"/>
              <a:defRPr/>
            </a:pPr>
            <a:r>
              <a:rPr lang="en-GB" sz="2400" kern="0">
                <a:latin typeface="Candara" panose="020E0502030303020204" pitchFamily="34" charset="0"/>
              </a:rPr>
              <a:t>A very valuable opportunity for pupils to gain feedback on areas of strength and areas for development in the lead up to final SQA exams and assessments</a:t>
            </a:r>
          </a:p>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18</a:t>
            </a:fld>
            <a:endParaRPr lang="en-GB"/>
          </a:p>
        </p:txBody>
      </p:sp>
    </p:spTree>
    <p:extLst>
      <p:ext uri="{BB962C8B-B14F-4D97-AF65-F5344CB8AC3E}">
        <p14:creationId xmlns:p14="http://schemas.microsoft.com/office/powerpoint/2010/main" val="4157977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92458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76580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057222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A31787D-E27B-4BCE-9682-A58FC10136E5}"/>
              </a:ext>
            </a:extLst>
          </p:cNvPr>
          <p:cNvSpPr>
            <a:spLocks noGrp="1"/>
          </p:cNvSpPr>
          <p:nvPr>
            <p:ph type="dt" sz="half" idx="10"/>
          </p:nvPr>
        </p:nvSpPr>
        <p:spPr/>
        <p:txBody>
          <a:bodyPr/>
          <a:lstStyle>
            <a:lvl1pPr>
              <a:defRPr/>
            </a:lvl1pPr>
          </a:lstStyle>
          <a:p>
            <a:pPr>
              <a:defRPr/>
            </a:pPr>
            <a:fld id="{D3EE5825-756B-4891-8E4B-5E5D708B7F29}" type="datetimeFigureOut">
              <a:rPr lang="en-GB"/>
              <a:pPr>
                <a:defRPr/>
              </a:pPr>
              <a:t>19/08/2024</a:t>
            </a:fld>
            <a:endParaRPr lang="en-GB"/>
          </a:p>
        </p:txBody>
      </p:sp>
      <p:sp>
        <p:nvSpPr>
          <p:cNvPr id="4" name="Footer Placeholder 4">
            <a:extLst>
              <a:ext uri="{FF2B5EF4-FFF2-40B4-BE49-F238E27FC236}">
                <a16:creationId xmlns:a16="http://schemas.microsoft.com/office/drawing/2014/main" id="{06CAFDBB-EF2C-42A9-8DC0-2D6F114A21B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3B2A873-99DB-424E-AD50-D114C931A062}"/>
              </a:ext>
            </a:extLst>
          </p:cNvPr>
          <p:cNvSpPr>
            <a:spLocks noGrp="1"/>
          </p:cNvSpPr>
          <p:nvPr>
            <p:ph type="sldNum" sz="quarter" idx="12"/>
          </p:nvPr>
        </p:nvSpPr>
        <p:spPr/>
        <p:txBody>
          <a:bodyPr/>
          <a:lstStyle>
            <a:lvl1pPr>
              <a:defRPr/>
            </a:lvl1pPr>
          </a:lstStyle>
          <a:p>
            <a:pPr>
              <a:defRPr/>
            </a:pPr>
            <a:fld id="{F8C28F16-9534-4954-B8A0-699E85767CFC}" type="slidenum">
              <a:rPr lang="en-GB" altLang="en-US"/>
              <a:pPr>
                <a:defRPr/>
              </a:pPr>
              <a:t>‹#›</a:t>
            </a:fld>
            <a:endParaRPr lang="en-GB" altLang="en-US"/>
          </a:p>
        </p:txBody>
      </p:sp>
    </p:spTree>
    <p:extLst>
      <p:ext uri="{BB962C8B-B14F-4D97-AF65-F5344CB8AC3E}">
        <p14:creationId xmlns:p14="http://schemas.microsoft.com/office/powerpoint/2010/main" val="4165816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132130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38CF78-49C4-4A56-9CB3-73665CA2AD6A}"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321702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27153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38CF78-49C4-4A56-9CB3-73665CA2AD6A}" type="datetimeFigureOut">
              <a:rPr lang="en-GB" smtClean="0"/>
              <a:t>19/08/2024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20546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38CF78-49C4-4A56-9CB3-73665CA2AD6A}" type="datetimeFigureOut">
              <a:rPr lang="en-GB" smtClean="0"/>
              <a:t>19/08/2024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131530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CF78-49C4-4A56-9CB3-73665CA2AD6A}" type="datetimeFigureOut">
              <a:rPr lang="en-GB" smtClean="0"/>
              <a:t>19/08/2024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21927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41422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38CF78-49C4-4A56-9CB3-73665CA2AD6A}"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1F2B6B-174C-40E4-AAFA-302F5650FA5B}" type="slidenum">
              <a:rPr lang="en-GB" smtClean="0"/>
              <a:t>‹#›</a:t>
            </a:fld>
            <a:endParaRPr lang="en-GB"/>
          </a:p>
        </p:txBody>
      </p:sp>
    </p:spTree>
    <p:extLst>
      <p:ext uri="{BB962C8B-B14F-4D97-AF65-F5344CB8AC3E}">
        <p14:creationId xmlns:p14="http://schemas.microsoft.com/office/powerpoint/2010/main" val="259107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8CF78-49C4-4A56-9CB3-73665CA2AD6A}" type="datetimeFigureOut">
              <a:rPr lang="en-GB" smtClean="0"/>
              <a:t>19/08/2024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F2B6B-174C-40E4-AAFA-302F5650FA5B}" type="slidenum">
              <a:rPr lang="en-GB" smtClean="0"/>
              <a:t>‹#›</a:t>
            </a:fld>
            <a:endParaRPr lang="en-GB"/>
          </a:p>
        </p:txBody>
      </p:sp>
    </p:spTree>
    <p:extLst>
      <p:ext uri="{BB962C8B-B14F-4D97-AF65-F5344CB8AC3E}">
        <p14:creationId xmlns:p14="http://schemas.microsoft.com/office/powerpoint/2010/main" val="1891237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sarah.hall@boroughmuir.edin.sch.uk"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Cara.Davidson@sds.co.uk"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www.theguarantee.org/" TargetMode="External"/><Relationship Id="rId3" Type="http://schemas.openxmlformats.org/officeDocument/2006/relationships/hyperlink" Target="http://www.myworldofwork.co.uk/parents" TargetMode="External"/><Relationship Id="rId7" Type="http://schemas.openxmlformats.org/officeDocument/2006/relationships/hyperlink" Target="http://www.apprenticeships.scot/" TargetMode="External"/><Relationship Id="rId2" Type="http://schemas.openxmlformats.org/officeDocument/2006/relationships/hyperlink" Target="https://www.mykidscareer.com/" TargetMode="External"/><Relationship Id="rId1" Type="http://schemas.openxmlformats.org/officeDocument/2006/relationships/slideLayout" Target="../slideLayouts/slideLayout5.xml"/><Relationship Id="rId6" Type="http://schemas.openxmlformats.org/officeDocument/2006/relationships/hyperlink" Target="http://www.pathways.ac.uk/" TargetMode="External"/><Relationship Id="rId11" Type="http://schemas.openxmlformats.org/officeDocument/2006/relationships/image" Target="../media/image44.png"/><Relationship Id="rId5" Type="http://schemas.openxmlformats.org/officeDocument/2006/relationships/hyperlink" Target="http://www.digitalworld.net/" TargetMode="External"/><Relationship Id="rId10" Type="http://schemas.openxmlformats.org/officeDocument/2006/relationships/image" Target="../media/image43.jpeg"/><Relationship Id="rId4" Type="http://schemas.openxmlformats.org/officeDocument/2006/relationships/hyperlink" Target="http://www.dyw.scot/edyw.html" TargetMode="External"/><Relationship Id="rId9" Type="http://schemas.openxmlformats.org/officeDocument/2006/relationships/hyperlink" Target="https://www.facebook.com/SDSEdinburg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CE2438-38EA-4E83-AE25-53DE71BF23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84982" cy="6767092"/>
          </a:xfrm>
          <a:prstGeom prst="rect">
            <a:avLst/>
          </a:prstGeom>
        </p:spPr>
      </p:pic>
      <p:sp>
        <p:nvSpPr>
          <p:cNvPr id="2" name="Title 1"/>
          <p:cNvSpPr>
            <a:spLocks noGrp="1"/>
          </p:cNvSpPr>
          <p:nvPr>
            <p:ph type="ctrTitle"/>
          </p:nvPr>
        </p:nvSpPr>
        <p:spPr>
          <a:xfrm>
            <a:off x="1283854" y="4249641"/>
            <a:ext cx="9973733" cy="1342496"/>
          </a:xfrm>
        </p:spPr>
        <p:txBody>
          <a:bodyPr>
            <a:normAutofit fontScale="90000"/>
          </a:bodyPr>
          <a:lstStyle/>
          <a:p>
            <a:br>
              <a:rPr lang="en-GB" sz="7200" b="1">
                <a:solidFill>
                  <a:schemeClr val="bg1"/>
                </a:solidFill>
                <a:latin typeface="Candara" panose="020E0502030303020204" pitchFamily="34" charset="0"/>
              </a:rPr>
            </a:br>
            <a:endParaRPr lang="en-GB" sz="5300" b="1">
              <a:solidFill>
                <a:schemeClr val="bg1"/>
              </a:solidFill>
              <a:latin typeface="Candara" panose="020E0502030303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8769" y="10094"/>
            <a:ext cx="1276213" cy="1439338"/>
          </a:xfrm>
          <a:prstGeom prst="rect">
            <a:avLst/>
          </a:prstGeom>
        </p:spPr>
      </p:pic>
      <p:sp>
        <p:nvSpPr>
          <p:cNvPr id="7" name="AutoShape 6" descr="data:image/png;base64,iVBORw0KGgoAAAANSUhEUgAAA4gAAAP6BAMAAAAgdG43AAAAAXNSR0IArs4c6QAAAARnQU1BAACxjwv8YQUAAAAeUExURQAAAAAAZgBmAGYAZmZmM2ZmZmaZAJlmM+/Wxv///z8ZKP0AAAAJcEhZcwAADsMAAA7DAcdvqGQAAF0ySURBVHja7Z07ltu4EkCrZb8eKWvvQEcr6HO8gQ68gEkmV6TYmVOGCpFyt88SfwWgCqgCQBGUWOe9sVoiQQAX9cGX0G6yetkgPoFsEJ9ANohPIBvEJ5AN4hPIBvEJZI0QD+0mlqwQImzWw5H1VYgB2FTRlg3iE8j6IAJs9tSR1dWH2SB6skF8AlknxM0pWrI6iACbKrqyQXwCWSnEzZ5iWRtEA5sqerJCiP/7d4Noy9pq4y+///7bINqyPoj/+++/fzenaMnKIJo7xP82iJasD+J/G0RX1gnx380pYllZZcAGkZDVQby5xM2e2rJSiP9uEJGsC2LvEjd7assG8QlkXXUxWNPNKVqyQXwCWRXE0ZpukY0l64W4OcVRNohPIKuqCpggbk4Rycog/u+/zSn6siaIyJpuELGsFuJ/m1McZU01ga3p5hSRrBfiZk9HWTPEzZ72sqKKsF3i5hQnWTHEzZ4OsiKItjXdIE6yHojjGqn/bU7RkRVChA2iI6uDiMZPt55iL2uC+L8e4jYx7Mh6IPYaiCBu9rSX1VSD2SCysmaImz3tZUUQ/+dB3FSxk9XUAmwQWVkRxP82iIyspRYMgrgttHFkg/gEsh6I/5sgbvbUlrVUwqh+gFVxg3iXlVSCsSGinuICmalO1gbxX3BUcXOKK4L4PwsibBCRrAQi4LgGUdyc4k1WA9FWxIHiBvEm66gDMzGbpDtaaoO4MogDw0OLWLabrKMO7ubzX8TNbBCRrEYTkRysb9pNVgbxrpQH56uXl9VEpwOw6S1Dk1q+uqxnxKZXOvyqqO21UZ2sZ1K4x7WB82WNb6jZIDqyQXwC2SA+gWwQn0A2iE8gG8QnkA3iE8ga39q2QXRkg/gEskF8AtkgPoFsEJ9ANohPIBvEJ5AN4hPIGl8MvUF0ZIXvFN4gurK+l2BuED1Z30swN4ierO1dURtEQtb2cpMNIiEre6XCBpGSdR3kvi36JmVdZ4BvEElZF8RDR7LdxJJVHeQ+7GlrN7FkVcdHwzbsRsqqIB62YTdS1nR89F9N3LoYlKzp5GHY+om0bBCfQDaITyAbxCeQDeITyAbxCWSD+ASyQXwC2SA+gWwQn0A2iE8gG8QnkBeHaB3faNqVyoreFVUOIgSkXaG8HEQDcWlXJq8FEYTSrktW9MKvXIiEDr796GXdGNcDcTq9PQWize3j9ukHko9VU1wPxIwV4JMOImw/CIgF9H0JWRPElL0Ytg39wQlK1qyP4lNDdL0gh/DDNqBmbRb1iSE6BN/CCK1UV0ZxVRCNGKLQijIM2x5juxJZFUTxJlMjUsEAw36Z60pkjRAheq1QCaf+IZEKrCe0WSXEcOXKCGJdPdBP3CAWFjO82SSmi0ZgRJ2uPcNqg1hawIbIVL2J6yB4wj9yNZXTrkP6Cg3XPgS1EEhhtW0zp8WlR2buhEiK1NgaZ0DjarhBnEGG6u7VzIGAsbyFAf54Q98dQg/cIJYWM+EKGUdfDenfPiIMo4yrkrVBbBEL30a+sUpIoWUeNSW3QSwrY5Ubi9UHq4MfP3jtvN9GE7LGejaIZWXSG48KpYMfAQPb3XKgnwIbxPlkqlHDgPlBxqDcZRKGG8TCgmuUcn4/5PzuQj9jgzir4Brl3SJPzwlnySdsEGcWq0YDa0cj1pVlSCa5QSwrds0TFf7mLH364cL9+HsJC2e85keYdZ2yToj2ENtHJL5xf2EZug2gXYmsCCKue+PxcdTvAyjf+EEyNL0qe1e2K5EVQbSyanyIH5ZxJYVkCGSD+NggFhdfMaz+omNBFQwNbXg3iDMIVf+D2WQwUKbUA0NEpVOS7UpkTRCB/DJE0CfkpBDe6NauRFYFMWAK33x6bz6VA3H/Gwt8g1hYmFqllZDr5YcYUhzblci6IPo9PGpxm6ucofXBwaH0diWyLojUQJiriuBR/Qgw5AJZfsaxQlkZRDK7fnTiO0i+e8jc9LFBLC6RDaYFGDp6uUEsL/HX01AkeO8W6ltsEGeSqdIjywwRxA/+nshBKD/4FRw1ytp8YqxuR4ofoRsolfU7ihvEwnJTHcGSX1LHvGuAC0o/NohzisH6FavdCEMT3jO1QZxLDPQBh6h6g6f5GRDuHm7XImuC+DbV8EFyPUPi/vWPiGwQZxA0eygcEgsyBH8Sy++ZtGuRdUWnltM6CO7xvosesogmNdq1SP05tXaX4n1pKbUMAnlzINYf4FQP0XR1iKt4qm91WrTW/ZW/H9+sPVRj6qZ+lVwRRHLeVqUlI6FQOOM2kRXsGF4VRHK6V55UlOHtAR8bxPICI8Q3QllU2ugwhCG5fjWHp5HdXRvEfEHHZgw17A9wi6rZXqpKNAZ3qfh42wYxUxDEt4APO4iSigum2N1loPrIZiUQjaMphDqJ0rKFPgLc6WJsELPF2EdJ8QyVJ2h67QEZ57cNYllxIHpL2LQceYhWq9jMaUkx/qFurlg8pRh/cILSGnOwQcwTmCAS2kdope5E2zEBiqOdhYqlfoiH/l9weTHb9g+SRAl58/zjdHVbt6wN4o9QRCKF2MY52hAr7yhWDnF0SACxYORNuHZjkP6uj4/7dn/HvlqzGNWr4kogMv3ED1uDVBC9Q41sfdwgFpNhzIvY3f3DN4IeRBNCavxm8THpI1inybVVy6o0cQRGH93mmVMTVkzj67blX2WpVCC1t7FJE99+OEM0ZPUfnLsdIET6QCRqNQdTvT19cYhmgzi/OBB/xBhSx6T4cO0HWPLme9cNYp6MMcUYhHygmv5hRzReXd/uiVFk9jbixDaIeWJBDOzpJUl5fMhHYP2bdhl/uBCrjmwqb2IYIsQQ+oroyoF5hq/SOLUNYpbYEL1Tvj9CjMYT22Ijq8D0P8FKqa1YVgWxM3tvHx9vb/Yx7YQiTqfuxfar+Z3+DWJBMS5EQpBRte4dmXtLosjt+xRFKxs129OVQ8SV7hlTtIvKgklSJHYNW9mouaLqNhMWxDfvjUF2dOPc6SC07nWeY/w0ras2iBkyqQ0xWO3GIQf7xtGU/qBsKvUkC+OHB7Fie1ozRGNDJPqJzPJhMxlQxy1+UJffxNVwH2LFNVW1lbAhht/H5tz4hhl+YEv5wVN8Y9QVKlfFNUG0KdoVTh0QbjH01joSRy5y7cJUrooVQzQeRHCXvI3dwBBDrIY/+N2NgIdNSYjVquJqIL4Re2BGzXKCGvT7B1gMrdsdKO5VBycn9apize4a0Jy6NxNlTfJbd/U/Oqjje+KM22lxE90g6gVXnLEm+lzj6N2EfZ/bvexaA/UaTOOMhLupVmtP64Vo4EBAtMVbVYM5DWIhtPF7BrW7+809AsVsENMEbE30+/pvvn4Y6ohFn9+kw55BxeL/0NYpNUM0FkSuf2EHNRxD4iVCBEUOYuX2tFqIxtVEmDbX8538N48xxE7EpB7KQay0tiqGeEBtn52Ksm8h555IDZzEWx9HjemYDWKK2FVs8Jon+BhDTocABcrl1x1KhV5/4qTxRh3IaSji1UjFEM3tfyPEoVtoaZWrRT+YvW8/qO/I6MZMKwXIJaxtjVIrRONqIjX6za0UxhqIsXKGlR7wOQTyU5dUGzXfXOLBMqceQ3fmgmT4EVRMoFQxBLHK+qoUoltnhnjfZUgPbYRvMBni6IENJgyxRlWsNd66u8Qzhvjm6pFzPRK7s0jspHr7uCH9oN+UGIZYY4XVCdHcTakNEeCNPXyIVkP8FzP29oNYoENaTsbK1iGVhlsAR4D3y1hjfj8RX25w5wIrHjN+47hXNz1S56BiVawS4l8ouxvEMw/R9mJooMbaVoE/v7H9DLe3Qvbsuy/r3HBaZ7QFcPr7/4sDkVk6arDJtMdsflg7uLFC+rpop0hBvLWtKlWxUog7GiK5PgZPPVkIwVU9oISYDCHXKN7d9M1A1KeKVQZbfxXx7hJdc/rB2DlLC39QCD/eyK6FJa5BpSDeLUR1dVYhRMNCZBgO7o6KYYBA6hwHR1EkIPb2tEZVrDHWGqzpBSiI7DwuazAtgj/ogNVJmodYoyrWB/GuiANE9OXhQFSfjTDKEOw3J4xcPTtNRaF/bQP09rQyVawS4q6zpjZE5lqsYZAi2JFaqxQJiOfenlZWaxXGyyPEM4ZINf5+MO7th8wbMoIbAE6aWOh/HuxpXapYX6QFozWd4hoaoqHerp8m/kSwD+ov1wt0MVdlqlgjxN0N4juOa0iIEF15ERLmbP7DlDoB8WZP7y2sLoq1Qbx7xNElhiBCaIaQFWIbjQN3TJ544t0pdqpYk0GtLloeIF4iEK0di2p4bkr+hfSu8Ls9PfF9RdMuIZVB7PoXnUu0IVKdizfHkI5rnMKHo9CPdVSRuMf0nYwT21c0y5jZxSAasl47Rexc4sUOFr0Le2yAGQ4zULqj3VtivpCBeB4sBRcutwvIYhDJ4vaKePQgtuFFUSNDb9ZJlyV0C5Ch1PslqIqvB5HsNNwVsXOJF2sw05lkGIA5W9hsrPo8SSEyqgivBdFQldArYu8SzxxEIONS74QUSMnUCIfJ3+U8GHya8qaJMEJ89yDiETh/B/4b0VFMyNR07BDXyG5GvjcWxBM2iPcq3E0u8WzP8KGLoJ9CfPtgLWlqN26YSeTM5WBPTxvEluuH3etncIk2xEP/ry9v5RgOFBlNhsmekl4RlhkEWBCi++hBEXuX6EIcrNxNvAWI+ZbUygaXCHKKJMUN4hDW9C7xwiwtnXwh9xq+zJyZIMTRnlIGdYM4VM7oEkMQf/DzF9lZM2GIvCqal4doEMSLD9FwED8KI2xxkErkeoToq+IrQjy4X4x1Q0CkVRFcKVOHJgTxglqbv2HjpSGOiji4xDO/JIqXQlXIQrTsqaeKLw9xVMTjGNd4Cz8fxTAQoVgQXVV8RYjuyvkTdokXMoAHd2+UJeVyZ3iIyJ6eiEK8MsRREZFLJEcD2Nn8Q+Hscd/fF//0EB2KLw5xUsTJJfpZM0C9+re0FgbFdoqOQTUPzAiWRSHaK65PlkukINqq+DGbGgbE9Kt/SFWEl4YIgNv2hYWIKcLj1bDPAYZ4covx2hBPlktkILYzBzRxGZxi3+buBtXKXPt4qQKimRRxcIkXxkT6vcUHRxLQr+GCk+8VXw2itQMQrIatgNg+XsBxilgVzStChOkzqpJLHGK7nHSRDW1Pl7AM9+e2y4gDcXfyXSLb2150rawZ7OkOtTs8Yf1yEIc1SaMiji7xHOhtL7vg2bOnpyFHrwhxaMGONQ1DNJVAPBOqCK8H8bbRb4C481xivRA9pzioonlRiPenA+ESgxCX3ZBk3E7GPduH4LKOmWU5iLgBe9b0AjVrYre02VbFQwsvB7HfIdZ61vQ92MOoILBpCYjHnt9oXR6co3YZ6belHBhrGoS48P5OGLb7WPb0pSEaJ1i/hLuJy/vEPrJBk4qTKg7W5cGyKMRjv3Xet6ZsN7GtAqJnT08I4uOztzREANIl1gyxd4q2PT0OBXlViCfKJQYgLhzYkE7xNEF8fPYWqhAz7Q+zI3UJxAo08Z20p6dXhHiyFXGypnxwWoMmmnFRpWNP+38f3sjWBtHUAdF3iqfXg4j2pFDWtG6IQ2Rj29PjWKQXhzgo4nkVEF1VHErxghApa8r3MGqB6DtFZE8enp92CTFoXxGGeFkHRDOtjd1tEE+MS1wJxAsF8fiCEE+ESwx0EwUQiT1wh8I9E9opvipEu/Dv0eA0CjG2i7FI9keIlD1dIDytCuIlF6JoI2qBOg5BPL0yRNslJkEEoRwK5P/C2lN4uD2tCeJ7HkQDGsnN/zuriq8DkXIlgrgmAHFk+O3nz+6/f+Wz/+bz22dJjDGIj94f0i4hdNEvORDNAPAuAOMHGD9/FqNo8IIuojluEENxDQdxUMOfA7tvBMT+r0mS69rg2esXhWh8iNiaqiGayZAOSkdD/NldlU8R0GKg5Z3iUhBPBSH6DP9aTmxCbYjYsKZSxBBhg0hYUyXEMaL5KYL4zXaPaSWwIO42iD7Eswri1LPgIH4LQUyrcMCRjRSimctXzgkx1NkLWdNzbEzG+wLuVCiIwEFEUU5C0UwIIhfZwAohGgVEsF1iIFdOrfcM77qFYP2MaOLtv58Z8Y0VnoIMolkjRAitWEt0idQhRr0KqiH+zDCpMYhA5/y5IO4C1jQK8WD9NZjRTwXEztpCBkXAqytPEqdoNoiD2D7RWBCxUxzISSGCvnAXtqd4fAGIhoJ4EQWnNsQ+MJVDHP6CCeI4qKou3EXnFGGtENmdTZ79eb+IglMbYl/93wYtQxA/wxC/9X9g36gt3IW1pyzEdh5ZM8TRFA4QvwkhftoQ+zhVpSbGgrh7WoiGy7XXdF2XKIPo9vIte0pDBAwRafGnWhWNtb5S0N2fc2PlMhBDLlEMcQpKvhFOMQQRjZ8iFVXVsbGmP58bIjNyEYEYKuwIEU/kE/YUOIg/KYjdX7rCvfNOkUhrRms6N0QyeQ+iZU3jEMdzqL4NQYkP8ZOC2I+Ge9Z04Auqwr2rIpuVQmx5iKcAxHO4sIDOofrpejYfIrgQbZf404Yot3fDzihpZGPWDJGoFkPENRcNROj/nSJLwin231EQYRo5dSCCqnAXNrLxB95gRpdYBURIgGiQEUUfPYiWOfVc4jcX4kFTuIvcKZrVQuTXw3jNVg1xIvcZhYhB+V19lIpGFaMQD26u56vq2SFSvd6dC/Fd2sMYIBqEgI5s+u8+gy7RiWs02mKCEB2naFYO0X+AC9FWxDSIvtpNEH/yELE1/Xb/XWNPL0Gn+FQQD/63u4A1jfQweohgeUIgHOAIMdBLtKxpf4G4dPaK9TBEmNUlzrvGhoMYsqZnAcRBkCWcHNuIBbMcLvxmQbR+6lM6yAsXgGjvqjGrh+gvMNyVgDh5wE+bJwsxZk2VHX57QUlw4G1mazovRCOB6FjTCES0xvQTQ/yWANG1proOv7Mq6OTZU3zp6iE6tQJRiPEkh+76pH+EU/zmQBxdog+xu0o3I2VeBCKZ+7zgFK/2lkD8JCAOVyJF/JYNMeAUzTNAPDjf7QIuMRacYoifXk8xBPHT1l8b4piMvLJNsI+BIcLaIe7cYcRIcJoE0VJKF+I3GyIQHUhsTRU+UQjR6NJNkHkh9se1O/3ekDWNQUTRKXZ4n3546kK0XOLPaSnVeE2/X0puTi2IvlM82DleNUS/3+tAfC8A8efnpG6OenEQP31F/ElD7FTJ+N9eRJHN+iHu3GmZiEsUQ/z20130jWwmIozG4VBcY8mkiPTAG4xil81eZnny7Kl996ohnmIQLYbnWAAAtFNEqEaI3yi8PsQhrOknGQ9+ISaxh2EuEqcIRGBQWIqm7bW4O0TLnhJxTRpE154SEEED8ZMdPLVP5cBfByEepxUIp7VAJEtqvLPNTdQlloLobpMCe4QA/fItqIhO0fDycyvfDMSbIq4ConeCDIquT/bohd/VD7tEcsFRwJ7GIfoWeEQJwG1nIigad7Es7RQHiHOexVACIvgy/XRyX9gatKYXrz+ih4hm/P0f/FhouJqH2LXRi1M4DyKpindrWj/ESQ2vnTQuxFMqRGp9R/dVj8Q3jizET+CC0/6+n/yk8J1h5/kmQ2PcNXrE3qi77GY/eTEzcWRI99frRHHq6PbFOQx/h13ixRtypJf+TQsWdRA/WYjfAnPC0/rE80RRAxFqhmhsHRwEUEf3ZNnTmEu8YJ0NQBxWLMoh/oRp3bAvn+HVGWBtDIZhvZ0NEWiID3jjSU7iBmiGN1Uckh9fnTCYoJMD0WY49DAmBY9BdKBYvX1wObEusR+tAb6kaPtMlyvw1nc5EE9rgGhsO4pNKtIn6z0DEHOJ53E9YgRib08/5RB/BiB+xpZJgb227e+VBrwVCTsK4tCI2xklOXEH4dVSyrE6hmn8sebdpRnvHkRHqMe2UojffIicIoZ31Bh7RU0vEoineiF6lrQB/I0HsVNFE3WJGOL7GchlVtYyfsopqiFGFdHvT0ggHuuGaGwt9JTRg3gvhgHfJTIQh8PugXxy/6FfyO1B9OYWPweIn5w1jS5XBHcLpQDirdC7aiECyXDAuEcQ26FkQ7wdgWhVzpkbjR4+/HT3H/ZfdPuEP8cNpf3UIhucRq2pO8jW59PN+slTxbEJz9nXT4HI9CtGjnsU2Ezb2Lp7vI2JF0ITQy8bmvr/MK1Q8yD+HCEORw9PKscrYmSVnd/aYhBROSuDSKlhA+M/d7pCiEcSIv7De7oF8RsBcQpKCYi0SxwuixTbG6l/d7O+YxgeK4PIeUMc3JAQj4Q19SFeYocSTRANtfawZ/f5TQkxpog+xHMexK6mCqFVQmS9oQWxwRB3SBWD27wvvlb6GbAPXvhJOMVxcXfnHW2I3tKMn52jlEB0R3m99heCSJSiHEcdxKA3nMJTEuIJwtu8L36lSCB6PYlxWf8dIgCyt9MaRxv6N8GxCyac2UvIKR6pLacFMaoghtQQcWQgnsKHZhCKSG8zRnNB3376Y6TjN59TPWGIN1MLiOOnrC7jEM9iiOBImymaBEzMlO4piHzMlgmxDUH85kBESzBub8lwFhVLajIDInhLrBzJVEYFxBDD3pLqIEIMIplhF6I3RjpYWB4iYIjSepRA3EkgmvFpppAyyu8OMhzcYXO/pLEmBQMQwy6RnaCd0qYhfnoQP6cxupsH/Om8OENSiybY5CIQneUKuDAFlFEM0fSqFvGH92tKQGS2uBkf4udgVoMQf/6cFkPBtNZUXocSiCCBiA7iGea3MzFKIZqQGlqOEfComz/mrYDI5mP6jJyic8KCBfFbr4nfBoeJdppKzVk0spFDbBE6pI7JFKUQ43o46OJeCvEYrBWIQ2zlEKeVbvc/f8K4vVtef+l9DB+iHdvsMykKIcoYEhDbIMRgsyaL5EBETpE60MSVb6M1dURYB8Ug2k8fPVGbJqL7jIRh0zeo6xIQv1nxzScP8f6Pf4GwFqIQdzKITidjPw52tUkibYNCW6qBGGzZEFh4BuiP3rUNED8tiLvTNAfWyScNUWTHJE5RBnFkN/Wvs3RRcpeMYd+a9g5EE4D4nglxcoojRLxddHyDuCtJ1rQ8xJHi/ppHURaWxQNTPcRgXMOeoeFC7MfXvvX6+IkjGjz0bkmSIqLVp3ymQQUReguG6y8luBFAFDKcLEMBiCCDiLv7aObJZuhYVEKEFVceIrW+JYFiFKIoqJmyIIcIKS7Rh9g7xR4iRoObSximtK5i9jQX4lWTG5yiIOfSzsWYq9BethIQcS90dIq3H0hFvD1qeiYhil365SDu+5UsvjFLWGwR+51qMDzFaxmI/LFSNkTU3bfEmbu05jQrgUjXYhrFyA1ihsgj4kkMHmLMJfIV6aTud+53kwXtK9FqOr1M6OWVFXGKDMRjAGIDBSiGrzdiht3T+88LQzyhxYIuxJMPUR5JlIE49vS76dcCwU0QojyouVr5kUCEAMTAIX3ulkUCYpc8B9GPbhaDOKLMpQiRTAv1sNPE6aOVZQ7ipQBE4znFXRii7xbllRVzikxvP7w6Y3+lKLYaiSxdF+vhjdyegsiNu4UgBgoRhTisuWYhHpMV8UEQ9W4RglmWK+IVrM01Vpbnh4js6VBvViU6T95hkorKKgrxMNjVvxW2z6MIoRwrGDYLQWxdTRRAtMbFVd4n3seQQbzCuGW8m4jyFEJFEQIZVjDEiuhBBBpiKDhlq9aDaOzVibs4xOOw71NtthIjGw/ifjqc4l7JntNqdM0r3OTFDBvn4AU7IbpgKcFpOYjHxSCaYWlnX56911nUhqjB/piGYVmIbH49iDd76sc1x10M4inBmkbnhXUQ+423pLlTZS40RKlyiID/dLpF80Kc+E11aEN0t4DMBpGObAhzOk7lH0xoIa90eoX5WqWIDvFciCEjBzxEd7AtAvGot6YFIV7HbAdX8soo0qUAtTGFKwexJWsWgsEpn3ce4s4dbJNAVI5vCZbZqCEWoMivCxQzvLpXexB3j4B4YiF6z86BmDCPQUKcTqqAkG7IFlOSX4Kyd+HuG14AYldbJznEU5o5TYAIHERr7oejKMgW0FlNjkw7qhKI70Uh7vQQj3qIbaom2hUyLIzqYe6vmRSBzKnWmBaFeFZDHOjpIKYcJQspfQwP4rg5Pla3wk4/UQqjMqa+IhaAyOeX6mKgFVEyiGgZXKuTVIhOIkzrZyjGc0VmNCOqeTRE3IOZnrQ7DgtrdneHCX238Nh9mCAWDk+1EMtQBLKa9jkMhRAv6RCZbugRxoOOozJcX763f6IKa9c5THxEFjWWRxqimCFp2AUQj0GIh2AteitWRrVKklYjJSH2XcV9PkW/DKAcbyMPB7MTnBHi/e/dEXKllUnSjCJjToeu4jWbIlC1JGV4pYELIIaX8MshGgWnvxnDXewklEUhClXxGs2Z9yvoZvOB/DpqTlO7iTbEAK+INBzPNiJlIKJzfkHY0Qhmiqikq1AaBrhDgRoBz4eYgo7Mqw5jUYiNuMmFDSp4mcxWxFkhkurTXPPEVcrDgyBepY2vCTcu57cSiiiAGFk53GogyrtDQfHSPaRAvOggNlILEjYRPsRsRXQDm3IQ/TDmWlIkGE3C4Kl/tNtYx42wEGG36PxSQhHngWjmUkG3TFhmh3iVtkTeNmRB5B8/A0QzO79RmqA6CiDu5oAYpOgmn7Jsn3ienShVrIsYonkYP1QATh+hMMRGCjFkUL1pHWElNRBcV+BASIb4ABPKSEPro+DwBc+cnrxILwFiqJ/hQVQUkfuxkCbOHMZEhVTHpBM0vNGPvfWUvTw/AohGpdv7wNPyIFKd+cfp4CSNh9GU0MREiLwquhBFCUb0ohFADJ5+UgPAXiyO9xdEQQFNBPsBirwcohBl9RW1bY3AJ4ohLgiwF7dJqSEeQxAVqniVQowmNDbN4CXpEM91EezEgqgesiG2tqG0G934SgyixCU2gvqNQ2RrokaCnTRCiiKIVtFANcByiEOMVZyoipvo2ClZEVgHrzWKxKKekyBqVPEQhRhJ494co8cxxAMbCmLtCG8S18YEiIrQhulmqCAO4VGk7UjM6RoR3iSKURTYuOt0VWspDhGIYbUeR34KQ6zXERKC+xxCiKfAsFufpGpVUxAidBvnQp146C+EyIMUEFeF8C5NSBsF/UQComru6BCGeKVOjfPujwVAGojntdhRS6whANcpqiGq7CmlinKIUxuIPVMK0e7WX9clwHjHM7kYJQyxUS7XPkQgNsEXCQ1Q8iG+2wTXYUdtoTGmQMz1iuCkbelEA9S98e5kDKK71neNCO9CGNWEwOYq7H9P1x7iEMd0nNH2w6CwEH1MGKLD8Lpi8dRRAJE9CkyI0VNFawJ2mmPqFgE6k5etHKK95WXHM5xFCR/aMMCVFIhXTaP2VJGG2NtRIG+UDM4FIM5vR/tm3TxM0wtAbBQUPa/oQOyrljynamQiaCo8RHmDSxZ3zRpab71vZtP9SVIg2inEnxaFSHT4kSLmQJxZBXuhITYzNx9eF49CiIfux3j1uKpoQ2wGiMQjpsuUEPuDbBQtLVdiEDtp9oXz0TDKKII4zjJJjr1wpqQIiL1LbJzsBbPgPcPSxO7ErseoYf98AcRZWlNDaKMOomirtl3DGOJ+hLi3+4gW+RSI8FCGuLc7fSIhls8LesxugniIQrzaO/biTzkEIXZdi8ZZB4IVVlAQK88PRmjNszb25ur5GxRuLDsFxAbryVTJY3xiVztYq3M5iM5ingPSq3hByPW/SRXWJFk9fAvWxKvH8jqH7C2Kt/Ep56gIGiJg2zU1wgHinrmag3i1IeI7lBBNXptv0u5uiLHDBh1asb/K9wamSWBHh2E3k2FNgSmh4cN0pWNPKYj3y7uCjjEBysJeUoSDrYWplZV4P4Z4BT/N4aJZ42SLog4innb3ITZdCBqH2HR+sUvBTl60NNVaxJ3seZp0iPwzwTGw8wmti9xTG/tACX+QHLn5vdVVJDr7PcRrFkQs6dFDqiZDGOLe+8RLkwWa0kbuqY0TSXhp7burxqZ9ICCaEeIQnPYEnNS1EK/J0sDUd1VJ8KlE0BBOKktdm8ahaAIztkGb2/QKNVYvB/Hu9QFDvHoQBTkvQfA6agFkBTaeYIiSlLKL4fVuBBAJZWnQsKil2u58YjM8pBkCuKtnrOOZbvINaV+q3oLMBFGWUomiOMEqd9EhaPGafT9BEYDYDpPCU39/CMZVEMtoYZeS/a9YGplPlKUEZTjGVbFxzjvzf+/w7V2n6GpwkwuxlBZecRdpr7/zfgszvpUIsaBV3TPPaoN+a8AXg9g/qeEgxkpSAOF4c3qtNUNRaIi6lFzJKFpk6jfiFEd7CgGIZiDXZ3V4khhiU6CgDZSByOdDlypq+AUohjFCzJ7u7ftpiEMweH9CQ0MM9qLLlHKait+nJ1II4nBPWIdUwk5PN85Jrv6Nf3OCZoUoiAMhN78yiE0RhoUhUvWdBKHxK+WaLkyDaDh72gy/3yC2YYjGn7bp/opDLNpM997HhES49tTkQxxCh2uGNARIdx52grjv+3wCiC0eO9dALIGwmRqQlew+Ka3SEIcoqcEQi7nHqdUepBCvLERrSKhPvgF7jmRPZCJbB/GMAnoEpNbVWOPkb9cEcaYVnMJnBeOWUCrV0bveu0z9ER4W8ThEWCfEPlXyUdcEQRBHjVwBRJRTa+EA0XXKZXjFFUG1k7Rht4IQm9kgXuUQGxg7igGIbjeQ41UU4FCQ6fPeL6AuuXEWP/CbOsW983cpiHTfz+4ojhCb8Xk8RG+eJIovd3StA8RBHEuoe0wIVBpErx3BqOwlasEm6bFoBoi4TbMQyREZuM4EEE2aAA60nXQBQFnxD4GIOkID0MwKaSx9BHviE/b2aEpDz2K4OkwURF2doixHIOo7jE24FFe9EBDxb5Cesi20mXa1p78yADHfNIjEzpMFkRhUrBliA6mT19yjHI6kBQQeYltQ1ULiDmOB1bLdq/UQC00nort4iNepWgspAARlvCYE8QGqiPoOMHSeURGoy3XJl4foOWrvc8mqC/QLRhN7YCGa+VXRGcUfFtahLj51h+YJVm16fYPiEPtJaxtiCaS8HlpDdMTxRHOrIj0TMxvExu/gXdXSBCGOX1mPLaMNtko2+PuWhzi7KtJzVtY4zWgxpl9B+YQrcyvMCtGOdsoF8vtm7z3/EIA4iyo2fjAHbqfegwg5EKcull0aSCpeGkSrkV7LShxicVXEijcNbDojM9PHff9NIsTRWO/3AMQAUAGIDQPRGva1PGRZxWiYXVEz2lPLBcKoaGGIYE9nyJ/mRnZ7LydXrVAQu0w6aVsQrd/KQoQIxPL21JpiRrO/jp2bLs+DCFGICVNbPkRw1dxqHzb2prRicDuFZ7OnTiQzbRgUQ4QsTbSfUg4iUBCRL3YuvxaUhtuzP5s9haE77wX79lXOD1PBlWOnIYhNMkTmGXsm6QZcS3stKOzpGbPZU2ZUioU4qewU4aSOlQE5hpeSkv0FCxGoO6wSFODZCCAWUUU3Gr02YYiNB7GD0NAoHivgD52mQky0Be7T2xjEAqqI+rrNFJa6l9h/eh4QmcQHTa1wQkF0zXzThTp74g7wIOYVSAQxWxUb1Ci5tOIQ6QG6BaQhIO7RP8NF6As+5MmH2LhnqrScKl6veY+h2yQWL+Tw7q1IEemZKPtY3/3UFJtgyJNZIpBBTJsbdmzG9C13OdnHcLS4EkUMuoL+u1txqADAaYi5EBvgT1nMsKfjMQ2YXBSi11GcYlErnaUZXkEIsbt2717geUEXonJ6DAKH1ibb076hNq7NmJ65Z+7zJ4m80L0CY9poIE6d3PEHz5w4/V6tfYXA8dEp9nQKPa52fTcWBhFEe7hsYXBYiEqGOERL8fY2djtQUkJsQge5J6iiHT46hh8r5Z6+e8+ltrgFxUL0VIGcxOj/2V+tsvXt2R3BcdMXQwQ5RJEqOn0AHiKZVkP3oO8lrkgRqZ6dBuJQJMeCsnGPIDdtSYiO7bMdgR2NgQ+moceyrtWJZxwcm3P/ZxqYspE1YwtnZjWUQ1IQfkON3p46/ouB2HA2kviiKhVEAl7n3R0KRT3EKy4+MlN2ejixLEUMQ5SGNugzyqU7YuFTrBYZIQ3ZeUe2IwRx7w36gDMMJ84HRN7a5tlTEKaKPqOCOj6EaG9rgoilNy2N1TStAbfGHSp1SU1M1QyJBYptAVVEjyC/RmVxcrROiHZnyIVox0H4Oio0alQMl4VIue8GaoxiZNK4bBp6hLvhIDbIHiuaMsReR+uI3J6ijzia8Z/vaeJqId6FgdgIIYJ+VJEKa4IQ28IQfWiwWns6CLamTp9q+kj2NK802/jzDjqIwqE3mhw5qEuU47p2mWgREBvEGPyh4jIMgxCFqpgMUesPqhbcIEn9pCKCIsZ0RojXDaITuhHORGmKkiDK7GmzQbzaEBsE0RoiIJxi1kSiEKJoKgOP5aKPe/67/sZn8Im9uEq3x/8O3xIQlY9o1RDbHIjUahO/GM+iiH+lseclrsRQm9eEiyhiBKJwPkoK0Qt2ngihJc3UsbC+9UcidaEpt6wtBhEkOabyiSDClI2HYWvwuNe+uT5UnHnW8du9d0l+/yIKsS0EcRzUmBUioH61L9dHyvhUarj0Jg1oIbIeUQJxL0gdfaYh3j5D4WB0GlNnwS3GMgax0ecHkiEK5/epPgY5GVOqDjXYKJndqochNvqc3G45pEEUzu9TkY07IFyu8nIJosw00MxHFICZQhzmgbUQ23SI+3hm98RnyDIeoafppH+XaBzo3DKWf5rLV1QJ8IoYhWhSIbqd3wIMrVofs4dgDe8Q36GX+o+v9Y3LdV4Z2grqIMqbT0gRJRCBy9Pe+2SN09hfZ9aSXd3Wya5wGhgO5Ka3atufRTKbTnZVYD1FHq9DQBGjEHl7Cqj7Zw0Qjtlzvk+uHr+irUa2uxM6TRR3BMSe4qStjwdpPQF9J7m3yYPI2dOGhbi/kvazSaoZK4gZ3ghhv8dldweDYO0Q0PH76Q+AhTgSa6akbfte+iyIwORo734aHuflNVVwsQ9Dbtx3Ze/u5BCsHaGV6A9sWVFbeATLJhFiWBHjEFl7ykBsykG0tRBVtvPCc5dcBOLgN73WzXC8lhQ3UdkDgmGNBKJhIU69nj2RTbjmlZ/SFwLi7Zubdukg7rp/iIVjMDfKxoMoGU4JKaIAItffB7QWyP0hv9Q0Qgqi6b0igkVBPGKIu/5XtsDzgrSHuOIUI4pYAKK3ejR/wn6sNUZTDu5XWP+A5Ikj2DHA4Vu3Ocysj4OIFvFHFFEC0bCRDTfqkMewoXWQhXjvKh5xj5CCOClib3qPIHIlc4OUpFkGIucU97rxP5E0rBbe80v8ZKviEX8C0pqegtaUrIHZSAom+GPWVAiRs6e9lIQY0MJ7fm+dxYOXwd0U2tAQAaYexuARD61GfJL7cgXeR64IZ1XSGoG3p4Wb5VRB7KzLoaU0EYU2R6srgRQRcFhzVChiL4Q+lsAYDSGiiiiCGLCnZRURciAedxGIO+wnQQ+Ri1qzi79/BMSYKl7LiNW3ZyAaAiIA7g5GIPZhzxG01rQNdD1mX3USyWoOxIRVd7y4M71cVlyInZHjIOJ+v+MRi0Is2JapiollTJh7diYDSmU0DWLvqBDEk9upx/BQR19tTWMQZ8IoaG6iosz9FjCqQrj8OhCHyxHEIyY6fduDnSaMW60AXADeL5cQx+L1JFBEGcR53wJGL5lhc2IoTXQ48oLcZauUv4+6nOFy+fuf97BGFu5yRe3+4hAJhO9/qylw5pw7n6jEOELU+kRzz9gd4i2Dt3/n59iUgzifPQWKoQMxPIuBMe40ELW6eIN4y9zlfDOptw8As2OUWFMhxLlU0VHDrlYu9+rBy2g8H+jX7yAyhv28sHbIpod4z2AHMQIyv9ZEuVwUolPg985A+RDBygjZNo2G4nCtGuLZgfgetql32edOBhSDOIs9BQ/ipfuvbU9FECeMUoJcOkTCw6Pf7y6xgzj858YVopJTRfEcLgfRj2juEPumbi9/OeA/IDyZuxMCBKkmwgTxYkHsopz3iwBiIkiZIkohlrenVMei8zLJEPtfd0KEcoiH/t/LJCPEe9MTWFVIUYNQWXEOW5mYwhCZkObsQzS4JCYMsftdylAcDwwL7SaG5yFKvdMcIN5XwJ7KYRQqohhiW9SeuoUbQ5rzZE6H3KsguqPhjCtURTQsxC6u6f44960HYovN90qIohzKi1Ky/+pK51feJ4jnRIicKg4PUo960xA7fgPEywjx2K2fDIKU1xSUh1jInpIFuwyqONSUA/GAshEumSEhHpMR3hPs/7Uh9pHYkF8E8T5FveMxNgU20WDRrDPZz4XQsqeuU7QgmvvYaewEpR2tiCkIJ4hgQbz0/CbLMc5MH/t1Bsd+l8j4aK06zgIxWxX53aGUU0QPRn/cZjEgllFSEds0GRiMvZ8xLsUQ+6bT7Ybc3bXxCJ4FwEWWbKOXxs+awuznINgHpueBpQDiIZZRShHbRCEhDi7xMlnTrrF0LrHXwh4iPekiWW0qjZ/FhTGlVgS7EPuW3UG8eJGN1ZYFmtjvznAhptnSdoRoMMQug+jvcfFH7xLvAHe9GfeyJ6IoV0QdxHR7aquhFfC/9z5mJGpD7GbxlBB3vjVtE2VwyRCCeB7XsvbW9LibIB7IJKMUFdZDUbhUiL4dHRYqhSAO9tT0/Y+h/HGILQUxWREHa05A9BRxVMKoLx6rYh+CKM20DuI+m18P8W8EcDz0FdQ7mTPY9dSX3p5fTIbYpgpwEAEIayqFiLRxz1edOI/y4midIh+L8hCBhTgY1xSIkA/R2GbiMjlvF+Jp50CMUWQX9Yqthw6ixp5yBHfHfngK+oLcK+Pds6cjxO6PPIgZ1vTevA4QgTi6RK/5cLkNB6oaRdRAbEFMkVbCXb8jYhhj7LePDU7x0q1cmXxO30Puf+lLvgzEMZ+knFmIoc6NXTn7dEVUQezaTiPXwekmgONwzEW/rWUazbC0752F2A9gJkA8ZnUwxmmmSwrEwLPdvR17Rwvmgdhyuk8roZXX3TAaNUHsltmDrX1uZGPWARG5xGSIYB+kpsiyCuL4WAFDfNOuY7ZDu82OfWfx9o0FzoP43v/R6/VjIRq0jIaHOG64OlEQA/kMiSKXyrCNVn5PCcE7aWbaO78bC3yEzqi+4zaNPx+mwa5MiG2iwAQx7hIpqRGi9Wy8W7/hn29DHATtsX/n6uYwDXb19jQJIiRD7Ix5DGJoXc8xYASCDDW2I6V4zuNi+woN2VCP6DQ2tnIA0KKbhSGGFJGHCLVCNMpH09YGbR18rxUiTBDfkyAG3XFXj3u6JlXZ1JdMDZFWxbg9tSCe+zjnwRDf4xAh4BIhupQE6E61bhVQmyB6iERTPaKDZ9gmPlWeHKIpBnHq3wQgnsMQD8HkO4j7DC28ySMgtnQxkT0VQLz0s3pxiEBATOtiAIJ4CUAMWdNA8j3EK4QDQ0E+2wTRQqRVEZ1UErCnNkToItZY3jyIqUuk3uMQIbxcOZw+WCefPhLi/eG31+aDN8zN1BWpikeRU3yfWrwEIjAQE6PwSxRiujXt82r30XQj30NCbYJ0T9t7/UMdxFO0k2FX3hnEEJ3WkqaKBkMMucREa3qfoPUgXh8KkejkB46fIe3pVFYZxO4Jj4IIaLSIh5huTbulEvZ7J/bLQUQk+TuIhjpV8jvXyt+VEE1RiFRb8iEGFDEO0R7y6j6oc9omiANxf3+lUBOCaIJbzmQQL2KIO18j9BCNCGLIJcae6kPcLwMRvYktBLGF0O7PgFP0ILaC6JSCmFLIaWHwHNa09U9svtYBMTR5xkJk7akN9yyFSKSvLidaVJMI8aiDeJ3ebafNayrE/UMgnt/VEE0ZiAaRC0A8h11ibKm6BbF5LERjv0EI2YOgPQ2N9QemXK1mnwpRf2gN4L0ygRwlW1Nv9SD01ag/dK5NEIPnERu7t8E/KUUV9RCZrRjaigFr1JaDmNHTZ5eAPgpiizXRen6gfk0YIpSCaMjARllAvMz0HLSmIfMSfUYtEB2zHpwD3WVCPKdBTHCJYEO86CEeoyyWh8isBY/MgYb8h9CeSmYxsrdiAFiDtiGXyDfLp4TYRk4nqQeisbJzTlFEEEG8VgmxiYymhPpUAojnJIjquAbkhmHHl6d+iJAAsQ1DFFabSYGoLZ3YRZ/SIdKV2NQO0QTHGaWdjLkhGoUihg4+ij1naYjsLrcmtqgk356mQFQePiTPS4ZLrBfiNTqXnaeKKRCVcY0BxfhRwCVGH7Q0xFB4GrGnmaooggg5EKXG9By2pgfBg/bLQjRpTrENhwLvc0FUlExqTEPWVDa6wHUTE2bN2iRJhVgotGk1z1BViziqueQqolkcYmJ3P6aKi0OUM8xWxJohNurhaZ0qnhMgKvbcSo1ptiJy3bTHQuTtaaJBBVBMZSieoDmGQsywgEesHGKoKZpg4YXVF6TiQFQEp3JjmquI9yftE3SAlFSIoZ5i2G0FSy+eyggVKRWikStiaEo/DrHfVlaqh5EMMegUw7rIFh9AMasYylkiRJArYpY17SuoCojc8QtDHnVr+k+qUfBQQX1zKi6RlGGyNQUsTOXVBXHMkJ0tE1JF6VhJIGfGfZ2irIwaY5qoiAASiK1akiGakD29utul3LLwFSDUA/kwu7RaFAyTFBFc2VcBkVXFPaOR061zqqJjToXVojWmOkUEQooFp+kQg/Z0alYkxXlVMQkizKiIxFF8nDVNimsyIIY6GahdUQY1qIrSWgz1RNUQNQ5R6REdfCPE7AMy0SPaVOHtaUNuXnQKxlaCeBoosGNACxE0xlSniLT1hJIuMQNiaNBmH4HIqqKilxHaRhfWDeoOJUOpIqLyuxCvtUDk7CneYjOI6xV3XFMWG1Qm72qIOoaayWCrAqxmzrrEB0OMOsWGh8hukpKqYsCgehAFy85A5RClimiVH1dWw1RdWlyTAzFqT+0yCPuKKlUUHGAlHQXTGNOAIjoZYShC0bgmC6IJ29MmBLFIX5HGY6yUj/E5j1KKeCLMDQmRs6ZLQGyD9rQZcs5BDKiifAkqmSuFOVUy1Cii38OPKWKiS8yFyNvTZmx+DQUxfxicpaiCqGSo8YjGg7ivFGJ4UtGC6A2DZ6oiZ1E1gY2SYVARj6HQFKsiQFlrmgfRiCBeSYh8L+MorlZaFz1NDBZAxTDiET1ruqdUsakOYniRRpfd4ZN/c6Yq0iGqF9jwhQf5o8bnBbbneWGNG9yNQfu+Hogie8ppoimgihc6YRlESGIYOCzDL58XoQcVMdUlZkLkVRG1PuwT8VZtCK7TUMwKeSoggjjkT8kwpoiA0t97EPchRUzs6udCbEMZcuXQXW9RPOWqIkFRBlHPMOgQ73nuXCyuGualZ2zDT6TQZklYFQ/GgWgsxQmroqr7jSlKltgMGXtXMgye9t0LegIDsbAi5kIMrz+1Ibao63To7w0tJNZRxAoe1cQxH3KGEWN61EBkm/1CEGO9jL8c8UrUqSCH7o9AvK6bVwBkxyIQUxBGjCmCeEAPoSHyDigRwnwQryPEZiqcX6JQpVyUFA99joIQJ+ugYRjM7AlbUwsiWr85Pbe0ImZDDCy1uQ7trrl7/MNwuQiiShXHvfzQUmuHrfyOdfmuZxg4snXSRPwcaxHu8GlfH0TDQ2xGiFML9QYUQzuHFRV9ZhuGBXF6vIrhOcawe++edWaGC3F8NN/kUxlkQ2wDbxpufIh9NMPVuFX5oO+JRyCmIRxayCkqYHeggHopL19Xh2QEba4EVHE8XBpBHEbbjjGIqggVVbX/QoV+GTqqyCSGOwnECUQHzItsAhHEshD3QYpDnDo8cayOCMSjluKFgeiKDqHAIZIQDQlxH6ioZAT5EEOhDTYn2FmgCg6e7w4FfJfH8JLEUIDQDqL6cRDn4dcZFLEERAMRg9oJvt57rylXJyKK9uukwxC1WqhhaM9jGMDzcBGGzdIQA3MZV+dV3+P1u5OwViSaY1105iHqAeoYHr21bi7EYFvPANDmi5FAdNroSVotMlW0jpj1ISbh61PTMAyuk4rUUroiFoEYUkX/bd996UpSxO+LpSCmIqQjJU4gBpFneM1SxDIQBTP83uoTjUEVUrxd5yedoYcqhv4CVzHCTGtaBiKrilMRrMu1qhhXJWvAxj2f7/0RDAmIxJY2nuEhp/rbEkJ6RVQCfxmMmGKfggYjA/EM6ingLIZYFUNqGHmLgUDKQCT6ihy/ToyudkBxAiPhE29mNvayfC6xk1AoEEbGMDOsKQbR84pBhG1wQpiqHlAc9BTqJ2oRSlsa82K4MZkgw0yPWAyia1AjCFUGVdzpH2qfh/g+F8MjYxFBoou5ilgM4l8q9js5IX4Cm1IX37Mhvs+EMPSGxjjFbEUsB7Htbca46lmyK1DV0CEXogzhWY8w8q5UFKUyDA+ZVd+WErBeSys8o07jckQY/NccKCGODE+lGFodRtKYZq9Wa0uJPUAhO/BzBoq5EBMYCt4BzytjAUWcDaIk3Vko5kGEFIZHSXnt6rH2m+avc2pLiR5iq6ouIYociEkIFS8P90FCCYZlfSJ2igfpPaCqrCgLHqKUoJKh6t3hQEiuMS0McX/VZu125U5LMdBTIM4nASn7NIQnnTIRENtsKQrxmgRR2R0LAaH2S8TJ2+PnSoZHnTLNoYhLQzTKijuGMUISRIxwl8JQUYnmCSH2hVJUHUfx9qrKcwJEaxJLzVCriKuA2KjzpqbIeEYEg7ye0dosgnpFJCC2+VIYYncyhKqBGaLiwwIUxgjEd073gLtPnhWNLlUPsTtWYK8dhdBTJD2jBCLLL0ULT3pjugJzuk+cXEnQg6EGsDKezwGIYUlDqDem3ZRdsw6Iyt0hGRQdo5oEMRFhCsOVQQTdvfrKnKrBdY3shQ45fdMhElbWkrGHRCqDaC/QUJbOJKkEUBz9VIZvchWPfLwWAdQO0T6VVXt3Qv26lvL9roo+xNMMckwjAJY53VcN8ZrgK1KM25E2lJbMArF/sLqabIhZW0tRom0hyYRYkOIjIKYy7CEOZ/pWCNGesD7oE0hyWMcYxGN5iskMe4i4sT8VxFRdvEsEYqlYZkoREr0ZeOtznwtiWk/DEg7ivWkcs5PHCaYeiPj0EFvIr+ejf3fY2uofkMHwFSAWoDg3RMhi6G53aKobsXFyl5hKhme8yRGIr7CccuSYx9DbPvacEMdh/vRq5mv+rxLm6eGQUHLFExDbfJln7DQnd5kUIQDxlCeQqYatf3JT3RCv6bkzWc4rADFPC4/Zatj6cc2zamKb5RghCeIxDrkIQ+8gvOo1MedMj1TdgRBEgexiCPMYGh9igbim+BqbMhCnVQxxbh4iGm0WxTJqSEJsC0ilEMUmldCyLIhkAoUQvh7EFqIYpQy0ELldqm22wMrMab7LDkWpITenhnibS35nlvIXcoa9gLs9ESqDaLxRwewkSc2IhikURO2JCz79toSsAeK+MESi4+8hvLyDsyaY1NvLRYdxZzNsywj43cTaIRYyQJMuegTfnXVuBSBS6/tLFGQoTd0QW29Y8FAoWVLe2frPheitE29LCRGcvghEYuX7e1CNSIhJR7cX1cKWhlgi3RVAdDCGq5+EeD/fTdYIXIptSXlpiJjiJQpxR0IEjT5br7wpJ1A/RDPHVNmQtEyHuLdyASNxim1JAbeHUSNEmAuiTAv5twH19++OCozd7yVd4lzdxBkhXotDlBCkIR69N7kJjOq5uCrOFJwWhjhDR7EdjGnYkiIsNMSAgQ1SLKiKZgUQ25kgChjaJvJE2VOS7GMpzhWcrgBinOH4Qq7j7sRCJCcKYza1rEVdI8RSoVeEoW1FjzTE+9dHgnCEIpSkSMQ1NUKcY2FsOKRxPWEAIm1tIya1JMU1QixiT8MMbYADk13AcPocIyfGFaS4Coh+HyP/JM8QwzOJUAKRxDg7xbmC01kh5jtFgb/yGXIQpxTdix5D0awVYoHFUu9BNZxgMGo2cjpYqdImdVaKq4G4L+kUTbRiGXsZhkie8nCcnyL41VMqYmoLSlmIUYY7j2GXCWbMxsooZ1JnpAhzxTVzQ8zbe8JV6plEcBjvi0KkbKqAYrZzuJY0VCjltqBAwcgmwJDxaSgXhD31suIb3nkpmpVALBnZaBjar0wzzGwUkVvY+W3hfSaKBuZZJdXWCxHY+mQYWnELaU/pZ4gpnjMdI6wUYrpT5C2b5w4thzjcTEE8MI/ZqXQxucJgruHv8hDLRDZqhuBkQwjRf2HVMeoXU2sMZgtOZ4bYQMZJKGw9Ong8X0Xa0yNdZV6C8egm0Qh6b9+rFGKh0UGVHnrG9J6AKLK5iUnxiykUzYogFoiieYbkYjaiUhUQOV0sTtEQK91KLRqoD6IJM6SMKZGED/HIZcVrGSG/eE51jLAaiIZ4yfdBm0IQIWFLiSKoVJF6M24AYyJHmGnN6T3ttqRsEAPl2r8MRN4hAeMQmf7ffBCTgtQ545p25h0j2qzqgxoyfaOC2BJJl1ZFyG7eocTbokIZDe27auR6yL8HlrKnfK0TqhjqaKRgnDOuKQ/Rz6v4EYbXQ5Jh4B2ihjzI5BB8MpF4fKWkomirgUg5RU1B6Xoj+xbBFzIbEvkh/Gwi9UuUIkjLNl9cMwPEVHsKSltKdxGnfOwI5uGnK9zi1LRkLIAIFsrtD6gGolHGNOR4G05NB9EA3X0RbB+QFHDWuGZ+iNLc8gy54xSCWqCF2BLPiBlUtI9HULr1QCRzC7L7uHYf2P57CKWng0ioYiy2wRTDRExe1B6T+SFKsgsBPbykMKTC02PsBv+WKEWhMsK6ICbZ04AasgyPEFMsAvshfIfeoEYwmu6JBjKCdoE8BCLEbgkwPNMOMQaxVfYxklXxwp56Y0aypDWtGKLenkISw1PMD6khkl5RRtE9SaxF5330RXwaiGQdhhlyxjSqiHR4eohlnQppJadR8W+cbjlrWvAwgOIQ/TGb62RUqKsh5HdCihg10lqIBphThy8yOT8NRH8MfFBF49b7dE5UcM88p4hRIsRNbeyeVFXsxWN4aOe3prNAZFTRjKVqW/u8tnCdnGiIkZacApGch9RRvOW5y/b7GSninB2MOSAS9rTLsxnaptNYI8cBUQxPIOm37IpA1BhUF+djrOk8EPekKhrKZQQbOWdM42FNy0CMq29Biqw1LdtLnAMi4RQ7VSQhhiohSxET+hgts7nxmEgRxg7GdVZrOg9Ez57em57RIcxUxIIQhZ1FIv8Huj5WAJFwivdsY+spadpBRQRJNvQQaXuaZlDPU1Du10ZbUmaASNnTq0z3PIasIsZbchJEfrO4XhWBG3NbCURSFUFnlYBVRJE1TYRIq2KKV+QV8VrYmj4MoloVeWMqCmuShmz6zJfxirwirgIi5RTVqsgaUwXEXRrEIqp4ZsOa4tZ0Loh7FiKI64BTRJk1Tevts6GN2isCb01XATFsT9+ldZCniKkQGXuqNajnYFhT1po+EKLKKwYUcW6Ihg9QFQYVJms6d2w6E0TSKd4zb4TtOaCIRzlESIHIqaLKoCJF5GbmCsosEMmeYtcCZRQDDOUQyT6G7D5u5kSsikgRVwyRVsXuJ9n7LRiGgQ0YjqRC5FTxpAvLhqQIa7oOiGR8+rcNDhNSghfNBN+zPTtEVhXfpQy5ZW4zxDUzQaTtaff6KEFwE1LEB0A0IVWULrjpq4GcllsNRCa0OQhUMaSI3TaXdIjSkIgdtBUO3LOKOINLnAsiHZ+iGamqIXKhjcwrwqiIDMTSijgjxD2jinGIUWv6CIisKr5LFHHsX1Dz421pmQkiY0/HDj9kKeLcENnQRqKKMEA08CBrOhtEXhWjEOOKODtE1p4KVLEvYL+O4RHWdDaIbRjie6IiPggiG9oIVBGw0KuNSsuMEIGHGGHIKuJw5n4qxKO0BllVVFJ8RAdjRoi0PQVRVLNbHGKbAfESgXjPWltSZoMYWGkT3QfPMjw+EuIumSLGSLuT6ted9kLvVATBBuqoImZABHnuA3PSmi2LuBomhlVDRBVMnGAbZShTRA1Eq03oIGao4tAeLYoNJtsWlBn27KOPhCGJb4HfxSGCNC+dJEAM2NMTKMbBWWkLygwQBz2ZmiDK+3u82CzDuw78779/1RB3CRB5e6qZWGQZVr0CfGpmXW+3uVp5FzTdiCL+999/aohjmkqIu2yILMe2pMxw8EJALgKIpxkgopfViksSyMtRufIN2dX+c+XrTgMI3yWNllfELjaVQ7Ta05iCuCARVUzYYDMVsvbVbqkAL6GF+5MidhBVcxHHqW2A8ojSQGgDqRDPUP/yjH4llJLfULoAw76TqIK4m+5MghgKbVIpwgpm9k1y8SLGVA0RMRhS1vjEkD1N3bF4mUUR5zl4Ibl0IUU8ZkA89Z91FRjKULIqwipm9k1iG40p4k2LVIENTu7Y4VBpYlAVU2ObORRxHoiJG9yDinjqF1mlQewpQjGIqaoIK5mKSmqjMWPaKZESon37TguxheKqCHMo4kwQIYnhLqyI3frxRIinFIimtFc8rwaiSWijUWOaDvE4/ANqiMVVEWaxpnNt91a2UZEidgf7qCFOvQttYFNeFedRxLl2CivbqFQRjW7YbVCY/t+dWhOjqqjeAj6HIs62yRS0hQsr4nHcKqaFOCZ9g6mGGFRFtUFdFURtLyOuiMkQYUy7HyxQFiWYM1BSXBVE5ahNtHsxRSSJEHdZEMOrYBUFvTwxxKgxnQ7MyICo2QFgFyW86OddWdK2vFQAEUSK2B8jroJ47xnujhZEbVEMxBaMvCuLKn2y4spWLkZ8oQbiWaGISRBPllNstQLRiep3XVnli9DFi2TlpTHSGtB1MTSKqIR47xnuhtHvUzLEiCpqTx0UP3ceiOIZdTlEAUPUM0iACGN/Pw2iKamKcoMK80DUPB5UhQobU3zscxrEI7KnrVoirSzBoMoO+pxLE4XHainPUowp4hEvSJZPCrf9mPfJsqf6ED+iisc5KBqYE2L0etCUScQQj7Molyzu+vFvZE8T+mmRPCZRhOgTFVlVQ4ykDHqHuIszRPs7FBCnHTXIniZAtFWReVG81i+GigCgc9/aNSeRtEFvTGMMrZMxVRDR3H6WU7T6ikcgN1uVozgul5U3N+1yhSBGA+Udon2oohYiTIkMOtPqBasi2e7SdBHIHMO8ENtI+qBjKOpdOBO5OoiePU2EiDr8RzrTypJPy3L96gMQWDwne5qymOATkhjGjKlzzrAa4qSKfmK6gmOIHMX3JIrQmgN4onDeqRDdyhh/Ehcj9MoEmyEqzh3iv2IS3hMgcRphTKiHuGMoKosfEk3utGWhnoLgKgtBMbQqySmOEqLXxTsmQhxVcdjnylLMeE2fJZpsJqw5wQ9yd7IpGTIvLwDsy6ziKCF6XbxUezqq4ljSUz7FoDaqMqcuS0iKMURRZRZE4z4mVxUDEKff9HFqJ4c0hm3KTDcj+qz79TDuyt+RiqiG2LqNJVcVj6P9CVFUL0i91x3zlnBB3pRlMUNzebefql5rEqmGcT8hOFWphGjcR0GeKh6HVXfsYe/66rBr5aBWxASIMGT1kirgqofF8J6rca2oU+NqiIPt4CIlVTq7cTA+fGxYEsjBOiWMDYK+LLtMijzD0dYZrls3QFSU0tjPS4bYcTuOi31ChxXpMZ4xQ7WPSyrLMdlmDLkNMhwg+m0yAeIUU49VnLbiDPDy48hhRUqQA8Jd2kxL6pqTVIrAM0TMhsOgvDaZBNHrCLVp0t99GNM8caLAiOOKU+Lqg7TlCqdEiucIQ5ieURKiS7FNE+NCjJ30MUmUX88wbZ4lbbkCWoyrYQghhth4mt5ygf9sdWAzJDhJ8vpdqw301c7K0UH0HuIHWdPWCRCNTVE5jQ+hgABBxPWFspsIEaeZvtTW4PsjqkhgDErW0oOEsowk6FYWUcNQiV2IB//RyRCl60viKUxn18Un0k5ygumT1qnTaw7FOMcIw5MFbbiYeHIGxALiQhRQjHDcMe1Ylavksuz8/MURxs6j7ZI3HMPFIbYoX5ECYTnG+E0XJWUqqShmbIVu9oLOMH6UKU6eapSLQ2wdiEKKflUxc1lpecooC6CH8xwFBKdEpvCdNix1QDwMH6ZK0Ag/5Jg6DJFYFmMVgDAXdx8J7+ibULnGBNqpfsjsLg5x2CMha5tyyWCYvrXNOGBi8XS4CPe7hzd/BBa4VgDR3NsXKlkJiscchm1up8nPSQLC/s7hbViBrkAFEP1zeQtA5G2PRCC3MGRukhjCtX+TUqBR1gBx0MLpdP1shscshlk7hQ1dAgfgTrS0dITYCWdYqoDYUdyjA+ozGYbLLMhPTmFMqATy8g1meD+9eIHNbhUQTZfZK5ShmMswd89+r2ynAoXAEA/88yqCiF9Wkl76YzbD7IMXCrTEoZ9vJnsaeFzSVFRhMa4iZrTjY8T2SCS/TRdqiXAwQ8UcQg+rB6L11qDUGhjuzipQAcNk8priVA3D24hC2e33YiwLEfogzOKYUgHHIgyLnGNjcizK1LncrwVib00bRxl3yWXPzVCREMGkGxU8QIDeEslmtwaIML7JLM+gFtHCe4baIpJaGGuQZ3i7W/A5VUDckxAhiWGJDLVlJG0sqme4tyFWHthMiujGNinNt0iO2lLiUpT4iP7KbvBjfE+fAGK7nBji1aTquGAMyYtkqWR1GC1Ga6gGmahAdquYito77/acpl5kujhWUCGDUrg6dEZ1vOzGDlVLKP0aILovaL1/b5TmpxzD2Q5yl1B0ehfXa9yeVjGzv3cgWsu7drISAxQsxFzVIaCIy7MaiMbJLO7XmmCRd46RKhibzVYdQ4mC7+k5GEIVQTB22i4lxjEbVjAdouggLFqCOasjqIpDQXyITc0QIQQxEN7MR7CdF2LohQSTQfEgXiuG6FpTz2ww9uc4H8F2Zohty0HEpdE4xQoghhSx5YKBGRwhfmY7q5jAGkt0zWog+kbDy8rYW94RzmOmXLWzCgnRXZ9nPKd44JNbFCIRm5LL1D2MMOtI4dzVwa5Xd8MBUWRjFh47NZ7NIHPiKePx6SASzgHcoSwmtaUhCqxpJ8Z2jU8HkdrA5RjU+JLFZSD6dj/U3BDGGYOamzwaIhOk2bFNzRAF1nS62JbZMv3gwKYvDnUdauN8A68KYmQpiY9xrnzND9GPS6lnWqpYK0S5NcW3zK+KD4UYaJCWKjaBeGFBiCprim9aOUTLmgZLgmuIXaKxOEStIt5k7RCNc74hBAdjpiqqEyJ4sy2guXetEMHbTByM5pA9rRCi8SHqzglcZ3QK9uGGkVLb9pS8ZHGIjkts65A584HOsJM4BQHERaNTSHOJD5C5J4WRJY2VGdnTlUBcdkfIJDNC7ILro7iva6zIhr5mYYjXF4WoiK9RLXGXLwixXpc4J0QtQwFEs0GkZL6M6I8YNXinSnUQ63WJD9JE2Q0bxER5hE8UF7Z2iJVa09kHwFVXT/XUsMPkS62x8aehqlHEtp7m1N4rKgxxweh0gyiUySnWBxHkew0eLlVBbDeISbJBFAqoVmY8VmqDCEMl1RadVuwSN4hSsSHCBpGVKTytbT7RVOwS64VY2QD4BlEscYj/WwgibBDFgsJT6mezJMRq45q1QmwfLRtEuaBzpaifF4Noag5ON4gyqTquqQ2iiUFcKDrdICpkHRArc4n1QYQNolrqhchshv/vfmrtBhHLpokiMc52dGaLZbuMbBBFIoCoWBFWWuqDuA8YrMUgQhSick1YUVnybCbi2QgiddOSEC2XCP7vsJwqLgrRh7EWiPbzjXqJbVlZ8oAtotCrhKhf615YFguomFKvBKL9kyXt42UhiIYrdw8RoK6pKLDPSgL8w13GX15IE53WO5bchF82tNgAuKOJB/Q9gLU59rUgWu93GYo+QWQWStUAccwcOAxfC+LYd3YprgqisW1pwILMLItBxJ2uyS+a8S2KVUMcv7QV8WUhjtrY/xAKTqsJbPrMeIoYeefcXLLQEIM7ADIY1A1iiqwR4n/LQhyCUyDM6TKRzVIQ9x5EQD9ADCL0yTwq+8Z63R4P8fo6EL2JHQTxGoD4974Botc5mVcIiGi8YoMogzhc5EF8TKUREIGC2LwoxAbTYHoYU6v3IcKDcowanZ0lflj1UVIXRK6bCCGIh8fk2IGIc7B/UYi+NbUhutdvEANSJUSgX4WGIf75K78fZ0/DEOHVITYYIt3DMB2zP38miP90X/QcH5Lj/QbREg6iGSEe7KsHZh7EjuLhETkWQYRXhwjDmjInroFBEW/IXIh3ig/wii5Es0G0i+1Wh10TxtK7HuKfSR5jT8E97IqD+DLziTzEvR7in4eoYhDiS04K8xAHA4suRtaUhvj7EapoNoiOhCHammVsB0hAfIgqesfObRA5iPuwIjIQH6GKNET7l6V6GItNRdEQ/dZsKWIP8V8H4kNiG5gOuxohDr+gwPWlINqL/Iwd1hzwlUKIh9mzbEM0Iy+rMK8Ksf8mHtawEH8/AKJxIOIs7pFVaReQWiC2dFjDQfzn4fZ0dH0Ns/Oga3+L7G2rBqIhwxrbJVIjNiPFR9lTFmIDrwWROOzbkIpo3C4hA/EBAWoA4sRwIZ1olxDjv4vGUIrYOrhYiA9QRXYT8+TLX2unMPEakztEz6toIM6vinuqH9E1yL6P1C4ii22o2dtdq6kq8GVGDPEBASrQq7juX/cMFzoYZSGIllPsVkgBoYjGG5vhID5AFeldzNacVLuMLAcRxeV9T7/x6kEB8XGhTeOORsCyetguud17P/WQuYowDq0AxAeoIhBTZcurYdsue/DC/mrN7PuNWQNxfq9owFt5UIMeLgfRWd/AtGYW4h8a4sz6AOAsPTBVMFzwRCkBQxXEP/PbNTNBdOcU2yVlSUseZaiD+Ht+29arYuNmfOEzFxduQmGGOogWxZkq+G4/r5UxXP6APhhRElWhCWywQY01jnQxM6efJMvn4CZcVYAOIqOLUDqrlTGs7ahMR2hN/JeFyOhjUXNXHcKnhEhwLJur2hhWDlFrTlmU5TMGFZ0D/swQuzvqqu9Z5NkhDvrYPrOsEeK/Koh/nl8VXwDin6dXxVeA+PQUXwLi7yenWHXRTCGIzx7cvAbER23tX0hqh+ixSIP43CHqq0B86uCmcoj/FIP4zMHNy0B8ZopVlwpKQnzi4KZyiD6H/92PdkuB+LxucXUQ4aaIkMLweQ3quiCOU4R/NopIai6S8WH9zoL4rL3FlUH8kwfx93NSrBkisBD/SYT45znn+dcG8XeOIv550qHwistj2B1s/6RD/P2MFFcH8U+WIj6nW6wYYp7KRSi2zyR1Q/wzhzyfQX1BiM/XW3xFiE9nUOsty0wu8RkxbhCfQKqG+Gc2eS63WC1EMyvE51LFF4X4XBRrhvjPjBCfaii8WogwM8RnGkWtGeKfeeV5dPGFIU5HbfiPXpeC1ppbMz9EjqJZnZl9ZYgURWMY9axZas0rPAIiPmDj9lD7uKh2NfLiENmjxFZFsdKcmiyIv1Wdk9+rp/iMEH8n7iT2ZC3djyeEeNesdIr475VQrBQiZECEBIg9tckOr4ri80HECpUuv9dEsU6IJp1DX/kFxl3XE93Umcd0ZfpdDuJ6KD4ZxLG7UGQGZC0Uq8yhSYXoxJjZshKKVWYwFcTUbf8nfJEywdqjm0ohfv8FicdG/fqKQFQZ23WoYo35MwTE33HVvF/yvYMYvkih5KugWGP2RhbesGaUYUef1bTfap/5ew0UK4X4q1MoT6IqE7xM2Byom6p2ixVCNHeIv0BF0dLZf6JX6A8Rr5lihRAhBBEEDCF+hSpoqn5faqUQv3P2FALKErjGmzPUHyJeMcX6IN5jU0q42oc4oOm3oXEkHCJe8baVtjYxd2PKY3TPIu7lBv6Lhjip4fexLagY1r7QuL6MAQ/RpmhpX6+8VCfRvuQrBWLlFKvLlwlB/DUCcCxonOF3RFAPsW6K1WULghCZmPU75zR/D6bUuTn15OJKJ33ayiQCkaaIfyG00LakaRBrHoCrLVMGGUdavgh++Hsfoc3weyLEiinWlieIQkQUqa//4RjeL/jeq+yfP89EsUqIQXva4+J++YdBeP+x+wBZJxdXSLGyHBkJxID0EH8Dra1jG/jzVBQrhPiVDTGEsAuA/jwVxcryA92MYAZELN+5S9KXUXUJVzaMWhdE00P8nsjQjlx5zBlr4WqkWBdEyIQoQ5i3oLFCg1ofRPiV7BQjhnT6PWtVan26WBVEM0D8nocwekEOwwoH4GqE+CsFYlgHx0vubjNzeXh1FKuCOOjRVzrD8LhrP5+Yu8a/Nor1Qcwzpd8ll/7581wUa4Jokhn+6m6U3P4FRTZqVBXcVAfxV4Z8xSEWcIl3qWoFXG0Qv+dAjN+f38EYpKaORm0QMxmKpiLLnN5YkVt8IoixwGYckyt0BGc9FCuDmG5Nv2LR6Vehvv4o9YSoTwLxK9rFwGPjZSDW4xafwpwiPt9D14wsi1JcvgqfAWJXlWgRDSFfwK+Jy6W4uC7WNmKTYE+/Rg0MauJ3TLxUdFNHd/E5IE6AovdPlvefp6FY2yxGTmf/C2QjNkUjnBosanVTUXkMQYMwoI8KxhUEN9XN7GeuzBBc8z2qjypdraC7+BwQv75DFKLdlXT0kcCnxdguJ/WtsdETxFUuuGhoJiCXfwQUF3SL9S1ZzGII4Yvu5NDXoJEARViW4vohTtr1BfwWjeGiL3objkgiZ40tV5XPoYkTzwDD4TPzM5IxNbE6LmtQa1zGnyzAb75A+9u4K6i7xRx/L6mKLwDRwpOyMFlkWDeIo2R1979YiMwfqpQjGJe0pxVCTFRFxiDefrFp/PqV8wDOrm4QJ0mE+MV6Ne+ynNHZ76xCwgZxEoC8nmL8uqz1dOE+yQaxk+SeYhTiUPuZEH8Fhgg2iJ2kOEUQzAlrFvpLH+pLu4zUeBhRxkTG93idF4JoJ7pBtERhT90+H08IV3RBiL82c0qL3J5+uUggukO4NMR7FswG0RNxPbtMWEJdSGMNoRaSr00TaRFWtKtZAULdL8P1vwrKZk4ZkTlFrAPfIdzX766ZwZpuEFkB1cJDW8iLLaO3QXyIxFURVZldi9/jlT1jcLpBnCQWn35ZNWbVoqCH8aucfG0QeQHJNsPxahOFOK3O+Jo1rtkgIgna0y+/vkwYIvqpMER0NM4G0ZEQRFcPpzs4iHhM4KtsXDPIBpEQiJ3s5d0ROuwW8OKMX2Xl3kA2c0oJ+5KaL4bhdKJYpM4LK6LjE9uFpNa3e4fqjLtng1iXkDy+glUlGOkp7xK/bsfQbeaUFnKnYqS5LwFxkg2iJ5RaxUyWBOKv+WSD6Io/ahN3OyBY6zafJm4QfRnDFHtjROSWaDWn8aFXuH33r2mXkVohGqrawi0dBPuEy+BjpV1G6n07p7qKQPDOPhk6SJV2GakWoq+KMY8Dgn3CcYBfkCELOcWK33asbeYQ2yccjWu+fkGebBBdudeKooIgMlgHomlKQqZHGOtpJnDlQ6ViiJPIGjmEB+uCEOP8ImIWVMR1QJQJcx4VZiJEmJiBbbt3vjDLOmIQK1k7miNPBpFgFYb4tXqC7ZNCBA5T2JCuFOFTQUSdku8iiF8F/GAV8kwQaVUcDl/84tnCymvhmSDehLSng+n8zjBcrR3t5dkgBt44hWYTv55HC2/yfBDZxcejfn49FcH2OSEyq22IM9va55BnhEgPwPWBzfMhfFKIxACcP7y99mgGyVNCdNagUvMT7TPJ80IMyRNp4U2eE6J5KYavA/FgzJMifFaIHkX0Zft88qQQb2I862meUQ3bp4Z4j2/aV5DXKOWTywbxCWSD+ASyQXwC2SA+gWwQVy9t+3+x3fZb61vXfwAAAABJRU5ErkJggg=="/>
          <p:cNvSpPr>
            <a:spLocks noChangeAspect="1" noChangeArrowheads="1"/>
          </p:cNvSpPr>
          <p:nvPr/>
        </p:nvSpPr>
        <p:spPr bwMode="auto">
          <a:xfrm>
            <a:off x="668866" y="939799"/>
            <a:ext cx="1439333" cy="14393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5" descr="data:image/png;base64,iVBORw0KGgoAAAANSUhEUgAAAI4AAACOCAMAAADQI8A6AAAAAXNSR0IArs4c6QAAAARnQU1BAACxjwv8YQUAAADGUExURf///9QcOwAAAE9PT+Dg4Jqamvz8/FtbW7u7u2VlZZ+fn9QZOXd3d9HR0UxMTI2NjTo6Ou7u7qioqC8vL/Ly8ujo6BoaGsLCwq2trZSUlNMRNf75+tIAKtIAL8/Pz15eXm1tbXx8fDY2NhEREf3y9CAgINpIXemYo7+/v/309fXQ1fjb4NcqR0JCQvrk6OFzgd5WbPPDy+R+jB4eHuqeqdcxTNk+Vu6wuOaIld1bbigoKOmapOFre+2ps9EAHfng5fPIz+J4hr/J3tUAAAAJcEhZcwAADsMAAA7DAcdvqGQAAAhjSURBVHhe7ZtrV+o4FECD1PIIiCiIBgpy4YIgCniRhyNz9f//qTnnJKUPKCQFXPOhe62Zpm2a7KYnD1ovS0hISEhISEg4PeXLwm4eayrHKXle9N++P8dv/fXQVoeCWFcXETyoHFHUB93uYFBXe4eov34t541Gw3EcAf9BqrccdtVJDyutat/iUuXYQf15ulgv38bjt2V/tpgOX9XxSLpTcHF4yg9YrdbPKoNLDJ3hbNwbwR06Au/TcUbz1XKrXD+D2WoUcpEI0esHm9dYZzoZccH9hXMuRGrUW0Q8t/qiBxeovGGEmAxVPsJMp/41aewumotGarmriZ7hCpVnJyK19t2HkU63D1dHwp3RLBxFg8XIUaej4PwflRkw0Xn+3BkBHlxMpiqvZLBM7b8C4c5aZTfSee7tbXVCpJYqN1JfRQaNHz7a3IS+znB02AaKbow3o0l3cuhBKUTPjTptnb9zHRtAvCmf7ljzilTKWapw1tXpfuqWzXmfrqjPAsPBXjhX3V1X5x+tKCC4Q2UP9W2gSSdUi67OcGRS9jtcUX/XflTIv3+pHk2dsWZQSpwFY7OG2tHDkT1ST2doZJMSq3p3btCcgHpaejqfZjr8/Wutkrrwdwo4LZ2uxtgagPf1O7kLDc1aOjNDmxTvGT4rN3i0dMxv1RzxPYCadHSee6a3GgOxwtWAjs7UZNCJC6d5S0dn8QPPKsXnujozs24eD22d+vJHdHQfVvf7Jx6Wdijrry2OQXziMul/o6M9DBqs6o6Az7AuDZ3B2w+Eslq+a+jU+z+h06MVtoYOW/+AjvNNVenoLEzXFzFoyJ82OjpfxqsFY0yW7t3V2buW8yWr0tFhb+fWcT5xsQNo6UxNfjLFQC2UAS2d+pmDx3uloqXDzjvyiMnmLYOeTlf/J7E5XHVyRE/nnCswLuA3q4umzuvkXJ2Lc/dlCqKpwxbnWr4L7/UUoKtTN/xdrIsjp04XXR020HgzaI6Yx33NPTR7YaOFXCD70Nc5Q/iIz/B7aAMdNjvt6MMb3vDnYqLDDF4+HobzsSrWh5EOm51uIcZHoY81hJkOW2u969aAp3Z+4THUgXg+iY9w11shTHXY397xAc3FJNylFMY67HV8bEDDNBVhE0MHv2od5cPFWi1Ft4mhw+ypOPBhax+O97lomzg6+BYhbgPx4AweJp4OG6znsWZ4kdo12njE1KFPruYN5Mx9K79dxNaBiBaGQxB3Jt6qeDfxdfBTrdEQFPxOuptjdFi9/64fQWLufRCO5Cgdxr5Wuj5O8M8JIjhShw2W+/+IQMEbq339e8OxOtBAvcOThhjJz7UHOV6HvfYPzfJivmcgDnACHVYf9vaOQQ6939fiFDowBi2jxyAYbaLm721OowM/e1YRsyqsJiLn721OpQMNtDOCuOgb2JxOB5Ydve0xiDf2T5lhTqcDDTQORzR3zGxOqgML+3lgFuMp+tBgwGl12PPY72PaNifXYd21N2k4n6Y2J9eBLj9XXV4EX91ocXod1n2jSUx+azXkDDqsjq86+OjAOnQn59Chn87CPHCA8+iw6bvQn6h8WC+q9i0O/YHwfqamI46kfJ/fzWVT5YiHHedRJSQkJCTYPny78iSgdnwH/UeIwGEvhRuJPEwEDmySm4NWIbMhXWOVtky22tkqZXzCPYuxLGwe6VA2DSnYwkbymC3DbhH2oQA3g8UqD+p86/HGUgLF0jXMhneZbAX37uHkFaYqJUi1sfTmh5wwiSyrev/k5oomrRtMFhnL47aERx4g8ctmNh5QZKDMGiZu3Es6RVZu4RHJR5Z88h21f9FGixKmUKKCy4oruGlWvMVjioDOxQtYBHUusBlQ5xralw4owJN07uE8XXIHOjk8ovjAuqgsBYoHddIHdOgWgjr4kAI6HXm/19Uonc6dzAHVN2VVqoWguaJ00vkbJG9JndtCW1qBRlCnAw/Qr5Nu1u6xgI9ahM5Ltlhro0DLlrW/XNbyvzABflE6bSyFIJ1chVULmBVKD+pcPNoBnRxcgvuROmmojf4J2JVNC70PDMini066DQldHQiRGoY4VB7Suavt1PllHdLJsCJmKFFIN60qbkmnWa1Wi5jD0/n1SFxCq7g61Qwkrrd0LnL2Jfzf1clYxSxuC1GhfGXZZar1wcugOr3SgeiTAbgVypmqp2M/QqIT1KGran4dBQRGhI7Lb4tK+PMEjVV6QPJKZ8OWTsunw1AHwt+vc415X/wPS9HGp4uJSJ28zfA2IMYYNSc8kYM6/tbZpXNFOxiRIZ2Lx8penZcnaD5X50kdi9ZpPdWQou3pVLCwu1DrlDGgEFfn5f4mT7+MLiN0fqf/4B5OHveQ6GS3dDK5XK71GxKeTnsTXRsd6g6hUL6uWriHKaWDPauCfbBgN3EfAkI1g9JJV0jzGqqiDDDaWKVLHEVcHXwSNt7mXp2nO0gUwjpu+wZ08JJWuYz7OGpTu75YSqfKqPWggxepRJo70czV2TXuVNwpnnRaVjmLW5g0wjpFOeO6Olg93T70Atz8hiswJ96Rq0OhCwOTnFJxrrJJOFrHpW2XSUOBTRzSoSfh6XRuPzA2qH3lBP4H24CemqtTpeaBqKKiLq7aORowoAhDHbyTsI78Te/qbIDaaNRVwLPa6MjmurXZpiMQ0LBmOrQmCevIwsM60NGZjQOSAp6Zp1OkKRPmqKJsSaIAJ3boNGXjSgq2bFkiT1FHtSudW7yAND6Cyy+08ftQf6fGwGaSQ1gGEhauBZFbWo55OtgIlLVSy3pYzG7K1BPmQizcg9pw26QOiCkcR/AEUnOzQmE37RwsRUmO2UU4SZdUMRtMD0CxlGvlSrTOVGVjBqpVlp6QkJCQkJCQcEoY+w86MdWziaRoywAAAABJRU5ErkJggg=="/>
          <p:cNvSpPr>
            <a:spLocks noChangeAspect="1" noChangeArrowheads="1"/>
          </p:cNvSpPr>
          <p:nvPr/>
        </p:nvSpPr>
        <p:spPr bwMode="auto">
          <a:xfrm>
            <a:off x="6687079" y="795337"/>
            <a:ext cx="1439333" cy="1439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8">
            <a:extLst>
              <a:ext uri="{FF2B5EF4-FFF2-40B4-BE49-F238E27FC236}">
                <a16:creationId xmlns:a16="http://schemas.microsoft.com/office/drawing/2014/main" id="{2F61D61D-9514-4C95-AF7E-3A856FAE9F7D}"/>
              </a:ext>
            </a:extLst>
          </p:cNvPr>
          <p:cNvSpPr/>
          <p:nvPr/>
        </p:nvSpPr>
        <p:spPr>
          <a:xfrm>
            <a:off x="433337" y="180342"/>
            <a:ext cx="11089797" cy="1569660"/>
          </a:xfrm>
          <a:prstGeom prst="rect">
            <a:avLst/>
          </a:prstGeom>
        </p:spPr>
        <p:txBody>
          <a:bodyPr wrap="square" lIns="91440" tIns="45720" rIns="91440" bIns="45720" anchor="t">
            <a:spAutoFit/>
          </a:bodyPr>
          <a:lstStyle/>
          <a:p>
            <a:r>
              <a:rPr lang="en-GB" sz="4800" b="1" dirty="0">
                <a:latin typeface="Candara"/>
              </a:rPr>
              <a:t>Boroughmuir High School</a:t>
            </a:r>
          </a:p>
          <a:p>
            <a:r>
              <a:rPr lang="en-GB" sz="4800" dirty="0">
                <a:effectLst>
                  <a:outerShdw blurRad="38100" dist="38100" dir="2700000" algn="tl">
                    <a:srgbClr val="000000"/>
                  </a:outerShdw>
                </a:effectLst>
                <a:latin typeface="Candara"/>
              </a:rPr>
              <a:t>Parents’ Information Evening </a:t>
            </a:r>
          </a:p>
        </p:txBody>
      </p:sp>
      <p:sp>
        <p:nvSpPr>
          <p:cNvPr id="11" name="Rectangle 10">
            <a:extLst>
              <a:ext uri="{FF2B5EF4-FFF2-40B4-BE49-F238E27FC236}">
                <a16:creationId xmlns:a16="http://schemas.microsoft.com/office/drawing/2014/main" id="{2F61D61D-9514-4C95-AF7E-3A856FAE9F7D}"/>
              </a:ext>
            </a:extLst>
          </p:cNvPr>
          <p:cNvSpPr/>
          <p:nvPr/>
        </p:nvSpPr>
        <p:spPr>
          <a:xfrm>
            <a:off x="354056" y="5000080"/>
            <a:ext cx="11089797" cy="1569660"/>
          </a:xfrm>
          <a:prstGeom prst="rect">
            <a:avLst/>
          </a:prstGeom>
        </p:spPr>
        <p:txBody>
          <a:bodyPr wrap="square">
            <a:spAutoFit/>
          </a:bodyPr>
          <a:lstStyle/>
          <a:p>
            <a:r>
              <a:rPr lang="en-GB" sz="4800" b="1">
                <a:latin typeface="Candara" panose="020E0502030303020204" pitchFamily="34" charset="0"/>
              </a:rPr>
              <a:t>Mr Hayes </a:t>
            </a:r>
          </a:p>
          <a:p>
            <a:r>
              <a:rPr lang="en-GB" sz="4800" b="1">
                <a:latin typeface="Candara" panose="020E0502030303020204" pitchFamily="34" charset="0"/>
              </a:rPr>
              <a:t>Depute Head Teacher S4/5</a:t>
            </a:r>
            <a:endParaRPr lang="en-GB" sz="4800"/>
          </a:p>
        </p:txBody>
      </p:sp>
    </p:spTree>
    <p:extLst>
      <p:ext uri="{BB962C8B-B14F-4D97-AF65-F5344CB8AC3E}">
        <p14:creationId xmlns:p14="http://schemas.microsoft.com/office/powerpoint/2010/main" val="182337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83125A-700E-44E9-8249-AEB7EC8D6456}"/>
              </a:ext>
            </a:extLst>
          </p:cNvPr>
          <p:cNvGraphicFramePr>
            <a:graphicFrameLocks noGrp="1"/>
          </p:cNvGraphicFramePr>
          <p:nvPr>
            <p:extLst>
              <p:ext uri="{D42A27DB-BD31-4B8C-83A1-F6EECF244321}">
                <p14:modId xmlns:p14="http://schemas.microsoft.com/office/powerpoint/2010/main" val="1262158714"/>
              </p:ext>
            </p:extLst>
          </p:nvPr>
        </p:nvGraphicFramePr>
        <p:xfrm>
          <a:off x="1" y="0"/>
          <a:ext cx="12106272" cy="7299238"/>
        </p:xfrm>
        <a:graphic>
          <a:graphicData uri="http://schemas.openxmlformats.org/drawingml/2006/table">
            <a:tbl>
              <a:tblPr firstRow="1" bandRow="1">
                <a:tableStyleId>{21E4AEA4-8DFA-4A89-87EB-49C32662AFE0}</a:tableStyleId>
              </a:tblPr>
              <a:tblGrid>
                <a:gridCol w="1712970">
                  <a:extLst>
                    <a:ext uri="{9D8B030D-6E8A-4147-A177-3AD203B41FA5}">
                      <a16:colId xmlns:a16="http://schemas.microsoft.com/office/drawing/2014/main" val="20000"/>
                    </a:ext>
                  </a:extLst>
                </a:gridCol>
                <a:gridCol w="1732217">
                  <a:extLst>
                    <a:ext uri="{9D8B030D-6E8A-4147-A177-3AD203B41FA5}">
                      <a16:colId xmlns:a16="http://schemas.microsoft.com/office/drawing/2014/main" val="20001"/>
                    </a:ext>
                  </a:extLst>
                </a:gridCol>
                <a:gridCol w="1732217">
                  <a:extLst>
                    <a:ext uri="{9D8B030D-6E8A-4147-A177-3AD203B41FA5}">
                      <a16:colId xmlns:a16="http://schemas.microsoft.com/office/drawing/2014/main" val="20002"/>
                    </a:ext>
                  </a:extLst>
                </a:gridCol>
                <a:gridCol w="1732217">
                  <a:extLst>
                    <a:ext uri="{9D8B030D-6E8A-4147-A177-3AD203B41FA5}">
                      <a16:colId xmlns:a16="http://schemas.microsoft.com/office/drawing/2014/main" val="20003"/>
                    </a:ext>
                  </a:extLst>
                </a:gridCol>
                <a:gridCol w="1732217">
                  <a:extLst>
                    <a:ext uri="{9D8B030D-6E8A-4147-A177-3AD203B41FA5}">
                      <a16:colId xmlns:a16="http://schemas.microsoft.com/office/drawing/2014/main" val="20004"/>
                    </a:ext>
                  </a:extLst>
                </a:gridCol>
                <a:gridCol w="1732217">
                  <a:extLst>
                    <a:ext uri="{9D8B030D-6E8A-4147-A177-3AD203B41FA5}">
                      <a16:colId xmlns:a16="http://schemas.microsoft.com/office/drawing/2014/main" val="20005"/>
                    </a:ext>
                  </a:extLst>
                </a:gridCol>
                <a:gridCol w="1732217">
                  <a:extLst>
                    <a:ext uri="{9D8B030D-6E8A-4147-A177-3AD203B41FA5}">
                      <a16:colId xmlns:a16="http://schemas.microsoft.com/office/drawing/2014/main" val="20006"/>
                    </a:ext>
                  </a:extLst>
                </a:gridCol>
              </a:tblGrid>
              <a:tr h="1132630">
                <a:tc>
                  <a:txBody>
                    <a:bodyPr/>
                    <a:lstStyle/>
                    <a:p>
                      <a:r>
                        <a:rPr lang="en-GB" sz="2400"/>
                        <a:t>Typical S4  Timetable </a:t>
                      </a:r>
                    </a:p>
                  </a:txBody>
                  <a:tcPr marL="91448" marR="91448" marT="45722" marB="45722"/>
                </a:tc>
                <a:tc>
                  <a:txBody>
                    <a:bodyPr/>
                    <a:lstStyle/>
                    <a:p>
                      <a:pPr algn="ctr"/>
                      <a:r>
                        <a:rPr lang="en-GB" sz="2800"/>
                        <a:t>1</a:t>
                      </a:r>
                    </a:p>
                  </a:txBody>
                  <a:tcPr marL="91448" marR="91448" marT="45722" marB="45722"/>
                </a:tc>
                <a:tc>
                  <a:txBody>
                    <a:bodyPr/>
                    <a:lstStyle/>
                    <a:p>
                      <a:pPr algn="ctr"/>
                      <a:r>
                        <a:rPr lang="en-GB" sz="2800"/>
                        <a:t>2</a:t>
                      </a:r>
                    </a:p>
                  </a:txBody>
                  <a:tcPr marL="91448" marR="91448" marT="45722" marB="45722"/>
                </a:tc>
                <a:tc>
                  <a:txBody>
                    <a:bodyPr/>
                    <a:lstStyle/>
                    <a:p>
                      <a:pPr algn="ctr"/>
                      <a:r>
                        <a:rPr lang="en-GB" sz="2800"/>
                        <a:t>3</a:t>
                      </a:r>
                    </a:p>
                  </a:txBody>
                  <a:tcPr marL="91448" marR="91448" marT="45722" marB="45722"/>
                </a:tc>
                <a:tc>
                  <a:txBody>
                    <a:bodyPr/>
                    <a:lstStyle/>
                    <a:p>
                      <a:pPr algn="ctr"/>
                      <a:r>
                        <a:rPr lang="en-GB" sz="2800"/>
                        <a:t>4</a:t>
                      </a:r>
                    </a:p>
                  </a:txBody>
                  <a:tcPr marL="91448" marR="91448" marT="45722" marB="45722"/>
                </a:tc>
                <a:tc>
                  <a:txBody>
                    <a:bodyPr/>
                    <a:lstStyle/>
                    <a:p>
                      <a:pPr algn="ctr"/>
                      <a:r>
                        <a:rPr lang="en-GB" sz="2800"/>
                        <a:t>5</a:t>
                      </a:r>
                    </a:p>
                  </a:txBody>
                  <a:tcPr marL="91448" marR="91448" marT="45722" marB="45722"/>
                </a:tc>
                <a:tc>
                  <a:txBody>
                    <a:bodyPr/>
                    <a:lstStyle/>
                    <a:p>
                      <a:pPr algn="ctr"/>
                      <a:r>
                        <a:rPr lang="en-GB" sz="2800"/>
                        <a:t>6</a:t>
                      </a:r>
                    </a:p>
                  </a:txBody>
                  <a:tcPr marL="91448" marR="91448" marT="45722" marB="45722"/>
                </a:tc>
                <a:extLst>
                  <a:ext uri="{0D108BD9-81ED-4DB2-BD59-A6C34878D82A}">
                    <a16:rowId xmlns:a16="http://schemas.microsoft.com/office/drawing/2014/main" val="10000"/>
                  </a:ext>
                </a:extLst>
              </a:tr>
              <a:tr h="1132630">
                <a:tc>
                  <a:txBody>
                    <a:bodyPr/>
                    <a:lstStyle/>
                    <a:p>
                      <a:pPr algn="ctr"/>
                      <a:r>
                        <a:rPr lang="en-GB" sz="2800" b="0">
                          <a:solidFill>
                            <a:srgbClr val="000000"/>
                          </a:solidFill>
                        </a:rPr>
                        <a:t>Mon</a:t>
                      </a:r>
                    </a:p>
                  </a:txBody>
                  <a:tcPr marL="91448" marR="91448" marT="45722" marB="45722"/>
                </a:tc>
                <a:tc>
                  <a:txBody>
                    <a:bodyPr/>
                    <a:lstStyle/>
                    <a:p>
                      <a:pPr algn="ctr"/>
                      <a:r>
                        <a:rPr lang="en-GB" sz="2800" b="1">
                          <a:solidFill>
                            <a:srgbClr val="000000"/>
                          </a:solidFill>
                        </a:rPr>
                        <a:t>English</a:t>
                      </a:r>
                    </a:p>
                  </a:txBody>
                  <a:tcPr marL="91448" marR="91448" marT="45722" marB="45722">
                    <a:lnB w="12700" cap="flat" cmpd="sng" algn="ctr">
                      <a:solidFill>
                        <a:schemeClr val="tx1"/>
                      </a:solidFill>
                      <a:prstDash val="solid"/>
                      <a:round/>
                      <a:headEnd type="none" w="med" len="med"/>
                      <a:tailEnd type="none" w="med" len="med"/>
                    </a:lnB>
                  </a:tcPr>
                </a:tc>
                <a:tc>
                  <a:txBody>
                    <a:bodyPr/>
                    <a:lstStyle/>
                    <a:p>
                      <a:pPr algn="ctr"/>
                      <a:r>
                        <a:rPr lang="en-GB" sz="2800" b="1">
                          <a:solidFill>
                            <a:srgbClr val="000000"/>
                          </a:solidFill>
                        </a:rPr>
                        <a:t>History</a:t>
                      </a:r>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Physics</a:t>
                      </a:r>
                    </a:p>
                    <a:p>
                      <a:pPr algn="ctr"/>
                      <a:endParaRPr lang="en-GB" sz="2800"/>
                    </a:p>
                  </a:txBody>
                  <a:tcPr marL="91448" marR="91448" marT="45722" marB="45722"/>
                </a:tc>
                <a:tc>
                  <a:txBody>
                    <a:bodyPr/>
                    <a:lstStyle/>
                    <a:p>
                      <a:pPr algn="ctr"/>
                      <a:r>
                        <a:rPr lang="en-GB" sz="2800" b="1">
                          <a:solidFill>
                            <a:srgbClr val="000000"/>
                          </a:solidFill>
                        </a:rPr>
                        <a:t>Music</a:t>
                      </a:r>
                    </a:p>
                  </a:txBody>
                  <a:tcPr marL="91448" marR="91448" marT="45722" marB="45722"/>
                </a:tc>
                <a:tc>
                  <a:txBody>
                    <a:bodyPr/>
                    <a:lstStyle/>
                    <a:p>
                      <a:pPr algn="ctr"/>
                      <a:r>
                        <a:rPr lang="en-GB" sz="2800" b="1">
                          <a:solidFill>
                            <a:srgbClr val="000000"/>
                          </a:solidFill>
                        </a:rPr>
                        <a:t>Maths</a:t>
                      </a:r>
                    </a:p>
                  </a:txBody>
                  <a:tcPr marL="91448" marR="91448" marT="45722" marB="45722"/>
                </a:tc>
                <a:tc>
                  <a:txBody>
                    <a:bodyPr/>
                    <a:lstStyle/>
                    <a:p>
                      <a:pPr algn="ctr"/>
                      <a:r>
                        <a:rPr lang="en-GB" sz="2800" b="1">
                          <a:solidFill>
                            <a:srgbClr val="000000"/>
                          </a:solidFill>
                        </a:rPr>
                        <a:t>French</a:t>
                      </a:r>
                    </a:p>
                  </a:txBody>
                  <a:tcPr marL="91448" marR="91448" marT="45722" marB="45722"/>
                </a:tc>
                <a:extLst>
                  <a:ext uri="{0D108BD9-81ED-4DB2-BD59-A6C34878D82A}">
                    <a16:rowId xmlns:a16="http://schemas.microsoft.com/office/drawing/2014/main" val="10001"/>
                  </a:ext>
                </a:extLst>
              </a:tr>
              <a:tr h="1132630">
                <a:tc>
                  <a:txBody>
                    <a:bodyPr/>
                    <a:lstStyle/>
                    <a:p>
                      <a:pPr algn="ctr"/>
                      <a:r>
                        <a:rPr lang="en-GB" sz="2800" b="0">
                          <a:solidFill>
                            <a:srgbClr val="000000"/>
                          </a:solidFill>
                        </a:rPr>
                        <a:t>Tue</a:t>
                      </a:r>
                    </a:p>
                  </a:txBody>
                  <a:tcPr marL="91448" marR="91448" marT="45722" marB="45722">
                    <a:lnR w="12700" cap="flat" cmpd="sng" algn="ctr">
                      <a:solidFill>
                        <a:schemeClr val="tx1"/>
                      </a:solidFill>
                      <a:prstDash val="solid"/>
                      <a:round/>
                      <a:headEnd type="none" w="med" len="med"/>
                      <a:tailEnd type="none" w="med" len="med"/>
                    </a:lnR>
                  </a:tcPr>
                </a:tc>
                <a:tc>
                  <a:txBody>
                    <a:bodyPr/>
                    <a:lstStyle/>
                    <a:p>
                      <a:pPr algn="ctr"/>
                      <a:r>
                        <a:rPr lang="en-GB" sz="2800" b="1">
                          <a:solidFill>
                            <a:srgbClr val="000000"/>
                          </a:solidFill>
                        </a:rPr>
                        <a:t>PE</a:t>
                      </a:r>
                    </a:p>
                  </a:txBody>
                  <a:tcPr marL="91448" marR="91448" marT="45722" marB="4572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2800" b="1">
                          <a:solidFill>
                            <a:srgbClr val="000000"/>
                          </a:solidFill>
                        </a:rPr>
                        <a:t>PE</a:t>
                      </a:r>
                    </a:p>
                  </a:txBody>
                  <a:tcPr marL="91448" marR="91448" marT="45722" marB="45722">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Maths</a:t>
                      </a:r>
                    </a:p>
                    <a:p>
                      <a:pPr algn="ctr"/>
                      <a:endParaRPr lang="en-GB" sz="2800"/>
                    </a:p>
                  </a:txBody>
                  <a:tcPr marL="91448" marR="91448" marT="45722" marB="45722">
                    <a:lnL w="12700" cap="flat" cmpd="sng" algn="ctr">
                      <a:solidFill>
                        <a:schemeClr val="tx1"/>
                      </a:solidFill>
                      <a:prstDash val="solid"/>
                      <a:round/>
                      <a:headEnd type="none" w="med" len="med"/>
                      <a:tailEnd type="none" w="med" len="med"/>
                    </a:lnL>
                  </a:tcPr>
                </a:tc>
                <a:tc>
                  <a:txBody>
                    <a:bodyPr/>
                    <a:lstStyle/>
                    <a:p>
                      <a:pPr algn="ctr"/>
                      <a:r>
                        <a:rPr lang="en-GB" sz="2800" b="1">
                          <a:solidFill>
                            <a:srgbClr val="000000"/>
                          </a:solidFill>
                        </a:rPr>
                        <a:t>Graphic</a:t>
                      </a:r>
                      <a:r>
                        <a:rPr lang="en-GB" sz="2800" b="1" baseline="0">
                          <a:solidFill>
                            <a:srgbClr val="000000"/>
                          </a:solidFill>
                        </a:rPr>
                        <a:t> Com.</a:t>
                      </a:r>
                      <a:endParaRPr lang="en-GB" sz="2800" b="1">
                        <a:solidFill>
                          <a:srgbClr val="000000"/>
                        </a:solidFill>
                      </a:endParaRPr>
                    </a:p>
                  </a:txBody>
                  <a:tcPr marL="91448" marR="91448" marT="45722" marB="45722"/>
                </a:tc>
                <a:tc>
                  <a:txBody>
                    <a:bodyPr/>
                    <a:lstStyle/>
                    <a:p>
                      <a:pPr algn="ctr"/>
                      <a:r>
                        <a:rPr lang="en-GB" sz="2800" b="1">
                          <a:solidFill>
                            <a:srgbClr val="000000"/>
                          </a:solidFill>
                        </a:rPr>
                        <a:t>Chemistry</a:t>
                      </a:r>
                    </a:p>
                  </a:txBody>
                  <a:tcPr marL="91448" marR="91448" marT="45722" marB="45722"/>
                </a:tc>
                <a:tc>
                  <a:txBody>
                    <a:bodyPr/>
                    <a:lstStyle/>
                    <a:p>
                      <a:pPr algn="ctr"/>
                      <a:r>
                        <a:rPr lang="en-GB" sz="2800" b="1">
                          <a:solidFill>
                            <a:srgbClr val="000000"/>
                          </a:solidFill>
                        </a:rPr>
                        <a:t>History</a:t>
                      </a:r>
                    </a:p>
                    <a:p>
                      <a:pPr algn="ctr"/>
                      <a:endParaRPr lang="en-GB" sz="2800"/>
                    </a:p>
                  </a:txBody>
                  <a:tcPr marL="91448" marR="91448" marT="45722" marB="45722"/>
                </a:tc>
                <a:extLst>
                  <a:ext uri="{0D108BD9-81ED-4DB2-BD59-A6C34878D82A}">
                    <a16:rowId xmlns:a16="http://schemas.microsoft.com/office/drawing/2014/main" val="10002"/>
                  </a:ext>
                </a:extLst>
              </a:tr>
              <a:tr h="1107435">
                <a:tc>
                  <a:txBody>
                    <a:bodyPr/>
                    <a:lstStyle/>
                    <a:p>
                      <a:pPr algn="ctr"/>
                      <a:r>
                        <a:rPr lang="en-GB" sz="2800" b="0">
                          <a:solidFill>
                            <a:srgbClr val="000000"/>
                          </a:solidFill>
                        </a:rPr>
                        <a:t>Wed</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Chemistry</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French</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Physics</a:t>
                      </a:r>
                    </a:p>
                    <a:p>
                      <a:pPr algn="ctr"/>
                      <a:endParaRPr lang="en-GB" sz="2800"/>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English</a:t>
                      </a:r>
                    </a:p>
                    <a:p>
                      <a:pPr algn="ctr"/>
                      <a:endParaRPr lang="en-GB" sz="2800"/>
                    </a:p>
                  </a:txBody>
                  <a:tcPr marL="91448" marR="91448" marT="45722" marB="45722">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Music</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Graphic</a:t>
                      </a:r>
                      <a:r>
                        <a:rPr lang="en-GB" sz="2800" b="1" baseline="0">
                          <a:solidFill>
                            <a:srgbClr val="000000"/>
                          </a:solidFill>
                        </a:rPr>
                        <a:t> Com.</a:t>
                      </a:r>
                      <a:endParaRPr lang="en-GB" sz="2800" b="1">
                        <a:solidFill>
                          <a:srgbClr val="000000"/>
                        </a:solidFill>
                      </a:endParaRPr>
                    </a:p>
                  </a:txBody>
                  <a:tcPr marL="91448" marR="91448" marT="45722" marB="45722"/>
                </a:tc>
                <a:extLst>
                  <a:ext uri="{0D108BD9-81ED-4DB2-BD59-A6C34878D82A}">
                    <a16:rowId xmlns:a16="http://schemas.microsoft.com/office/drawing/2014/main" val="10003"/>
                  </a:ext>
                </a:extLst>
              </a:tr>
              <a:tr h="523608">
                <a:tc>
                  <a:txBody>
                    <a:bodyPr/>
                    <a:lstStyle/>
                    <a:p>
                      <a:pPr algn="ctr"/>
                      <a:r>
                        <a:rPr lang="en-GB" sz="2800" b="0">
                          <a:solidFill>
                            <a:srgbClr val="000000"/>
                          </a:solidFill>
                        </a:rPr>
                        <a:t>Thurs</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French</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Music</a:t>
                      </a:r>
                    </a:p>
                    <a:p>
                      <a:pPr algn="ctr"/>
                      <a:endParaRPr lang="en-GB" sz="2800"/>
                    </a:p>
                  </a:txBody>
                  <a:tcPr marL="91448" marR="91448" marT="45722" marB="45722">
                    <a:lnR w="12700" cap="flat" cmpd="sng" algn="ctr">
                      <a:solidFill>
                        <a:schemeClr val="tx1"/>
                      </a:solidFill>
                      <a:prstDash val="solid"/>
                      <a:round/>
                      <a:headEnd type="none" w="med" len="med"/>
                      <a:tailEnd type="none" w="med" len="med"/>
                    </a:lnR>
                  </a:tcPr>
                </a:tc>
                <a:tc>
                  <a:txBody>
                    <a:bodyPr/>
                    <a:lstStyle/>
                    <a:p>
                      <a:pPr algn="ctr"/>
                      <a:r>
                        <a:rPr lang="en-GB" sz="2800" b="1">
                          <a:solidFill>
                            <a:srgbClr val="000000"/>
                          </a:solidFill>
                        </a:rPr>
                        <a:t>PSE</a:t>
                      </a:r>
                    </a:p>
                  </a:txBody>
                  <a:tcPr marL="91448" marR="91448"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2400" b="1">
                          <a:solidFill>
                            <a:srgbClr val="000000"/>
                          </a:solidFill>
                        </a:rPr>
                        <a:t>Health &amp; Wellbeing</a:t>
                      </a:r>
                    </a:p>
                  </a:txBody>
                  <a:tcPr marL="91448" marR="91448"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English</a:t>
                      </a:r>
                    </a:p>
                    <a:p>
                      <a:pPr algn="ctr"/>
                      <a:endParaRPr lang="en-GB" sz="2800"/>
                    </a:p>
                  </a:txBody>
                  <a:tcPr marL="91448" marR="91448" marT="45722" marB="45722">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Chemistry</a:t>
                      </a:r>
                    </a:p>
                    <a:p>
                      <a:pPr algn="ctr"/>
                      <a:endParaRPr lang="en-GB" sz="2800"/>
                    </a:p>
                    <a:p>
                      <a:pPr algn="ctr"/>
                      <a:endParaRPr lang="en-GB" sz="2800"/>
                    </a:p>
                  </a:txBody>
                  <a:tcPr marL="91448" marR="91448" marT="45722" marB="45722"/>
                </a:tc>
                <a:extLst>
                  <a:ext uri="{0D108BD9-81ED-4DB2-BD59-A6C34878D82A}">
                    <a16:rowId xmlns:a16="http://schemas.microsoft.com/office/drawing/2014/main" val="10004"/>
                  </a:ext>
                </a:extLst>
              </a:tr>
              <a:tr h="1422309">
                <a:tc>
                  <a:txBody>
                    <a:bodyPr/>
                    <a:lstStyle/>
                    <a:p>
                      <a:pPr algn="ctr"/>
                      <a:r>
                        <a:rPr lang="en-GB" sz="2800" b="0">
                          <a:solidFill>
                            <a:srgbClr val="000000"/>
                          </a:solidFill>
                        </a:rPr>
                        <a:t>Fri</a:t>
                      </a:r>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Graphic</a:t>
                      </a:r>
                      <a:r>
                        <a:rPr lang="en-GB" sz="2800" b="1" baseline="0">
                          <a:solidFill>
                            <a:srgbClr val="000000"/>
                          </a:solidFill>
                        </a:rPr>
                        <a:t> Com.</a:t>
                      </a:r>
                      <a:endParaRPr lang="en-GB" sz="2800" b="1">
                        <a:solidFill>
                          <a:srgbClr val="000000"/>
                        </a:solidFill>
                      </a:endParaRP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History</a:t>
                      </a:r>
                    </a:p>
                    <a:p>
                      <a:pPr algn="ctr"/>
                      <a:endParaRPr lang="en-GB" sz="2800"/>
                    </a:p>
                  </a:txBody>
                  <a:tcPr marL="91448" marR="91448" marT="45722" marB="4572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rgbClr val="000000"/>
                          </a:solidFill>
                        </a:rPr>
                        <a:t>Maths</a:t>
                      </a:r>
                    </a:p>
                    <a:p>
                      <a:pPr algn="ctr"/>
                      <a:endParaRPr lang="en-GB" sz="2800"/>
                    </a:p>
                  </a:txBody>
                  <a:tcPr marL="91448" marR="91448" marT="45722" marB="45722">
                    <a:lnT w="12700" cap="flat" cmpd="sng" algn="ctr">
                      <a:solidFill>
                        <a:schemeClr val="tx1"/>
                      </a:solidFill>
                      <a:prstDash val="solid"/>
                      <a:round/>
                      <a:headEnd type="none" w="med" len="med"/>
                      <a:tailEnd type="none" w="med" len="med"/>
                    </a:lnT>
                  </a:tcPr>
                </a:tc>
                <a:tc>
                  <a:txBody>
                    <a:bodyPr/>
                    <a:lstStyle/>
                    <a:p>
                      <a:pPr algn="ctr"/>
                      <a:r>
                        <a:rPr lang="en-GB" sz="2800" b="1">
                          <a:solidFill>
                            <a:srgbClr val="000000"/>
                          </a:solidFill>
                        </a:rPr>
                        <a:t>Physics</a:t>
                      </a:r>
                    </a:p>
                  </a:txBody>
                  <a:tcPr marL="91448" marR="91448" marT="45722" marB="45722">
                    <a:lnT w="12700" cap="flat" cmpd="sng" algn="ctr">
                      <a:solidFill>
                        <a:schemeClr val="tx1"/>
                      </a:solidFill>
                      <a:prstDash val="solid"/>
                      <a:round/>
                      <a:headEnd type="none" w="med" len="med"/>
                      <a:tailEnd type="none" w="med" len="med"/>
                    </a:lnT>
                  </a:tcPr>
                </a:tc>
                <a:tc>
                  <a:txBody>
                    <a:bodyPr/>
                    <a:lstStyle/>
                    <a:p>
                      <a:pPr algn="ctr"/>
                      <a:endParaRPr lang="en-GB" sz="2800"/>
                    </a:p>
                  </a:txBody>
                  <a:tcPr marL="91448" marR="91448" marT="45722" marB="45722"/>
                </a:tc>
                <a:tc>
                  <a:txBody>
                    <a:bodyPr/>
                    <a:lstStyle/>
                    <a:p>
                      <a:pPr algn="ctr"/>
                      <a:endParaRPr lang="en-GB" sz="2800"/>
                    </a:p>
                  </a:txBody>
                  <a:tcPr marL="91448" marR="91448" marT="45722" marB="45722"/>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26681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rPr>
              <a:t>3. Our plan for the year: </a:t>
            </a:r>
            <a:br>
              <a:rPr lang="en-GB" altLang="en-US" sz="4000" b="1" dirty="0">
                <a:latin typeface="+mn-lt"/>
              </a:rPr>
            </a:br>
            <a:r>
              <a:rPr lang="en-GB" altLang="en-US" sz="4000" b="1" dirty="0">
                <a:latin typeface="+mn-lt"/>
              </a:rPr>
              <a:t>S5 Important dates</a:t>
            </a:r>
          </a:p>
        </p:txBody>
      </p:sp>
      <p:sp>
        <p:nvSpPr>
          <p:cNvPr id="12291" name="Subtitle 2"/>
          <p:cNvSpPr>
            <a:spLocks noGrp="1" noChangeArrowheads="1"/>
          </p:cNvSpPr>
          <p:nvPr>
            <p:ph type="subTitle" idx="1"/>
          </p:nvPr>
        </p:nvSpPr>
        <p:spPr>
          <a:xfrm>
            <a:off x="123826" y="1419224"/>
            <a:ext cx="12068174" cy="5438775"/>
          </a:xfrm>
        </p:spPr>
        <p:txBody>
          <a:bodyPr>
            <a:normAutofit/>
          </a:bodyPr>
          <a:lstStyle/>
          <a:p>
            <a:pPr marL="742950" lvl="1" indent="-285750" algn="l">
              <a:buFont typeface="Symbol" panose="05050102010706020507" pitchFamily="18" charset="2"/>
              <a:buChar char=""/>
            </a:pPr>
            <a:r>
              <a:rPr lang="en-GB" sz="2400" b="1" dirty="0">
                <a:latin typeface="Arial Narrow" panose="020B0606020202030204" pitchFamily="34" charset="0"/>
                <a:ea typeface="Times New Roman" panose="02020603050405020304" pitchFamily="18" charset="0"/>
              </a:rPr>
              <a:t>4th 5</a:t>
            </a:r>
            <a:r>
              <a:rPr lang="en-GB" sz="2400" b="1" baseline="30000" dirty="0">
                <a:latin typeface="Arial Narrow" panose="020B0606020202030204" pitchFamily="34" charset="0"/>
                <a:ea typeface="Times New Roman" panose="02020603050405020304" pitchFamily="18" charset="0"/>
              </a:rPr>
              <a:t>th</a:t>
            </a:r>
            <a:r>
              <a:rPr lang="en-GB" sz="2400" b="1" dirty="0">
                <a:latin typeface="Arial Narrow" panose="020B0606020202030204" pitchFamily="34" charset="0"/>
                <a:ea typeface="Times New Roman" panose="02020603050405020304" pitchFamily="18" charset="0"/>
              </a:rPr>
              <a:t> June	Induction days: </a:t>
            </a:r>
            <a:r>
              <a:rPr lang="en-GB" sz="2400" b="1" dirty="0" err="1">
                <a:latin typeface="Arial Narrow" panose="020B0606020202030204" pitchFamily="34" charset="0"/>
                <a:ea typeface="Times New Roman" panose="02020603050405020304" pitchFamily="18" charset="0"/>
              </a:rPr>
              <a:t>Humanutopia</a:t>
            </a:r>
            <a:r>
              <a:rPr lang="en-GB" sz="2400" b="1" dirty="0">
                <a:latin typeface="Arial Narrow" panose="020B0606020202030204" pitchFamily="34" charset="0"/>
                <a:ea typeface="Times New Roman" panose="02020603050405020304" pitchFamily="18" charset="0"/>
              </a:rPr>
              <a:t> and Leadership</a:t>
            </a:r>
          </a:p>
          <a:p>
            <a:pPr marL="742950" lvl="1" indent="-285750" algn="l">
              <a:buFont typeface="Symbol" panose="05050102010706020507" pitchFamily="18" charset="2"/>
              <a:buChar char=""/>
            </a:pPr>
            <a:r>
              <a:rPr lang="en-GB" sz="2400" b="1" dirty="0">
                <a:effectLst/>
                <a:latin typeface="Arial Narrow" panose="020B0606020202030204" pitchFamily="34" charset="0"/>
                <a:ea typeface="Times New Roman" panose="02020603050405020304" pitchFamily="18" charset="0"/>
              </a:rPr>
              <a:t>24</a:t>
            </a:r>
            <a:r>
              <a:rPr lang="en-GB" sz="2400" b="1" baseline="30000" dirty="0">
                <a:effectLst/>
                <a:latin typeface="Arial Narrow" panose="020B0606020202030204" pitchFamily="34" charset="0"/>
                <a:ea typeface="Times New Roman" panose="02020603050405020304" pitchFamily="18" charset="0"/>
              </a:rPr>
              <a:t>th</a:t>
            </a:r>
            <a:r>
              <a:rPr lang="en-GB" sz="2400" b="1" dirty="0">
                <a:effectLst/>
                <a:latin typeface="Arial Narrow" panose="020B0606020202030204" pitchFamily="34" charset="0"/>
                <a:ea typeface="Times New Roman" panose="02020603050405020304" pitchFamily="18" charset="0"/>
              </a:rPr>
              <a:t> June	Work experience</a:t>
            </a: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Tues 20</a:t>
            </a:r>
            <a:r>
              <a:rPr lang="en-GB" sz="2400" baseline="30000" dirty="0">
                <a:latin typeface="Arial Narrow" panose="020B0606020202030204" pitchFamily="34" charset="0"/>
                <a:ea typeface="Times New Roman" panose="02020603050405020304" pitchFamily="18" charset="0"/>
              </a:rPr>
              <a:t>th </a:t>
            </a:r>
            <a:r>
              <a:rPr lang="en-GB" sz="2400" dirty="0">
                <a:effectLst/>
                <a:latin typeface="Arial Narrow" panose="020B0606020202030204" pitchFamily="34" charset="0"/>
                <a:ea typeface="Times New Roman" panose="02020603050405020304" pitchFamily="18" charset="0"/>
              </a:rPr>
              <a:t>August	</a:t>
            </a:r>
            <a:r>
              <a:rPr lang="en-GB" sz="2400" b="1" dirty="0">
                <a:effectLst/>
                <a:latin typeface="Arial Narrow" panose="020B0606020202030204" pitchFamily="34" charset="0"/>
                <a:ea typeface="Times New Roman" panose="02020603050405020304" pitchFamily="18" charset="0"/>
              </a:rPr>
              <a:t>Parent information evening</a:t>
            </a:r>
            <a:r>
              <a:rPr lang="en-GB" sz="2400" dirty="0">
                <a:effectLst/>
                <a:latin typeface="Arial Narrow" panose="020B0606020202030204" pitchFamily="34" charset="0"/>
                <a:ea typeface="Times New Roman" panose="02020603050405020304" pitchFamily="18" charset="0"/>
              </a:rPr>
              <a:t> ‘how to help’, plan a routine together</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End September	</a:t>
            </a:r>
            <a:r>
              <a:rPr lang="en-GB" sz="2400" b="1" dirty="0">
                <a:effectLst/>
                <a:latin typeface="Arial Narrow" panose="020B0606020202030204" pitchFamily="34" charset="0"/>
                <a:ea typeface="Times New Roman" panose="02020603050405020304" pitchFamily="18" charset="0"/>
              </a:rPr>
              <a:t>Tracking report</a:t>
            </a:r>
            <a:r>
              <a:rPr lang="en-GB" sz="2400" dirty="0">
                <a:effectLst/>
                <a:latin typeface="Arial Narrow" panose="020B0606020202030204" pitchFamily="34" charset="0"/>
                <a:ea typeface="Times New Roman" panose="02020603050405020304" pitchFamily="18" charset="0"/>
              </a:rPr>
              <a:t>, families discuss progress, plan next steps</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20</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 28</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Nov 	</a:t>
            </a:r>
            <a:r>
              <a:rPr lang="en-GB" sz="2400" b="1" dirty="0">
                <a:latin typeface="Arial Narrow" panose="020B0606020202030204" pitchFamily="34" charset="0"/>
                <a:ea typeface="Times New Roman" panose="02020603050405020304" pitchFamily="18" charset="0"/>
              </a:rPr>
              <a:t>Parent consultations</a:t>
            </a:r>
            <a:r>
              <a:rPr lang="en-GB" sz="2400" dirty="0">
                <a:latin typeface="Arial Narrow" panose="020B0606020202030204" pitchFamily="34" charset="0"/>
                <a:ea typeface="Times New Roman" panose="02020603050405020304" pitchFamily="18" charset="0"/>
              </a:rPr>
              <a:t>, plan next steps with teachers</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10-24</a:t>
            </a:r>
            <a:r>
              <a:rPr lang="en-GB" sz="2400" baseline="30000" dirty="0">
                <a:latin typeface="Arial Narrow" panose="020B0606020202030204" pitchFamily="34" charset="0"/>
                <a:ea typeface="Times New Roman" panose="02020603050405020304" pitchFamily="18" charset="0"/>
              </a:rPr>
              <a:t>th</a:t>
            </a:r>
            <a:r>
              <a:rPr lang="en-GB" sz="2400" dirty="0">
                <a:latin typeface="Arial Narrow" panose="020B0606020202030204" pitchFamily="34" charset="0"/>
                <a:ea typeface="Times New Roman" panose="02020603050405020304" pitchFamily="18" charset="0"/>
              </a:rPr>
              <a:t> January	</a:t>
            </a:r>
            <a:r>
              <a:rPr lang="en-GB" sz="2400" b="1" dirty="0">
                <a:latin typeface="Arial Narrow" panose="020B0606020202030204" pitchFamily="34" charset="0"/>
                <a:ea typeface="Times New Roman" panose="02020603050405020304" pitchFamily="18" charset="0"/>
              </a:rPr>
              <a:t>Prelims</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23</a:t>
            </a:r>
            <a:r>
              <a:rPr lang="en-GB" sz="2400" baseline="30000" dirty="0">
                <a:latin typeface="Arial Narrow" panose="020B0606020202030204" pitchFamily="34" charset="0"/>
                <a:ea typeface="Times New Roman" panose="02020603050405020304" pitchFamily="18" charset="0"/>
              </a:rPr>
              <a:t>rd</a:t>
            </a:r>
            <a:r>
              <a:rPr lang="en-GB" sz="2400" dirty="0">
                <a:latin typeface="Arial Narrow" panose="020B0606020202030204" pitchFamily="34" charset="0"/>
                <a:ea typeface="Times New Roman" panose="02020603050405020304" pitchFamily="18" charset="0"/>
              </a:rPr>
              <a:t> January	</a:t>
            </a:r>
            <a:r>
              <a:rPr lang="en-GB" sz="2400" b="1" dirty="0">
                <a:latin typeface="Arial Narrow" panose="020B0606020202030204" pitchFamily="34" charset="0"/>
                <a:ea typeface="Times New Roman" panose="02020603050405020304" pitchFamily="18" charset="0"/>
              </a:rPr>
              <a:t>Course choice</a:t>
            </a:r>
            <a:r>
              <a:rPr lang="en-GB" sz="2400" dirty="0">
                <a:latin typeface="Arial Narrow" panose="020B0606020202030204" pitchFamily="34" charset="0"/>
                <a:ea typeface="Times New Roman" panose="02020603050405020304" pitchFamily="18" charset="0"/>
              </a:rPr>
              <a:t> presentation, deadline soon after, plan for next year</a:t>
            </a:r>
            <a:endParaRPr lang="en-GB" sz="2400" dirty="0">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24</a:t>
            </a:r>
            <a:r>
              <a:rPr lang="en-GB" sz="2400" baseline="30000" dirty="0">
                <a:effectLst/>
                <a:latin typeface="Arial Narrow" panose="020B0606020202030204" pitchFamily="34" charset="0"/>
                <a:ea typeface="Times New Roman" panose="02020603050405020304" pitchFamily="18" charset="0"/>
              </a:rPr>
              <a:t>th</a:t>
            </a:r>
            <a:r>
              <a:rPr lang="en-GB" sz="2400" dirty="0">
                <a:effectLst/>
                <a:latin typeface="Arial Narrow" panose="020B0606020202030204" pitchFamily="34" charset="0"/>
                <a:ea typeface="Times New Roman" panose="02020603050405020304" pitchFamily="18" charset="0"/>
              </a:rPr>
              <a:t> Feb		</a:t>
            </a:r>
            <a:r>
              <a:rPr lang="en-GB" sz="2400" b="1" dirty="0">
                <a:effectLst/>
                <a:latin typeface="Arial Narrow" panose="020B0606020202030204" pitchFamily="34" charset="0"/>
                <a:ea typeface="Times New Roman" panose="02020603050405020304" pitchFamily="18" charset="0"/>
              </a:rPr>
              <a:t>Progress report</a:t>
            </a:r>
            <a:r>
              <a:rPr lang="en-GB" sz="2400" dirty="0">
                <a:effectLst/>
                <a:latin typeface="Arial Narrow" panose="020B0606020202030204" pitchFamily="34" charset="0"/>
                <a:ea typeface="Times New Roman" panose="02020603050405020304" pitchFamily="18" charset="0"/>
              </a:rPr>
              <a:t>, students make </a:t>
            </a:r>
            <a:r>
              <a:rPr lang="en-GB" sz="2400" b="1" dirty="0">
                <a:effectLst/>
                <a:latin typeface="Arial Narrow" panose="020B0606020202030204" pitchFamily="34" charset="0"/>
                <a:ea typeface="Times New Roman" panose="02020603050405020304" pitchFamily="18" charset="0"/>
              </a:rPr>
              <a:t>‘success plan’,</a:t>
            </a:r>
            <a:r>
              <a:rPr lang="en-GB" sz="2400" dirty="0">
                <a:effectLst/>
                <a:latin typeface="Arial Narrow" panose="020B0606020202030204" pitchFamily="34" charset="0"/>
                <a:ea typeface="Times New Roman" panose="02020603050405020304" pitchFamily="18" charset="0"/>
              </a:rPr>
              <a:t> discuss with families</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February		Students produce </a:t>
            </a:r>
            <a:r>
              <a:rPr lang="en-GB" sz="2400" b="1" dirty="0">
                <a:effectLst/>
                <a:latin typeface="Arial Narrow" panose="020B0606020202030204" pitchFamily="34" charset="0"/>
                <a:ea typeface="Times New Roman" panose="02020603050405020304" pitchFamily="18" charset="0"/>
              </a:rPr>
              <a:t>revision plan, </a:t>
            </a:r>
            <a:r>
              <a:rPr lang="en-GB" sz="2400" dirty="0">
                <a:effectLst/>
                <a:latin typeface="Arial Narrow" panose="020B0606020202030204" pitchFamily="34" charset="0"/>
                <a:ea typeface="Times New Roman" panose="02020603050405020304" pitchFamily="18" charset="0"/>
              </a:rPr>
              <a:t>families help</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April:		</a:t>
            </a:r>
            <a:r>
              <a:rPr lang="en-GB" sz="2400" b="1" dirty="0">
                <a:effectLst/>
                <a:latin typeface="Arial Narrow" panose="020B0606020202030204" pitchFamily="34" charset="0"/>
                <a:ea typeface="Times New Roman" panose="02020603050405020304" pitchFamily="18" charset="0"/>
              </a:rPr>
              <a:t>SQA exams</a:t>
            </a:r>
            <a:r>
              <a:rPr lang="en-GB" sz="2400" dirty="0">
                <a:effectLst/>
                <a:latin typeface="Arial Narrow" panose="020B0606020202030204" pitchFamily="34" charset="0"/>
                <a:ea typeface="Times New Roman" panose="02020603050405020304" pitchFamily="18" charset="0"/>
              </a:rPr>
              <a:t> start, study leave, immersion days</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latin typeface="Arial Narrow" panose="020B0606020202030204" pitchFamily="34" charset="0"/>
                <a:ea typeface="Times New Roman" panose="02020603050405020304" pitchFamily="18" charset="0"/>
              </a:rPr>
              <a:t>May</a:t>
            </a:r>
            <a:r>
              <a:rPr lang="en-GB" sz="2400" dirty="0">
                <a:effectLst/>
                <a:latin typeface="Arial Narrow" panose="020B0606020202030204" pitchFamily="34" charset="0"/>
                <a:ea typeface="Times New Roman" panose="02020603050405020304" pitchFamily="18" charset="0"/>
              </a:rPr>
              <a:t>		leavers event</a:t>
            </a:r>
            <a:endParaRPr lang="en-GB" sz="2400" dirty="0">
              <a:effectLst/>
              <a:latin typeface="Times New Roman" panose="02020603050405020304" pitchFamily="18" charset="0"/>
              <a:ea typeface="Times New Roman" panose="02020603050405020304" pitchFamily="18" charset="0"/>
            </a:endParaRPr>
          </a:p>
          <a:p>
            <a:pPr marL="742950" lvl="1" indent="-285750" algn="l">
              <a:buFont typeface="Symbol" panose="05050102010706020507" pitchFamily="18" charset="2"/>
              <a:buChar char=""/>
            </a:pPr>
            <a:r>
              <a:rPr lang="en-GB" sz="2400" dirty="0">
                <a:effectLst/>
                <a:latin typeface="Arial Narrow" panose="020B0606020202030204" pitchFamily="34" charset="0"/>
                <a:ea typeface="Times New Roman" panose="02020603050405020304" pitchFamily="18" charset="0"/>
              </a:rPr>
              <a:t>August:		results day</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467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4. How you can help</a:t>
            </a:r>
          </a:p>
        </p:txBody>
      </p:sp>
      <p:sp>
        <p:nvSpPr>
          <p:cNvPr id="12291" name="Subtitle 2"/>
          <p:cNvSpPr>
            <a:spLocks noGrp="1" noChangeArrowheads="1"/>
          </p:cNvSpPr>
          <p:nvPr>
            <p:ph type="subTitle" idx="1"/>
          </p:nvPr>
        </p:nvSpPr>
        <p:spPr>
          <a:xfrm>
            <a:off x="123826" y="1419225"/>
            <a:ext cx="11896724" cy="4981576"/>
          </a:xfrm>
        </p:spPr>
        <p:txBody>
          <a:bodyPr>
            <a:normAutofit/>
          </a:bodyPr>
          <a:lstStyle/>
          <a:p>
            <a:pPr lvl="1" algn="l"/>
            <a:r>
              <a:rPr lang="en-GB" sz="4000">
                <a:ea typeface="Times New Roman" panose="02020603050405020304" pitchFamily="18" charset="0"/>
              </a:rPr>
              <a:t>Organisation:  </a:t>
            </a:r>
            <a:r>
              <a:rPr lang="en-GB" sz="4000" i="1">
                <a:ea typeface="Times New Roman" panose="02020603050405020304" pitchFamily="18" charset="0"/>
              </a:rPr>
              <a:t>“talk me through your plan”</a:t>
            </a:r>
          </a:p>
          <a:p>
            <a:pPr lvl="1" algn="l"/>
            <a:endParaRPr lang="en-GB" sz="4000">
              <a:ea typeface="Times New Roman" panose="02020603050405020304" pitchFamily="18" charset="0"/>
            </a:endParaRPr>
          </a:p>
          <a:p>
            <a:pPr lvl="1" algn="l"/>
            <a:endParaRPr lang="en-GB" sz="4000">
              <a:ea typeface="Times New Roman" panose="02020603050405020304" pitchFamily="18" charset="0"/>
            </a:endParaRPr>
          </a:p>
          <a:p>
            <a:pPr marL="914400" lvl="1" indent="-457200" algn="l">
              <a:buFont typeface="Arial" panose="020B0604020202020204" pitchFamily="34" charset="0"/>
              <a:buChar char="•"/>
            </a:pPr>
            <a:r>
              <a:rPr lang="en-GB" sz="4000">
                <a:effectLst/>
                <a:ea typeface="Times New Roman" panose="02020603050405020304" pitchFamily="18" charset="0"/>
              </a:rPr>
              <a:t>Weekly planner / diary on </a:t>
            </a:r>
            <a:r>
              <a:rPr lang="en-GB" sz="4000" err="1">
                <a:effectLst/>
                <a:ea typeface="Times New Roman" panose="02020603050405020304" pitchFamily="18" charset="0"/>
              </a:rPr>
              <a:t>ipad</a:t>
            </a:r>
            <a:r>
              <a:rPr lang="en-GB" sz="4000">
                <a:effectLst/>
                <a:ea typeface="Times New Roman" panose="02020603050405020304" pitchFamily="18" charset="0"/>
              </a:rPr>
              <a:t> (Teams/ Outlook / Assignments)</a:t>
            </a:r>
          </a:p>
          <a:p>
            <a:pPr marL="914400" lvl="1" indent="-457200" algn="l">
              <a:buFont typeface="Arial" panose="020B0604020202020204" pitchFamily="34" charset="0"/>
              <a:buChar char="•"/>
            </a:pPr>
            <a:r>
              <a:rPr lang="en-GB" sz="4000">
                <a:ea typeface="Times New Roman" panose="02020603050405020304" pitchFamily="18" charset="0"/>
              </a:rPr>
              <a:t>Termly reports</a:t>
            </a:r>
          </a:p>
          <a:p>
            <a:pPr marL="914400" lvl="1" indent="-457200" algn="l">
              <a:buFont typeface="Arial" panose="020B0604020202020204" pitchFamily="34" charset="0"/>
              <a:buChar char="•"/>
            </a:pPr>
            <a:r>
              <a:rPr lang="en-GB" sz="4000">
                <a:effectLst/>
                <a:ea typeface="Times New Roman" panose="02020603050405020304" pitchFamily="18" charset="0"/>
              </a:rPr>
              <a:t>Planning next steps</a:t>
            </a:r>
          </a:p>
          <a:p>
            <a:pPr marL="914400" lvl="1" indent="-457200" algn="l">
              <a:buFont typeface="Arial" panose="020B0604020202020204" pitchFamily="34" charset="0"/>
              <a:buChar char="•"/>
            </a:pPr>
            <a:r>
              <a:rPr lang="en-GB" sz="4000">
                <a:ea typeface="Times New Roman" panose="02020603050405020304" pitchFamily="18" charset="0"/>
              </a:rPr>
              <a:t>Planning revision</a:t>
            </a:r>
          </a:p>
          <a:p>
            <a:pPr marL="914400" lvl="1" indent="-457200" algn="l">
              <a:buFont typeface="Arial" panose="020B0604020202020204" pitchFamily="34" charset="0"/>
              <a:buChar char="•"/>
            </a:pPr>
            <a:endParaRPr lang="en-GB" sz="4000">
              <a:ea typeface="Times New Roman" panose="02020603050405020304" pitchFamily="18" charset="0"/>
            </a:endParaRPr>
          </a:p>
        </p:txBody>
      </p:sp>
      <p:pic>
        <p:nvPicPr>
          <p:cNvPr id="2" name="Picture 1">
            <a:extLst>
              <a:ext uri="{FF2B5EF4-FFF2-40B4-BE49-F238E27FC236}">
                <a16:creationId xmlns:a16="http://schemas.microsoft.com/office/drawing/2014/main" id="{3FABC465-3EB8-9CC1-89EC-33645B73F6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7139" y="207650"/>
            <a:ext cx="1276213" cy="1439338"/>
          </a:xfrm>
          <a:prstGeom prst="rect">
            <a:avLst/>
          </a:prstGeom>
        </p:spPr>
      </p:pic>
    </p:spTree>
    <p:extLst>
      <p:ext uri="{BB962C8B-B14F-4D97-AF65-F5344CB8AC3E}">
        <p14:creationId xmlns:p14="http://schemas.microsoft.com/office/powerpoint/2010/main" val="2529415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CF715-DAEE-4AF3-8654-D3BCED4B06CA}"/>
              </a:ext>
            </a:extLst>
          </p:cNvPr>
          <p:cNvSpPr/>
          <p:nvPr/>
        </p:nvSpPr>
        <p:spPr>
          <a:xfrm>
            <a:off x="152397" y="84667"/>
            <a:ext cx="11553827"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3600" b="1" dirty="0">
                <a:ea typeface="+mn-lt"/>
                <a:cs typeface="+mn-lt"/>
              </a:rPr>
              <a:t>How to help your child with reports:	3s</a:t>
            </a:r>
          </a:p>
          <a:p>
            <a:pPr>
              <a:defRPr/>
            </a:pPr>
            <a:r>
              <a:rPr lang="en-GB" sz="2800" dirty="0">
                <a:ea typeface="+mn-lt"/>
                <a:cs typeface="+mn-lt"/>
              </a:rPr>
              <a:t>‘Talk me through your report’	</a:t>
            </a:r>
            <a:r>
              <a:rPr lang="en-GB" sz="2800" dirty="0">
                <a:solidFill>
                  <a:srgbClr val="000000"/>
                </a:solidFill>
                <a:latin typeface="Calibri"/>
                <a:ea typeface="+mn-lt"/>
                <a:cs typeface="+mn-lt"/>
              </a:rPr>
              <a:t>‘What’s the plan to fix this?’</a:t>
            </a:r>
            <a:endParaRPr lang="en-GB" sz="2800" dirty="0">
              <a:solidFill>
                <a:srgbClr val="000000"/>
              </a:solidFill>
              <a:latin typeface="Calibri"/>
              <a:cs typeface="Calibri"/>
            </a:endParaRPr>
          </a:p>
        </p:txBody>
      </p:sp>
      <p:grpSp>
        <p:nvGrpSpPr>
          <p:cNvPr id="3" name="Group 2">
            <a:extLst>
              <a:ext uri="{FF2B5EF4-FFF2-40B4-BE49-F238E27FC236}">
                <a16:creationId xmlns:a16="http://schemas.microsoft.com/office/drawing/2014/main" id="{1F8C54B7-96CC-4D02-A0FF-19BF3023C3EB}"/>
              </a:ext>
            </a:extLst>
          </p:cNvPr>
          <p:cNvGrpSpPr/>
          <p:nvPr/>
        </p:nvGrpSpPr>
        <p:grpSpPr>
          <a:xfrm>
            <a:off x="1409700" y="1504951"/>
            <a:ext cx="9616836" cy="4322643"/>
            <a:chOff x="408608" y="1131997"/>
            <a:chExt cx="10617928" cy="4628647"/>
          </a:xfrm>
        </p:grpSpPr>
        <p:pic>
          <p:nvPicPr>
            <p:cNvPr id="6" name="Picture 5">
              <a:extLst>
                <a:ext uri="{FF2B5EF4-FFF2-40B4-BE49-F238E27FC236}">
                  <a16:creationId xmlns:a16="http://schemas.microsoft.com/office/drawing/2014/main" id="{70FA0227-6015-46DA-AE6A-B397340C68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7951"/>
            <a:stretch/>
          </p:blipFill>
          <p:spPr>
            <a:xfrm>
              <a:off x="408608" y="1131997"/>
              <a:ext cx="10617928" cy="4628647"/>
            </a:xfrm>
            <a:prstGeom prst="rect">
              <a:avLst/>
            </a:prstGeom>
          </p:spPr>
        </p:pic>
        <p:sp>
          <p:nvSpPr>
            <p:cNvPr id="2" name="TextBox 1">
              <a:extLst>
                <a:ext uri="{FF2B5EF4-FFF2-40B4-BE49-F238E27FC236}">
                  <a16:creationId xmlns:a16="http://schemas.microsoft.com/office/drawing/2014/main" id="{4CA4EAE7-4962-4DEE-B151-8BDC2E4DDE32}"/>
                </a:ext>
              </a:extLst>
            </p:cNvPr>
            <p:cNvSpPr txBox="1"/>
            <p:nvPr/>
          </p:nvSpPr>
          <p:spPr>
            <a:xfrm>
              <a:off x="543463" y="1285336"/>
              <a:ext cx="1043797" cy="189781"/>
            </a:xfrm>
            <a:prstGeom prst="rect">
              <a:avLst/>
            </a:prstGeom>
            <a:solidFill>
              <a:schemeClr val="bg1"/>
            </a:solidFill>
          </p:spPr>
          <p:txBody>
            <a:bodyPr wrap="square" rtlCol="0">
              <a:spAutoFit/>
            </a:bodyPr>
            <a:lstStyle/>
            <a:p>
              <a:endParaRPr lang="en-GB"/>
            </a:p>
          </p:txBody>
        </p:sp>
      </p:grpSp>
    </p:spTree>
    <p:extLst>
      <p:ext uri="{BB962C8B-B14F-4D97-AF65-F5344CB8AC3E}">
        <p14:creationId xmlns:p14="http://schemas.microsoft.com/office/powerpoint/2010/main" val="212985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4. How you can help</a:t>
            </a:r>
          </a:p>
        </p:txBody>
      </p:sp>
      <p:sp>
        <p:nvSpPr>
          <p:cNvPr id="12291" name="Subtitle 2"/>
          <p:cNvSpPr>
            <a:spLocks noGrp="1" noChangeArrowheads="1"/>
          </p:cNvSpPr>
          <p:nvPr>
            <p:ph type="subTitle" idx="1"/>
          </p:nvPr>
        </p:nvSpPr>
        <p:spPr>
          <a:xfrm>
            <a:off x="66675" y="1419225"/>
            <a:ext cx="11953875" cy="4981576"/>
          </a:xfrm>
        </p:spPr>
        <p:txBody>
          <a:bodyPr>
            <a:normAutofit lnSpcReduction="10000"/>
          </a:bodyPr>
          <a:lstStyle/>
          <a:p>
            <a:pPr lvl="1" algn="l"/>
            <a:r>
              <a:rPr lang="en-GB" sz="4400">
                <a:ea typeface="Times New Roman" panose="02020603050405020304" pitchFamily="18" charset="0"/>
              </a:rPr>
              <a:t>Wellbeing</a:t>
            </a:r>
            <a:endParaRPr lang="en-GB" sz="600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Make a routine…</a:t>
            </a:r>
            <a:r>
              <a:rPr lang="en-GB" sz="3200">
                <a:effectLst/>
                <a:latin typeface="Calibri" panose="020F0502020204030204" pitchFamily="34" charset="0"/>
                <a:ea typeface="Times New Roman" panose="02020603050405020304" pitchFamily="18" charset="0"/>
              </a:rPr>
              <a:t>	regular routines, including sleep. Agree routines now.</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Friends…</a:t>
            </a:r>
            <a:r>
              <a:rPr lang="en-GB" sz="3200">
                <a:effectLst/>
                <a:latin typeface="Calibri" panose="020F0502020204030204" pitchFamily="34" charset="0"/>
                <a:ea typeface="Times New Roman" panose="02020603050405020304" pitchFamily="18" charset="0"/>
              </a:rPr>
              <a:t>		should be part of any routines.</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Outdoors / exercise</a:t>
            </a:r>
            <a:r>
              <a:rPr lang="en-GB" sz="3200">
                <a:effectLst/>
                <a:latin typeface="Calibri" panose="020F0502020204030204" pitchFamily="34" charset="0"/>
                <a:ea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Chunking</a:t>
            </a:r>
            <a:r>
              <a:rPr lang="en-GB" sz="3200">
                <a:effectLst/>
                <a:latin typeface="Calibri" panose="020F0502020204030204" pitchFamily="34" charset="0"/>
                <a:ea typeface="Times New Roman" panose="02020603050405020304" pitchFamily="18" charset="0"/>
              </a:rPr>
              <a:t>…		break tasks into small bits. Make a list. Do one bit first.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Social media / devices</a:t>
            </a:r>
            <a:r>
              <a:rPr lang="en-GB" sz="3200">
                <a:effectLst/>
                <a:latin typeface="Calibri" panose="020F0502020204030204" pitchFamily="34" charset="0"/>
                <a:ea typeface="Times New Roman" panose="02020603050405020304" pitchFamily="18" charset="0"/>
              </a:rPr>
              <a:t>…Hard to multi-task. So devices should be part of the routine. </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i="1">
                <a:effectLst/>
                <a:latin typeface="Calibri" panose="020F0502020204030204" pitchFamily="34" charset="0"/>
                <a:ea typeface="Times New Roman" panose="02020603050405020304" pitchFamily="18" charset="0"/>
              </a:rPr>
              <a:t>Get help</a:t>
            </a:r>
            <a:r>
              <a:rPr lang="en-GB" sz="2800" b="1" i="1">
                <a:effectLst/>
                <a:latin typeface="Calibri" panose="020F0502020204030204" pitchFamily="34" charset="0"/>
                <a:ea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2444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201" y="368107"/>
            <a:ext cx="10332640" cy="862965"/>
          </a:xfrm>
        </p:spPr>
        <p:txBody>
          <a:bodyPr>
            <a:noAutofit/>
          </a:bodyPr>
          <a:lstStyle/>
          <a:p>
            <a:r>
              <a:rPr lang="en-GB" b="0" i="0" u="none" strike="noStrike" baseline="0">
                <a:latin typeface="CIDFont+F2"/>
              </a:rPr>
              <a:t>Wellbeing: </a:t>
            </a:r>
            <a:r>
              <a:rPr lang="en-GB" b="0" i="0" u="none" strike="noStrike" baseline="0" err="1">
                <a:latin typeface="CIDFont+F2"/>
              </a:rPr>
              <a:t>Humanutopia</a:t>
            </a:r>
            <a:endParaRPr lang="en-GB">
              <a:latin typeface="Candara" panose="020E0502030303020204" pitchFamily="34" charset="0"/>
            </a:endParaRPr>
          </a:p>
        </p:txBody>
      </p:sp>
      <p:pic>
        <p:nvPicPr>
          <p:cNvPr id="3" name="Picture 2">
            <a:extLst>
              <a:ext uri="{FF2B5EF4-FFF2-40B4-BE49-F238E27FC236}">
                <a16:creationId xmlns:a16="http://schemas.microsoft.com/office/drawing/2014/main" id="{92AF3051-5FAF-6553-924A-83D22CF48F4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0153" b="6177"/>
          <a:stretch/>
        </p:blipFill>
        <p:spPr>
          <a:xfrm>
            <a:off x="319489" y="3945636"/>
            <a:ext cx="4664986" cy="2689796"/>
          </a:xfrm>
          <a:prstGeom prst="rect">
            <a:avLst/>
          </a:prstGeom>
        </p:spPr>
      </p:pic>
      <p:sp>
        <p:nvSpPr>
          <p:cNvPr id="4" name="TextBox 3">
            <a:extLst>
              <a:ext uri="{FF2B5EF4-FFF2-40B4-BE49-F238E27FC236}">
                <a16:creationId xmlns:a16="http://schemas.microsoft.com/office/drawing/2014/main" id="{07420603-A302-0423-F568-DD51AE52F374}"/>
              </a:ext>
            </a:extLst>
          </p:cNvPr>
          <p:cNvSpPr txBox="1"/>
          <p:nvPr/>
        </p:nvSpPr>
        <p:spPr>
          <a:xfrm>
            <a:off x="782198" y="1663547"/>
            <a:ext cx="8769426" cy="2492990"/>
          </a:xfrm>
          <a:prstGeom prst="rect">
            <a:avLst/>
          </a:prstGeom>
          <a:noFill/>
        </p:spPr>
        <p:txBody>
          <a:bodyPr wrap="square" rtlCol="0">
            <a:spAutoFit/>
          </a:bodyPr>
          <a:lstStyle/>
          <a:p>
            <a:pPr marL="342900" indent="-342900">
              <a:buFont typeface="+mj-lt"/>
              <a:buAutoNum type="arabicPeriod"/>
            </a:pPr>
            <a:r>
              <a:rPr lang="en-GB" sz="2400" err="1"/>
              <a:t>Humanutopia</a:t>
            </a:r>
            <a:r>
              <a:rPr lang="en-GB" sz="2400"/>
              <a:t> day – building relationships between students</a:t>
            </a:r>
          </a:p>
          <a:p>
            <a:pPr marL="342900" indent="-342900">
              <a:buFont typeface="+mj-lt"/>
              <a:buAutoNum type="arabicPeriod"/>
            </a:pPr>
            <a:endParaRPr lang="en-GB" sz="2400"/>
          </a:p>
          <a:p>
            <a:pPr marL="342900" indent="-342900">
              <a:buFont typeface="+mj-lt"/>
              <a:buAutoNum type="arabicPeriod"/>
            </a:pPr>
            <a:r>
              <a:rPr lang="en-GB" sz="2400"/>
              <a:t>S5 ‘Heroes’</a:t>
            </a:r>
          </a:p>
          <a:p>
            <a:pPr marL="342900" indent="-342900">
              <a:buFont typeface="+mj-lt"/>
              <a:buAutoNum type="arabicPeriod"/>
            </a:pPr>
            <a:endParaRPr lang="en-GB" sz="2400"/>
          </a:p>
          <a:p>
            <a:pPr marL="342900" indent="-342900">
              <a:buFont typeface="+mj-lt"/>
              <a:buAutoNum type="arabicPeriod"/>
            </a:pPr>
            <a:r>
              <a:rPr lang="en-GB" sz="2400"/>
              <a:t>‘I just want to say’… QR alert</a:t>
            </a:r>
          </a:p>
          <a:p>
            <a:endParaRPr lang="en-GB"/>
          </a:p>
          <a:p>
            <a:endParaRPr lang="en-GB"/>
          </a:p>
        </p:txBody>
      </p:sp>
      <p:pic>
        <p:nvPicPr>
          <p:cNvPr id="5" name="Picture 4">
            <a:extLst>
              <a:ext uri="{FF2B5EF4-FFF2-40B4-BE49-F238E27FC236}">
                <a16:creationId xmlns:a16="http://schemas.microsoft.com/office/drawing/2014/main" id="{3CB610EE-AEC9-3DED-2707-1EBD21203F4A}"/>
              </a:ext>
            </a:extLst>
          </p:cNvPr>
          <p:cNvPicPr>
            <a:picLocks noChangeAspect="1"/>
          </p:cNvPicPr>
          <p:nvPr/>
        </p:nvPicPr>
        <p:blipFill>
          <a:blip r:embed="rId5"/>
          <a:stretch>
            <a:fillRect/>
          </a:stretch>
        </p:blipFill>
        <p:spPr>
          <a:xfrm>
            <a:off x="8978426" y="3945636"/>
            <a:ext cx="2982809" cy="2858300"/>
          </a:xfrm>
          <a:prstGeom prst="rect">
            <a:avLst/>
          </a:prstGeom>
        </p:spPr>
      </p:pic>
      <p:pic>
        <p:nvPicPr>
          <p:cNvPr id="7" name="Picture 6">
            <a:extLst>
              <a:ext uri="{FF2B5EF4-FFF2-40B4-BE49-F238E27FC236}">
                <a16:creationId xmlns:a16="http://schemas.microsoft.com/office/drawing/2014/main" id="{8B6E33B6-EE0C-536F-FBAF-8CB58A91E199}"/>
              </a:ext>
            </a:extLst>
          </p:cNvPr>
          <p:cNvPicPr>
            <a:picLocks noChangeAspect="1"/>
          </p:cNvPicPr>
          <p:nvPr/>
        </p:nvPicPr>
        <p:blipFill>
          <a:blip r:embed="rId6"/>
          <a:stretch>
            <a:fillRect/>
          </a:stretch>
        </p:blipFill>
        <p:spPr>
          <a:xfrm>
            <a:off x="5032310" y="3943650"/>
            <a:ext cx="3946116" cy="2825086"/>
          </a:xfrm>
          <a:prstGeom prst="rect">
            <a:avLst/>
          </a:prstGeom>
        </p:spPr>
      </p:pic>
      <p:pic>
        <p:nvPicPr>
          <p:cNvPr id="6" name="Picture 5">
            <a:extLst>
              <a:ext uri="{FF2B5EF4-FFF2-40B4-BE49-F238E27FC236}">
                <a16:creationId xmlns:a16="http://schemas.microsoft.com/office/drawing/2014/main" id="{6815EC3E-A9FA-2CEC-8C3F-CFE58FD87FD1}"/>
              </a:ext>
            </a:extLst>
          </p:cNvPr>
          <p:cNvPicPr>
            <a:picLocks noChangeAspect="1"/>
          </p:cNvPicPr>
          <p:nvPr/>
        </p:nvPicPr>
        <p:blipFill>
          <a:blip r:embed="rId7"/>
          <a:stretch>
            <a:fillRect/>
          </a:stretch>
        </p:blipFill>
        <p:spPr>
          <a:xfrm>
            <a:off x="10175702" y="125167"/>
            <a:ext cx="1585097" cy="1786283"/>
          </a:xfrm>
          <a:prstGeom prst="rect">
            <a:avLst/>
          </a:prstGeom>
        </p:spPr>
      </p:pic>
    </p:spTree>
    <p:extLst>
      <p:ext uri="{BB962C8B-B14F-4D97-AF65-F5344CB8AC3E}">
        <p14:creationId xmlns:p14="http://schemas.microsoft.com/office/powerpoint/2010/main" val="132009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FB78-7017-EF81-F0DB-9942433E6175}"/>
              </a:ext>
            </a:extLst>
          </p:cNvPr>
          <p:cNvSpPr>
            <a:spLocks noGrp="1"/>
          </p:cNvSpPr>
          <p:nvPr>
            <p:ph type="title"/>
          </p:nvPr>
        </p:nvSpPr>
        <p:spPr/>
        <p:txBody>
          <a:bodyPr/>
          <a:lstStyle/>
          <a:p>
            <a:r>
              <a:rPr lang="en-GB"/>
              <a:t>Humanutopia: how we help wellbeing</a:t>
            </a:r>
            <a:endParaRPr lang="en-US"/>
          </a:p>
        </p:txBody>
      </p:sp>
      <p:sp>
        <p:nvSpPr>
          <p:cNvPr id="3" name="Content Placeholder 2">
            <a:extLst>
              <a:ext uri="{FF2B5EF4-FFF2-40B4-BE49-F238E27FC236}">
                <a16:creationId xmlns:a16="http://schemas.microsoft.com/office/drawing/2014/main" id="{12780D73-811B-952B-39DB-49246D08BF46}"/>
              </a:ext>
            </a:extLst>
          </p:cNvPr>
          <p:cNvSpPr>
            <a:spLocks noGrp="1"/>
          </p:cNvSpPr>
          <p:nvPr>
            <p:ph idx="1"/>
          </p:nvPr>
        </p:nvSpPr>
        <p:spPr/>
        <p:txBody>
          <a:bodyPr>
            <a:normAutofit fontScale="92500" lnSpcReduction="10000"/>
          </a:bodyPr>
          <a:lstStyle/>
          <a:p>
            <a:pPr marL="0" indent="0">
              <a:buNone/>
            </a:pPr>
            <a:r>
              <a:rPr lang="en-GB"/>
              <a:t>Use a common language:</a:t>
            </a:r>
          </a:p>
          <a:p>
            <a:endParaRPr lang="en-GB"/>
          </a:p>
          <a:p>
            <a:pPr marL="0" indent="0">
              <a:buNone/>
            </a:pPr>
            <a:r>
              <a:rPr lang="en-GB" sz="3600" b="1"/>
              <a:t>1. Don’t fill the bin:</a:t>
            </a:r>
          </a:p>
          <a:p>
            <a:pPr marL="0" indent="0">
              <a:buNone/>
            </a:pPr>
            <a:r>
              <a:rPr lang="en-GB"/>
              <a:t>Everyone has a ‘bin’ that gets filled. So be kind to others;  you don’t know how full their ‘bin’ is.</a:t>
            </a:r>
          </a:p>
          <a:p>
            <a:pPr marL="0" indent="0">
              <a:buNone/>
            </a:pPr>
            <a:endParaRPr lang="en-GB"/>
          </a:p>
          <a:p>
            <a:pPr marL="0" indent="0">
              <a:buNone/>
            </a:pPr>
            <a:r>
              <a:rPr lang="en-GB" sz="3500" b="1"/>
              <a:t>2. Talk to someone you don’t know well</a:t>
            </a:r>
          </a:p>
          <a:p>
            <a:pPr marL="0" indent="0">
              <a:buNone/>
            </a:pPr>
            <a:r>
              <a:rPr lang="en-GB"/>
              <a:t>Talking is important to build trust and allow us to help each other. So get to know others around you now; you don’t know yet how you can help each other in future.</a:t>
            </a:r>
            <a:endParaRPr lang="en-US"/>
          </a:p>
        </p:txBody>
      </p:sp>
    </p:spTree>
    <p:extLst>
      <p:ext uri="{BB962C8B-B14F-4D97-AF65-F5344CB8AC3E}">
        <p14:creationId xmlns:p14="http://schemas.microsoft.com/office/powerpoint/2010/main" val="2507835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1" y="138113"/>
            <a:ext cx="11099800" cy="928688"/>
          </a:xfrm>
        </p:spPr>
        <p:txBody>
          <a:bodyPr>
            <a:normAutofit/>
          </a:bodyPr>
          <a:lstStyle/>
          <a:p>
            <a:r>
              <a:rPr lang="en-GB" sz="5400" b="1">
                <a:latin typeface="Candara" panose="020E0502030303020204" pitchFamily="34" charset="0"/>
              </a:rPr>
              <a:t>Wellbeing: Sports and Clubs</a:t>
            </a:r>
          </a:p>
        </p:txBody>
      </p:sp>
      <p:sp>
        <p:nvSpPr>
          <p:cNvPr id="3" name="Content Placeholder 2"/>
          <p:cNvSpPr>
            <a:spLocks noGrp="1"/>
          </p:cNvSpPr>
          <p:nvPr>
            <p:ph idx="1"/>
          </p:nvPr>
        </p:nvSpPr>
        <p:spPr>
          <a:xfrm>
            <a:off x="241301" y="2301835"/>
            <a:ext cx="5334000" cy="4351338"/>
          </a:xfrm>
        </p:spPr>
        <p:txBody>
          <a:bodyPr>
            <a:normAutofit/>
          </a:bodyPr>
          <a:lstStyle/>
          <a:p>
            <a:r>
              <a:rPr lang="en-GB">
                <a:latin typeface="Candara" panose="020E0502030303020204" pitchFamily="34" charset="0"/>
              </a:rPr>
              <a:t>35+ clubs and teams</a:t>
            </a:r>
          </a:p>
          <a:p>
            <a:r>
              <a:rPr lang="en-GB">
                <a:latin typeface="Candara" panose="020E0502030303020204" pitchFamily="34" charset="0"/>
              </a:rPr>
              <a:t>246 males taking part</a:t>
            </a:r>
          </a:p>
          <a:p>
            <a:r>
              <a:rPr lang="en-GB">
                <a:latin typeface="Candara" panose="020E0502030303020204" pitchFamily="34" charset="0"/>
              </a:rPr>
              <a:t>254 females taking part</a:t>
            </a:r>
          </a:p>
          <a:p>
            <a:pPr marL="0" indent="0">
              <a:buNone/>
            </a:pPr>
            <a:endParaRPr lang="en-GB">
              <a:latin typeface="Candara" panose="020E0502030303020204" pitchFamily="34" charset="0"/>
            </a:endParaRPr>
          </a:p>
          <a:p>
            <a:endParaRPr lang="en-GB">
              <a:solidFill>
                <a:srgbClr val="00B050"/>
              </a:solidFill>
              <a:latin typeface="Candara" panose="020E0502030303020204" pitchFamily="34" charset="0"/>
            </a:endParaRPr>
          </a:p>
        </p:txBody>
      </p:sp>
      <p:sp>
        <p:nvSpPr>
          <p:cNvPr id="4" name="Content Placeholder 2"/>
          <p:cNvSpPr txBox="1">
            <a:spLocks/>
          </p:cNvSpPr>
          <p:nvPr/>
        </p:nvSpPr>
        <p:spPr>
          <a:xfrm>
            <a:off x="5969000" y="2350808"/>
            <a:ext cx="43857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a:latin typeface="Candara" panose="020E0502030303020204" pitchFamily="34" charset="0"/>
              </a:rPr>
              <a:t>6 paid coaches</a:t>
            </a:r>
          </a:p>
          <a:p>
            <a:pPr marL="0" indent="0">
              <a:lnSpc>
                <a:spcPct val="100000"/>
              </a:lnSpc>
              <a:spcBef>
                <a:spcPts val="0"/>
              </a:spcBef>
              <a:buFont typeface="Arial" panose="020B0604020202020204" pitchFamily="34" charset="0"/>
              <a:buNone/>
            </a:pPr>
            <a:endParaRPr lang="en-GB">
              <a:latin typeface="Candara" panose="020E0502030303020204" pitchFamily="34" charset="0"/>
            </a:endParaRPr>
          </a:p>
          <a:p>
            <a:pPr marL="0" indent="0">
              <a:lnSpc>
                <a:spcPct val="100000"/>
              </a:lnSpc>
              <a:spcBef>
                <a:spcPts val="0"/>
              </a:spcBef>
              <a:buFont typeface="Arial" panose="020B0604020202020204" pitchFamily="34" charset="0"/>
              <a:buNone/>
            </a:pPr>
            <a:r>
              <a:rPr lang="en-GB">
                <a:latin typeface="Candara" panose="020E0502030303020204" pitchFamily="34" charset="0"/>
              </a:rPr>
              <a:t>36 volunteers: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3696" y="5014452"/>
            <a:ext cx="5359771" cy="178659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148" y="4156770"/>
            <a:ext cx="2844800" cy="2133600"/>
          </a:xfrm>
          <a:prstGeom prst="rect">
            <a:avLst/>
          </a:prstGeom>
        </p:spPr>
      </p:pic>
      <p:pic>
        <p:nvPicPr>
          <p:cNvPr id="7" name="Picture 6">
            <a:extLst>
              <a:ext uri="{FF2B5EF4-FFF2-40B4-BE49-F238E27FC236}">
                <a16:creationId xmlns:a16="http://schemas.microsoft.com/office/drawing/2014/main" id="{F8783710-C051-5091-F827-DAC4C9AF5064}"/>
              </a:ext>
            </a:extLst>
          </p:cNvPr>
          <p:cNvPicPr>
            <a:picLocks noChangeAspect="1"/>
          </p:cNvPicPr>
          <p:nvPr/>
        </p:nvPicPr>
        <p:blipFill>
          <a:blip r:embed="rId4"/>
          <a:stretch>
            <a:fillRect/>
          </a:stretch>
        </p:blipFill>
        <p:spPr>
          <a:xfrm>
            <a:off x="10046715" y="347410"/>
            <a:ext cx="1582192" cy="1786591"/>
          </a:xfrm>
          <a:prstGeom prst="rect">
            <a:avLst/>
          </a:prstGeom>
        </p:spPr>
      </p:pic>
    </p:spTree>
    <p:extLst>
      <p:ext uri="{BB962C8B-B14F-4D97-AF65-F5344CB8AC3E}">
        <p14:creationId xmlns:p14="http://schemas.microsoft.com/office/powerpoint/2010/main" val="1054669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5. Help from school</a:t>
            </a:r>
          </a:p>
        </p:txBody>
      </p:sp>
      <p:sp>
        <p:nvSpPr>
          <p:cNvPr id="12291" name="Subtitle 2"/>
          <p:cNvSpPr>
            <a:spLocks noGrp="1" noChangeArrowheads="1"/>
          </p:cNvSpPr>
          <p:nvPr>
            <p:ph type="subTitle" idx="1"/>
          </p:nvPr>
        </p:nvSpPr>
        <p:spPr>
          <a:xfrm>
            <a:off x="123826" y="1419225"/>
            <a:ext cx="11439523" cy="4981576"/>
          </a:xfrm>
        </p:spPr>
        <p:txBody>
          <a:bodyPr>
            <a:normAutofit/>
          </a:bodyPr>
          <a:lstStyle/>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Ask your </a:t>
            </a:r>
            <a:r>
              <a:rPr lang="en-GB" sz="3200" b="1">
                <a:effectLst/>
                <a:latin typeface="Calibri" panose="020F0502020204030204" pitchFamily="34" charset="0"/>
                <a:ea typeface="Times New Roman" panose="02020603050405020304" pitchFamily="18" charset="0"/>
              </a:rPr>
              <a:t>class teacher</a:t>
            </a:r>
            <a:r>
              <a:rPr lang="en-GB" sz="3200">
                <a:effectLst/>
                <a:latin typeface="Calibri" panose="020F0502020204030204" pitchFamily="34" charset="0"/>
                <a:ea typeface="Times New Roman" panose="02020603050405020304" pitchFamily="18" charset="0"/>
              </a:rPr>
              <a:t>: they are the expert!</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the </a:t>
            </a:r>
            <a:r>
              <a:rPr lang="en-GB" sz="3200" b="1">
                <a:effectLst/>
                <a:latin typeface="Calibri" panose="020F0502020204030204" pitchFamily="34" charset="0"/>
                <a:ea typeface="Times New Roman" panose="02020603050405020304" pitchFamily="18" charset="0"/>
              </a:rPr>
              <a:t>study support </a:t>
            </a:r>
            <a:r>
              <a:rPr lang="en-GB" sz="3200">
                <a:effectLst/>
                <a:latin typeface="Calibri" panose="020F0502020204030204" pitchFamily="34" charset="0"/>
                <a:ea typeface="Times New Roman" panose="02020603050405020304" pitchFamily="18" charset="0"/>
              </a:rPr>
              <a:t>sessions, revision materials, websites…</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your </a:t>
            </a:r>
            <a:r>
              <a:rPr lang="en-GB" sz="3200" b="1">
                <a:effectLst/>
                <a:latin typeface="Calibri" panose="020F0502020204030204" pitchFamily="34" charset="0"/>
                <a:ea typeface="Times New Roman" panose="02020603050405020304" pitchFamily="18" charset="0"/>
              </a:rPr>
              <a:t>‘success plan’ </a:t>
            </a:r>
            <a:r>
              <a:rPr lang="en-GB" sz="3200">
                <a:effectLst/>
                <a:latin typeface="Calibri" panose="020F0502020204030204" pitchFamily="34" charset="0"/>
                <a:ea typeface="Times New Roman" panose="02020603050405020304" pitchFamily="18" charset="0"/>
              </a:rPr>
              <a:t>showing next steps, you MUST then fix them.</a:t>
            </a:r>
          </a:p>
          <a:p>
            <a:pPr marL="742950" lvl="1" indent="-285750" algn="l">
              <a:buFont typeface="Arial" panose="020B0604020202020204" pitchFamily="34" charset="0"/>
              <a:buChar char="•"/>
            </a:pPr>
            <a:r>
              <a:rPr lang="en-GB" sz="3200">
                <a:effectLst/>
                <a:latin typeface="Calibri" panose="020F0502020204030204" pitchFamily="34" charset="0"/>
                <a:ea typeface="Times New Roman" panose="02020603050405020304" pitchFamily="18" charset="0"/>
              </a:rPr>
              <a:t>Use prelims / tests as practice- then fix mistakes </a:t>
            </a:r>
            <a:endParaRPr lang="en-GB" sz="3200">
              <a:effectLst/>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r>
              <a:rPr lang="en-GB" sz="3200" b="1">
                <a:effectLst/>
                <a:latin typeface="Calibri" panose="020F0502020204030204" pitchFamily="34" charset="0"/>
                <a:ea typeface="Times New Roman" panose="02020603050405020304" pitchFamily="18" charset="0"/>
              </a:rPr>
              <a:t>Revision planner: </a:t>
            </a:r>
            <a:r>
              <a:rPr lang="en-GB" sz="3200">
                <a:effectLst/>
                <a:latin typeface="Calibri" panose="020F0502020204030204" pitchFamily="34" charset="0"/>
                <a:ea typeface="Times New Roman" panose="02020603050405020304" pitchFamily="18" charset="0"/>
              </a:rPr>
              <a:t>given out in February for students to </a:t>
            </a:r>
            <a:r>
              <a:rPr lang="en-GB" sz="3200">
                <a:latin typeface="Calibri" panose="020F0502020204030204" pitchFamily="34" charset="0"/>
                <a:ea typeface="Times New Roman" panose="02020603050405020304" pitchFamily="18" charset="0"/>
              </a:rPr>
              <a:t>complete. </a:t>
            </a:r>
          </a:p>
          <a:p>
            <a:pPr marL="742950" lvl="1" indent="-285750" algn="l">
              <a:buFont typeface="Arial" panose="020B0604020202020204" pitchFamily="34" charset="0"/>
              <a:buChar char="•"/>
            </a:pPr>
            <a:r>
              <a:rPr lang="en-GB" sz="3200" b="1">
                <a:latin typeface="Calibri" panose="020F0502020204030204" pitchFamily="34" charset="0"/>
                <a:ea typeface="Times New Roman" panose="02020603050405020304" pitchFamily="18" charset="0"/>
              </a:rPr>
              <a:t>Ask </a:t>
            </a:r>
            <a:r>
              <a:rPr lang="en-GB" sz="3200">
                <a:latin typeface="Calibri" panose="020F0502020204030204" pitchFamily="34" charset="0"/>
                <a:ea typeface="Times New Roman" panose="02020603050405020304" pitchFamily="18" charset="0"/>
              </a:rPr>
              <a:t>your pupil support teacher, or Mr Hayes.</a:t>
            </a:r>
            <a:endParaRPr lang="en-GB" sz="3200">
              <a:latin typeface="Times New Roman" panose="02020603050405020304" pitchFamily="18" charset="0"/>
              <a:ea typeface="Times New Roman" panose="02020603050405020304" pitchFamily="18" charset="0"/>
            </a:endParaRPr>
          </a:p>
          <a:p>
            <a:pPr marL="742950" lvl="1" indent="-285750" algn="l">
              <a:buFont typeface="Arial" panose="020B0604020202020204" pitchFamily="34" charset="0"/>
              <a:buChar char="•"/>
            </a:pPr>
            <a:endParaRPr lang="en-GB" sz="3200">
              <a:effectLst/>
              <a:latin typeface="Times New Roman" panose="02020603050405020304" pitchFamily="18" charset="0"/>
              <a:ea typeface="Times New Roman" panose="02020603050405020304" pitchFamily="18" charset="0"/>
            </a:endParaRPr>
          </a:p>
          <a:p>
            <a:pPr lvl="1" algn="l"/>
            <a:endParaRPr lang="en-GB" sz="4000">
              <a:ea typeface="Times New Roman" panose="02020603050405020304" pitchFamily="18" charset="0"/>
            </a:endParaRPr>
          </a:p>
        </p:txBody>
      </p:sp>
      <p:pic>
        <p:nvPicPr>
          <p:cNvPr id="2" name="Picture 1">
            <a:extLst>
              <a:ext uri="{FF2B5EF4-FFF2-40B4-BE49-F238E27FC236}">
                <a16:creationId xmlns:a16="http://schemas.microsoft.com/office/drawing/2014/main" id="{3579B5B3-93C4-9D42-57BB-34520ACB60E2}"/>
              </a:ext>
            </a:extLst>
          </p:cNvPr>
          <p:cNvPicPr>
            <a:picLocks noChangeAspect="1"/>
          </p:cNvPicPr>
          <p:nvPr/>
        </p:nvPicPr>
        <p:blipFill>
          <a:blip r:embed="rId3"/>
          <a:stretch>
            <a:fillRect/>
          </a:stretch>
        </p:blipFill>
        <p:spPr>
          <a:xfrm>
            <a:off x="10289175" y="153877"/>
            <a:ext cx="1274174" cy="1438781"/>
          </a:xfrm>
          <a:prstGeom prst="rect">
            <a:avLst/>
          </a:prstGeom>
        </p:spPr>
      </p:pic>
    </p:spTree>
    <p:extLst>
      <p:ext uri="{BB962C8B-B14F-4D97-AF65-F5344CB8AC3E}">
        <p14:creationId xmlns:p14="http://schemas.microsoft.com/office/powerpoint/2010/main" val="149627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3D9616-B49D-4CEC-B38C-799B0B1C012B}"/>
              </a:ext>
            </a:extLst>
          </p:cNvPr>
          <p:cNvGraphicFramePr>
            <a:graphicFrameLocks noGrp="1"/>
          </p:cNvGraphicFramePr>
          <p:nvPr>
            <p:extLst>
              <p:ext uri="{D42A27DB-BD31-4B8C-83A1-F6EECF244321}">
                <p14:modId xmlns:p14="http://schemas.microsoft.com/office/powerpoint/2010/main" val="2793557184"/>
              </p:ext>
            </p:extLst>
          </p:nvPr>
        </p:nvGraphicFramePr>
        <p:xfrm>
          <a:off x="88777" y="1052736"/>
          <a:ext cx="11949343" cy="6003841"/>
        </p:xfrm>
        <a:graphic>
          <a:graphicData uri="http://schemas.openxmlformats.org/drawingml/2006/table">
            <a:tbl>
              <a:tblPr firstRow="1" firstCol="1" bandRow="1">
                <a:tableStyleId>{5C22544A-7EE6-4342-B048-85BDC9FD1C3A}</a:tableStyleId>
              </a:tblPr>
              <a:tblGrid>
                <a:gridCol w="2183190">
                  <a:extLst>
                    <a:ext uri="{9D8B030D-6E8A-4147-A177-3AD203B41FA5}">
                      <a16:colId xmlns:a16="http://schemas.microsoft.com/office/drawing/2014/main" val="20000"/>
                    </a:ext>
                  </a:extLst>
                </a:gridCol>
                <a:gridCol w="2525279">
                  <a:extLst>
                    <a:ext uri="{9D8B030D-6E8A-4147-A177-3AD203B41FA5}">
                      <a16:colId xmlns:a16="http://schemas.microsoft.com/office/drawing/2014/main" val="20001"/>
                    </a:ext>
                  </a:extLst>
                </a:gridCol>
                <a:gridCol w="7240874">
                  <a:extLst>
                    <a:ext uri="{9D8B030D-6E8A-4147-A177-3AD203B41FA5}">
                      <a16:colId xmlns:a16="http://schemas.microsoft.com/office/drawing/2014/main" val="20002"/>
                    </a:ext>
                  </a:extLst>
                </a:gridCol>
              </a:tblGrid>
              <a:tr h="629213">
                <a:tc>
                  <a:txBody>
                    <a:bodyPr/>
                    <a:lstStyle/>
                    <a:p>
                      <a:pPr>
                        <a:lnSpc>
                          <a:spcPct val="106000"/>
                        </a:lnSpc>
                        <a:spcAft>
                          <a:spcPts val="0"/>
                        </a:spcAft>
                      </a:pPr>
                      <a:r>
                        <a:rPr lang="en-GB" sz="1800" dirty="0">
                          <a:solidFill>
                            <a:schemeClr val="tx1"/>
                          </a:solidFill>
                          <a:effectLst/>
                        </a:rPr>
                        <a:t>HT / DHT</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1800" dirty="0">
                          <a:solidFill>
                            <a:srgbClr val="FF0000"/>
                          </a:solidFill>
                          <a:effectLst/>
                        </a:rPr>
                        <a:t>Year Group responsibilities</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1800" dirty="0">
                          <a:solidFill>
                            <a:srgbClr val="FF0000"/>
                          </a:solidFill>
                          <a:effectLst/>
                        </a:rPr>
                        <a:t>Other key areas of responsibility </a:t>
                      </a:r>
                      <a:endParaRPr lang="en-GB"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0"/>
                  </a:ext>
                </a:extLst>
              </a:tr>
              <a:tr h="629213">
                <a:tc>
                  <a:txBody>
                    <a:bodyPr/>
                    <a:lstStyle/>
                    <a:p>
                      <a:pPr>
                        <a:lnSpc>
                          <a:spcPct val="106000"/>
                        </a:lnSpc>
                        <a:spcAft>
                          <a:spcPts val="0"/>
                        </a:spcAft>
                      </a:pPr>
                      <a:r>
                        <a:rPr lang="en-GB" sz="2400" dirty="0">
                          <a:solidFill>
                            <a:srgbClr val="FF0000"/>
                          </a:solidFill>
                          <a:effectLst/>
                        </a:rPr>
                        <a:t>Kate Fraser</a:t>
                      </a:r>
                    </a:p>
                    <a:p>
                      <a:pPr>
                        <a:lnSpc>
                          <a:spcPct val="106000"/>
                        </a:lnSpc>
                        <a:spcAft>
                          <a:spcPts val="0"/>
                        </a:spcAft>
                      </a:pPr>
                      <a:endParaRPr lang="en-GB"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Head Teacher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Whole School Strategic Lead.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1"/>
                  </a:ext>
                </a:extLst>
              </a:tr>
              <a:tr h="950629">
                <a:tc>
                  <a:txBody>
                    <a:bodyPr/>
                    <a:lstStyle/>
                    <a:p>
                      <a:pPr>
                        <a:lnSpc>
                          <a:spcPct val="106000"/>
                        </a:lnSpc>
                        <a:spcAft>
                          <a:spcPts val="0"/>
                        </a:spcAft>
                      </a:pPr>
                      <a:r>
                        <a:rPr lang="en-GB" sz="2400" dirty="0">
                          <a:solidFill>
                            <a:srgbClr val="FF0000"/>
                          </a:solidFill>
                          <a:effectLst/>
                        </a:rPr>
                        <a:t>Juliet Presly</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 DHT P7/S1</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Learning, Teaching &amp; Assessment, Pupil Equity Funding, primary school liaison </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2"/>
                  </a:ext>
                </a:extLst>
              </a:tr>
              <a:tr h="629213">
                <a:tc>
                  <a:txBody>
                    <a:bodyPr/>
                    <a:lstStyle/>
                    <a:p>
                      <a:pPr>
                        <a:lnSpc>
                          <a:spcPct val="106000"/>
                        </a:lnSpc>
                        <a:spcAft>
                          <a:spcPts val="0"/>
                        </a:spcAft>
                      </a:pPr>
                      <a:r>
                        <a:rPr lang="en-GB" sz="2400" dirty="0">
                          <a:solidFill>
                            <a:srgbClr val="FF0000"/>
                          </a:solidFill>
                          <a:effectLst/>
                        </a:rPr>
                        <a:t>Clive Hembury</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S2/S3</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Curriculum, Tracking &amp; Monitoring, School Timetable</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3"/>
                  </a:ext>
                </a:extLst>
              </a:tr>
              <a:tr h="629213">
                <a:tc>
                  <a:txBody>
                    <a:bodyPr/>
                    <a:lstStyle/>
                    <a:p>
                      <a:pPr>
                        <a:lnSpc>
                          <a:spcPct val="106000"/>
                        </a:lnSpc>
                        <a:spcAft>
                          <a:spcPts val="0"/>
                        </a:spcAft>
                      </a:pPr>
                      <a:r>
                        <a:rPr lang="en-GB" sz="2400" dirty="0">
                          <a:solidFill>
                            <a:srgbClr val="FF0000"/>
                          </a:solidFill>
                          <a:effectLst/>
                        </a:rPr>
                        <a:t>Damian Hayes </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S4/S5</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Raising Attainment &amp; Achievement, SQA coordinator</a:t>
                      </a:r>
                    </a:p>
                    <a:p>
                      <a:pPr>
                        <a:lnSpc>
                          <a:spcPct val="106000"/>
                        </a:lnSpc>
                        <a:spcAft>
                          <a:spcPts val="0"/>
                        </a:spcAft>
                      </a:pP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4"/>
                  </a:ext>
                </a:extLst>
              </a:tr>
              <a:tr h="629213">
                <a:tc>
                  <a:txBody>
                    <a:bodyPr/>
                    <a:lstStyle/>
                    <a:p>
                      <a:pPr>
                        <a:lnSpc>
                          <a:spcPct val="106000"/>
                        </a:lnSpc>
                        <a:spcAft>
                          <a:spcPts val="0"/>
                        </a:spcAft>
                      </a:pPr>
                      <a:r>
                        <a:rPr lang="en-GB" sz="2400" dirty="0">
                          <a:solidFill>
                            <a:srgbClr val="FF0000"/>
                          </a:solidFill>
                          <a:effectLst/>
                        </a:rPr>
                        <a:t>Claire Paterson</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DHT S6/post S6</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r>
                        <a:rPr lang="en-GB" sz="2400" dirty="0">
                          <a:effectLst/>
                        </a:rPr>
                        <a:t>Head of Pastoral Support Team, Equalities coordinator, post school liaison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5"/>
                  </a:ext>
                </a:extLst>
              </a:tr>
              <a:tr h="432801">
                <a:tc>
                  <a:txBody>
                    <a:bodyPr/>
                    <a:lstStyle/>
                    <a:p>
                      <a:pPr>
                        <a:lnSpc>
                          <a:spcPct val="106000"/>
                        </a:lnSpc>
                        <a:spcAft>
                          <a:spcPts val="0"/>
                        </a:spcAft>
                      </a:pPr>
                      <a:r>
                        <a:rPr lang="en-GB" sz="2400" dirty="0">
                          <a:solidFill>
                            <a:srgbClr val="FF0000"/>
                          </a:solidFill>
                          <a:effectLst/>
                        </a:rPr>
                        <a:t>Clare </a:t>
                      </a:r>
                      <a:r>
                        <a:rPr lang="en-GB" sz="2400" dirty="0" err="1">
                          <a:solidFill>
                            <a:srgbClr val="FF0000"/>
                          </a:solidFill>
                          <a:effectLst/>
                        </a:rPr>
                        <a:t>Braisby</a:t>
                      </a:r>
                    </a:p>
                  </a:txBody>
                  <a:tcPr marL="68576" marR="68576" marT="0" marB="0"/>
                </a:tc>
                <a:tc>
                  <a:txBody>
                    <a:bodyPr/>
                    <a:lstStyle/>
                    <a:p>
                      <a:pPr>
                        <a:lnSpc>
                          <a:spcPct val="106000"/>
                        </a:lnSpc>
                        <a:spcAft>
                          <a:spcPts val="0"/>
                        </a:spcAft>
                      </a:pPr>
                      <a:r>
                        <a:rPr lang="en-GB" sz="2400" dirty="0">
                          <a:effectLst/>
                        </a:rPr>
                        <a:t>Acting DHT(S6) </a:t>
                      </a:r>
                    </a:p>
                  </a:txBody>
                  <a:tcPr marL="68576" marR="68576" marT="0" marB="0"/>
                </a:tc>
                <a:tc>
                  <a:txBody>
                    <a:bodyPr/>
                    <a:lstStyle/>
                    <a:p>
                      <a:pPr>
                        <a:lnSpc>
                          <a:spcPct val="106000"/>
                        </a:lnSpc>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6"/>
                  </a:ext>
                </a:extLst>
              </a:tr>
              <a:tr h="629213">
                <a:tc>
                  <a:txBody>
                    <a:bodyPr/>
                    <a:lstStyle/>
                    <a:p>
                      <a:pPr>
                        <a:lnSpc>
                          <a:spcPct val="106000"/>
                        </a:lnSpc>
                        <a:spcAft>
                          <a:spcPts val="0"/>
                        </a:spcAft>
                      </a:pPr>
                      <a:endParaRPr lang="en-GB" sz="2400" dirty="0">
                        <a:solidFill>
                          <a:srgbClr val="FF0000"/>
                        </a:solidFill>
                        <a:effectLst/>
                      </a:endParaRPr>
                    </a:p>
                    <a:p>
                      <a:pPr>
                        <a:lnSpc>
                          <a:spcPct val="106000"/>
                        </a:lnSpc>
                        <a:spcAft>
                          <a:spcPts val="0"/>
                        </a:spcAft>
                      </a:pPr>
                      <a:r>
                        <a:rPr lang="en-GB" sz="2400" dirty="0">
                          <a:solidFill>
                            <a:srgbClr val="FF0000"/>
                          </a:solidFill>
                          <a:effectLst/>
                        </a:rPr>
                        <a:t>Bruce Munro </a:t>
                      </a:r>
                      <a:endParaRPr lang="en-GB"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endParaRPr lang="en-GB" sz="2400" dirty="0">
                        <a:effectLst/>
                      </a:endParaRPr>
                    </a:p>
                    <a:p>
                      <a:pPr>
                        <a:lnSpc>
                          <a:spcPct val="106000"/>
                        </a:lnSpc>
                        <a:spcAft>
                          <a:spcPts val="0"/>
                        </a:spcAft>
                      </a:pPr>
                      <a:r>
                        <a:rPr lang="en-GB" sz="2400" dirty="0">
                          <a:effectLst/>
                        </a:rPr>
                        <a:t>Business manager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tc>
                  <a:txBody>
                    <a:bodyPr/>
                    <a:lstStyle/>
                    <a:p>
                      <a:pPr>
                        <a:lnSpc>
                          <a:spcPct val="106000"/>
                        </a:lnSpc>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6" marR="68576" marT="0" marB="0"/>
                </a:tc>
                <a:extLst>
                  <a:ext uri="{0D108BD9-81ED-4DB2-BD59-A6C34878D82A}">
                    <a16:rowId xmlns:a16="http://schemas.microsoft.com/office/drawing/2014/main" val="10007"/>
                  </a:ext>
                </a:extLst>
              </a:tr>
            </a:tbl>
          </a:graphicData>
        </a:graphic>
      </p:graphicFrame>
      <p:sp>
        <p:nvSpPr>
          <p:cNvPr id="4162" name="TextBox 3">
            <a:extLst>
              <a:ext uri="{FF2B5EF4-FFF2-40B4-BE49-F238E27FC236}">
                <a16:creationId xmlns:a16="http://schemas.microsoft.com/office/drawing/2014/main" id="{519170C6-8A84-4820-8DCE-6C95C1C642E5}"/>
              </a:ext>
            </a:extLst>
          </p:cNvPr>
          <p:cNvSpPr txBox="1">
            <a:spLocks noChangeArrowheads="1"/>
          </p:cNvSpPr>
          <p:nvPr/>
        </p:nvSpPr>
        <p:spPr bwMode="auto">
          <a:xfrm>
            <a:off x="2640014" y="404813"/>
            <a:ext cx="626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b="1">
                <a:latin typeface="Calibri" panose="020F0502020204030204" pitchFamily="34" charset="0"/>
              </a:rPr>
              <a:t>Updated SLT and Guidance systems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D7E24D5E-0101-4840-83D2-7B961915571D}"/>
              </a:ext>
            </a:extLst>
          </p:cNvPr>
          <p:cNvSpPr txBox="1">
            <a:spLocks noChangeArrowheads="1"/>
          </p:cNvSpPr>
          <p:nvPr/>
        </p:nvSpPr>
        <p:spPr bwMode="auto">
          <a:xfrm>
            <a:off x="837640" y="2046194"/>
            <a:ext cx="10287466" cy="4467057"/>
          </a:xfrm>
          <a:prstGeom prst="rect">
            <a:avLst/>
          </a:prstGeom>
          <a:noFill/>
          <a:ln>
            <a:noFill/>
          </a:ln>
          <a:effectLst/>
        </p:spPr>
        <p:txBody>
          <a:bodyPr wrap="square">
            <a:spAutoFit/>
          </a:bodyPr>
          <a:lstStyle>
            <a:lvl1pPr>
              <a:tabLst>
                <a:tab pos="4572000" algn="l"/>
              </a:tabLst>
              <a:defRPr sz="2400">
                <a:solidFill>
                  <a:schemeClr val="tx1"/>
                </a:solidFill>
                <a:latin typeface="Times" panose="02020603050405020304" pitchFamily="18" charset="0"/>
              </a:defRPr>
            </a:lvl1pPr>
            <a:lvl2pPr>
              <a:tabLst>
                <a:tab pos="4572000" algn="l"/>
              </a:tabLst>
              <a:defRPr sz="2400">
                <a:solidFill>
                  <a:schemeClr val="tx1"/>
                </a:solidFill>
                <a:latin typeface="Times" panose="02020603050405020304" pitchFamily="18" charset="0"/>
              </a:defRPr>
            </a:lvl2pPr>
            <a:lvl3pPr>
              <a:tabLst>
                <a:tab pos="4572000" algn="l"/>
              </a:tabLst>
              <a:defRPr sz="2400">
                <a:solidFill>
                  <a:schemeClr val="tx1"/>
                </a:solidFill>
                <a:latin typeface="Times" panose="02020603050405020304" pitchFamily="18" charset="0"/>
              </a:defRPr>
            </a:lvl3pPr>
            <a:lvl4pPr>
              <a:tabLst>
                <a:tab pos="4572000" algn="l"/>
              </a:tabLst>
              <a:defRPr sz="2400">
                <a:solidFill>
                  <a:schemeClr val="tx1"/>
                </a:solidFill>
                <a:latin typeface="Times" panose="02020603050405020304" pitchFamily="18" charset="0"/>
              </a:defRPr>
            </a:lvl4pPr>
            <a:lvl5pPr>
              <a:tabLst>
                <a:tab pos="4572000" algn="l"/>
              </a:tabLst>
              <a:defRPr sz="2400">
                <a:solidFill>
                  <a:schemeClr val="tx1"/>
                </a:solidFill>
                <a:latin typeface="Times" panose="02020603050405020304" pitchFamily="18" charset="0"/>
              </a:defRPr>
            </a:lvl5pPr>
            <a:lvl6pPr eaLnBrk="0" fontAlgn="base" hangingPunct="0">
              <a:spcBef>
                <a:spcPct val="0"/>
              </a:spcBef>
              <a:spcAft>
                <a:spcPct val="0"/>
              </a:spcAft>
              <a:tabLst>
                <a:tab pos="4572000" algn="l"/>
              </a:tabLst>
              <a:defRPr sz="2400">
                <a:solidFill>
                  <a:schemeClr val="tx1"/>
                </a:solidFill>
                <a:latin typeface="Times" panose="02020603050405020304" pitchFamily="18" charset="0"/>
              </a:defRPr>
            </a:lvl6pPr>
            <a:lvl7pPr eaLnBrk="0" fontAlgn="base" hangingPunct="0">
              <a:spcBef>
                <a:spcPct val="0"/>
              </a:spcBef>
              <a:spcAft>
                <a:spcPct val="0"/>
              </a:spcAft>
              <a:tabLst>
                <a:tab pos="4572000" algn="l"/>
              </a:tabLst>
              <a:defRPr sz="2400">
                <a:solidFill>
                  <a:schemeClr val="tx1"/>
                </a:solidFill>
                <a:latin typeface="Times" panose="02020603050405020304" pitchFamily="18" charset="0"/>
              </a:defRPr>
            </a:lvl7pPr>
            <a:lvl8pPr eaLnBrk="0" fontAlgn="base" hangingPunct="0">
              <a:spcBef>
                <a:spcPct val="0"/>
              </a:spcBef>
              <a:spcAft>
                <a:spcPct val="0"/>
              </a:spcAft>
              <a:tabLst>
                <a:tab pos="4572000" algn="l"/>
              </a:tabLst>
              <a:defRPr sz="2400">
                <a:solidFill>
                  <a:schemeClr val="tx1"/>
                </a:solidFill>
                <a:latin typeface="Times" panose="02020603050405020304" pitchFamily="18" charset="0"/>
              </a:defRPr>
            </a:lvl8pPr>
            <a:lvl9pPr eaLnBrk="0" fontAlgn="base" hangingPunct="0">
              <a:spcBef>
                <a:spcPct val="0"/>
              </a:spcBef>
              <a:spcAft>
                <a:spcPct val="0"/>
              </a:spcAft>
              <a:tabLst>
                <a:tab pos="4572000" algn="l"/>
              </a:tabLst>
              <a:defRPr sz="2400">
                <a:solidFill>
                  <a:schemeClr val="tx1"/>
                </a:solidFill>
                <a:latin typeface="Times" panose="02020603050405020304" pitchFamily="18" charset="0"/>
              </a:defRPr>
            </a:lvl9pPr>
          </a:lstStyle>
          <a:p>
            <a:pPr marL="742950" indent="-742950">
              <a:buFont typeface="+mj-lt"/>
              <a:buAutoNum type="arabicPeriod"/>
              <a:defRPr/>
            </a:pPr>
            <a:r>
              <a:rPr lang="en-US" sz="3600">
                <a:latin typeface="+mn-lt"/>
              </a:rPr>
              <a:t>Aims for the year</a:t>
            </a:r>
          </a:p>
          <a:p>
            <a:pPr marL="742950" indent="-742950">
              <a:buFont typeface="+mj-lt"/>
              <a:buAutoNum type="arabicPeriod"/>
              <a:defRPr/>
            </a:pPr>
            <a:r>
              <a:rPr lang="en-US" sz="3600">
                <a:latin typeface="+mn-lt"/>
              </a:rPr>
              <a:t>How teenagers need our help</a:t>
            </a:r>
          </a:p>
          <a:p>
            <a:pPr marL="742950" indent="-742950">
              <a:buFont typeface="+mj-lt"/>
              <a:buAutoNum type="arabicPeriod"/>
              <a:defRPr/>
            </a:pPr>
            <a:r>
              <a:rPr lang="en-US" sz="3600">
                <a:latin typeface="+mn-lt"/>
              </a:rPr>
              <a:t>Our plan for the year</a:t>
            </a:r>
          </a:p>
          <a:p>
            <a:pPr marL="742950" indent="-742950">
              <a:buFont typeface="+mj-lt"/>
              <a:buAutoNum type="arabicPeriod"/>
              <a:defRPr/>
            </a:pPr>
            <a:r>
              <a:rPr lang="en-US" sz="3600">
                <a:latin typeface="+mn-lt"/>
              </a:rPr>
              <a:t>How you can help</a:t>
            </a:r>
          </a:p>
          <a:p>
            <a:pPr marL="742950" indent="-742950">
              <a:buFont typeface="+mj-lt"/>
              <a:buAutoNum type="arabicPeriod"/>
              <a:defRPr/>
            </a:pPr>
            <a:r>
              <a:rPr lang="en-US" sz="3600">
                <a:latin typeface="+mn-lt"/>
              </a:rPr>
              <a:t>Support from school</a:t>
            </a:r>
          </a:p>
          <a:p>
            <a:pPr>
              <a:defRPr/>
            </a:pPr>
            <a:endParaRPr lang="en-US" sz="3600">
              <a:latin typeface="+mn-lt"/>
            </a:endParaRPr>
          </a:p>
          <a:p>
            <a:pPr>
              <a:defRPr/>
            </a:pPr>
            <a:r>
              <a:rPr lang="en-GB" sz="3600">
                <a:latin typeface="+mn-lt"/>
              </a:rPr>
              <a:t>And any questions</a:t>
            </a:r>
            <a:r>
              <a:rPr lang="en-US" sz="3600">
                <a:latin typeface="+mn-lt"/>
              </a:rPr>
              <a:t>…</a:t>
            </a:r>
            <a:r>
              <a:rPr lang="en-US" sz="3600" b="1">
                <a:effectLst>
                  <a:outerShdw blurRad="38100" dist="38100" dir="2700000" algn="tl">
                    <a:srgbClr val="000000"/>
                  </a:outerShdw>
                </a:effectLst>
                <a:latin typeface="+mn-lt"/>
              </a:rPr>
              <a:t>	</a:t>
            </a:r>
          </a:p>
          <a:p>
            <a:pPr>
              <a:lnSpc>
                <a:spcPct val="150000"/>
              </a:lnSpc>
              <a:defRPr/>
            </a:pPr>
            <a:endParaRPr lang="en-US" b="1">
              <a:effectLst>
                <a:outerShdw blurRad="38100" dist="38100" dir="2700000" algn="tl">
                  <a:srgbClr val="000000"/>
                </a:outerShdw>
              </a:effectLst>
              <a:latin typeface="Candara" panose="020E0502030303020204" pitchFamily="34" charset="0"/>
            </a:endParaRPr>
          </a:p>
        </p:txBody>
      </p:sp>
      <p:sp>
        <p:nvSpPr>
          <p:cNvPr id="184323" name="Text Box 3">
            <a:extLst>
              <a:ext uri="{FF2B5EF4-FFF2-40B4-BE49-F238E27FC236}">
                <a16:creationId xmlns:a16="http://schemas.microsoft.com/office/drawing/2014/main" id="{D8FA7D52-6966-44B4-AE6D-CA5AF8EBE46B}"/>
              </a:ext>
            </a:extLst>
          </p:cNvPr>
          <p:cNvSpPr txBox="1">
            <a:spLocks noChangeArrowheads="1"/>
          </p:cNvSpPr>
          <p:nvPr/>
        </p:nvSpPr>
        <p:spPr bwMode="auto">
          <a:xfrm>
            <a:off x="1876098" y="170364"/>
            <a:ext cx="7772400" cy="923330"/>
          </a:xfrm>
          <a:prstGeom prst="rect">
            <a:avLst/>
          </a:prstGeom>
          <a:noFill/>
          <a:ln>
            <a:noFill/>
          </a:ln>
          <a:effectLst/>
        </p:spPr>
        <p:txBody>
          <a:bodyPr>
            <a:spAutoFit/>
          </a:bodyPr>
          <a:lstStyle/>
          <a:p>
            <a:pPr algn="ctr">
              <a:spcBef>
                <a:spcPct val="50000"/>
              </a:spcBef>
              <a:defRPr/>
            </a:pPr>
            <a:r>
              <a:rPr lang="en-US" sz="5400" b="1">
                <a:effectLst>
                  <a:outerShdw blurRad="38100" dist="38100" dir="2700000" algn="tl">
                    <a:srgbClr val="000000"/>
                  </a:outerShdw>
                </a:effectLst>
              </a:rPr>
              <a:t>How do I help my child?</a:t>
            </a:r>
          </a:p>
        </p:txBody>
      </p:sp>
      <p:pic>
        <p:nvPicPr>
          <p:cNvPr id="3" name="Picture 2">
            <a:extLst>
              <a:ext uri="{FF2B5EF4-FFF2-40B4-BE49-F238E27FC236}">
                <a16:creationId xmlns:a16="http://schemas.microsoft.com/office/drawing/2014/main" id="{7AC8F637-1543-9B26-F619-DB3EAB796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4843" y="273501"/>
            <a:ext cx="1276213" cy="14393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1" name="AutoShape 16" descr="Image result for boroughmuir high school">
            <a:extLst>
              <a:ext uri="{FF2B5EF4-FFF2-40B4-BE49-F238E27FC236}">
                <a16:creationId xmlns:a16="http://schemas.microsoft.com/office/drawing/2014/main" id="{75941483-C5DB-4608-8B87-FB37AE5B9760}"/>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37892" name="AutoShape 18" descr="Image result for boroughmuir high school">
            <a:extLst>
              <a:ext uri="{FF2B5EF4-FFF2-40B4-BE49-F238E27FC236}">
                <a16:creationId xmlns:a16="http://schemas.microsoft.com/office/drawing/2014/main" id="{063E0225-B5EF-4B74-B562-595CE71795CB}"/>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37893" name="AutoShape 20" descr="Image result for boroughmuir high school">
            <a:extLst>
              <a:ext uri="{FF2B5EF4-FFF2-40B4-BE49-F238E27FC236}">
                <a16:creationId xmlns:a16="http://schemas.microsoft.com/office/drawing/2014/main" id="{ACF79317-1C7D-46E7-A01C-31C3943E56D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7" name="Title 3">
            <a:extLst>
              <a:ext uri="{FF2B5EF4-FFF2-40B4-BE49-F238E27FC236}">
                <a16:creationId xmlns:a16="http://schemas.microsoft.com/office/drawing/2014/main" id="{4DFE9FB1-81DB-47A6-B201-DBF31092E20A}"/>
              </a:ext>
            </a:extLst>
          </p:cNvPr>
          <p:cNvSpPr txBox="1">
            <a:spLocks/>
          </p:cNvSpPr>
          <p:nvPr/>
        </p:nvSpPr>
        <p:spPr>
          <a:xfrm>
            <a:off x="1731963" y="319088"/>
            <a:ext cx="8229600" cy="1143000"/>
          </a:xfrm>
          <a:prstGeom prst="rect">
            <a:avLst/>
          </a:prstGeom>
        </p:spPr>
        <p:txBody>
          <a:bodyPr anchor="b">
            <a:norm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defRPr/>
            </a:pPr>
            <a:r>
              <a:rPr lang="en-GB" altLang="en-US" sz="5400" b="1">
                <a:effectLst>
                  <a:outerShdw blurRad="38100" dist="38100" dir="2700000" algn="tl">
                    <a:srgbClr val="C0C0C0"/>
                  </a:outerShdw>
                </a:effectLst>
                <a:latin typeface="Arial" panose="020B0604020202020204" pitchFamily="34" charset="0"/>
              </a:rPr>
              <a:t>Support for Pupils</a:t>
            </a:r>
          </a:p>
        </p:txBody>
      </p:sp>
      <p:sp>
        <p:nvSpPr>
          <p:cNvPr id="37896" name="Rectangle 1">
            <a:extLst>
              <a:ext uri="{FF2B5EF4-FFF2-40B4-BE49-F238E27FC236}">
                <a16:creationId xmlns:a16="http://schemas.microsoft.com/office/drawing/2014/main" id="{0DBB3E3B-E686-4632-A081-34BE25E972BA}"/>
              </a:ext>
            </a:extLst>
          </p:cNvPr>
          <p:cNvSpPr>
            <a:spLocks noChangeArrowheads="1"/>
          </p:cNvSpPr>
          <p:nvPr/>
        </p:nvSpPr>
        <p:spPr bwMode="auto">
          <a:xfrm>
            <a:off x="1455738" y="1922463"/>
            <a:ext cx="9764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a:latin typeface="Arial" panose="020B0604020202020204" pitchFamily="34" charset="0"/>
              </a:rPr>
              <a:t>6 HOUSES each with </a:t>
            </a:r>
            <a:r>
              <a:rPr lang="en-GB" altLang="en-US" sz="2400">
                <a:latin typeface="Arial" panose="020B0604020202020204" pitchFamily="34" charset="0"/>
              </a:rPr>
              <a:t>2 Register classes </a:t>
            </a:r>
            <a:r>
              <a:rPr lang="en-GB" altLang="en-US" sz="2400" err="1">
                <a:latin typeface="Arial" panose="020B0604020202020204" pitchFamily="34" charset="0"/>
              </a:rPr>
              <a:t>e.g</a:t>
            </a:r>
            <a:r>
              <a:rPr lang="en-GB" altLang="en-US" sz="2400">
                <a:latin typeface="Arial" panose="020B0604020202020204" pitchFamily="34" charset="0"/>
              </a:rPr>
              <a:t> 4H1 and 4H2</a:t>
            </a:r>
          </a:p>
        </p:txBody>
      </p:sp>
      <p:sp>
        <p:nvSpPr>
          <p:cNvPr id="3" name="Rectangle 2">
            <a:extLst>
              <a:ext uri="{FF2B5EF4-FFF2-40B4-BE49-F238E27FC236}">
                <a16:creationId xmlns:a16="http://schemas.microsoft.com/office/drawing/2014/main" id="{28BA6915-0015-43CF-969A-85F8C076284C}"/>
              </a:ext>
            </a:extLst>
          </p:cNvPr>
          <p:cNvSpPr/>
          <p:nvPr/>
        </p:nvSpPr>
        <p:spPr>
          <a:xfrm>
            <a:off x="1731963" y="2445683"/>
            <a:ext cx="8402637" cy="4154984"/>
          </a:xfrm>
          <a:prstGeom prst="rect">
            <a:avLst/>
          </a:prstGeom>
        </p:spPr>
        <p:txBody>
          <a:bodyPr wrap="square">
            <a:spAutoFit/>
          </a:bodyPr>
          <a:lstStyle/>
          <a:p>
            <a:pPr marL="342900" indent="-342900" eaLnBrk="1" fontAlgn="auto" hangingPunct="1">
              <a:spcBef>
                <a:spcPts val="0"/>
              </a:spcBef>
              <a:spcAft>
                <a:spcPts val="0"/>
              </a:spcAft>
              <a:buFont typeface="Arial" panose="020B0604020202020204" pitchFamily="34" charset="0"/>
              <a:buChar char="•"/>
              <a:defRPr/>
            </a:pPr>
            <a:r>
              <a:rPr lang="en-GB" sz="2400"/>
              <a:t>Hartington:   	Ms F Grant (Pupil Support Leader)</a:t>
            </a:r>
          </a:p>
          <a:p>
            <a:pPr eaLnBrk="1" fontAlgn="auto" hangingPunct="1">
              <a:spcBef>
                <a:spcPts val="0"/>
              </a:spcBef>
              <a:spcAft>
                <a:spcPts val="0"/>
              </a:spcAft>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a:t>Leamington: 	Ms C Nisbet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a:t>Montpelier:   	Mr P McIlwaine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Viewforth</a:t>
            </a:r>
            <a:r>
              <a:rPr lang="en-GB" sz="2400"/>
              <a:t>: 	   	Mr C Brandie (PSL)</a:t>
            </a:r>
          </a:p>
          <a:p>
            <a:pPr marL="342900" indent="-342900" eaLnBrk="1" fontAlgn="auto" hangingPunct="1">
              <a:spcBef>
                <a:spcPts val="0"/>
              </a:spcBef>
              <a:spcAft>
                <a:spcPts val="0"/>
              </a:spcAft>
              <a:buFont typeface="Arial" panose="020B0604020202020204" pitchFamily="34" charset="0"/>
              <a:buChar char="•"/>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Westhall</a:t>
            </a:r>
            <a:r>
              <a:rPr lang="en-GB" sz="2400"/>
              <a:t>: 	   	Mrs L Wallace (PSL)</a:t>
            </a:r>
          </a:p>
          <a:p>
            <a:pPr eaLnBrk="1" fontAlgn="auto" hangingPunct="1">
              <a:spcBef>
                <a:spcPts val="0"/>
              </a:spcBef>
              <a:spcAft>
                <a:spcPts val="0"/>
              </a:spcAft>
              <a:defRPr/>
            </a:pPr>
            <a:endParaRPr lang="en-GB" sz="2400"/>
          </a:p>
          <a:p>
            <a:pPr marL="342900" indent="-342900" eaLnBrk="1" fontAlgn="auto" hangingPunct="1">
              <a:spcBef>
                <a:spcPts val="0"/>
              </a:spcBef>
              <a:spcAft>
                <a:spcPts val="0"/>
              </a:spcAft>
              <a:buFont typeface="Arial" panose="020B0604020202020204" pitchFamily="34" charset="0"/>
              <a:buChar char="•"/>
              <a:defRPr/>
            </a:pPr>
            <a:r>
              <a:rPr lang="en-GB" sz="2400" err="1"/>
              <a:t>Bruntsfield</a:t>
            </a:r>
            <a:r>
              <a:rPr lang="en-GB" sz="2400"/>
              <a:t>:	   	Ms K Scherzer (PSL)</a:t>
            </a:r>
          </a:p>
        </p:txBody>
      </p:sp>
      <p:pic>
        <p:nvPicPr>
          <p:cNvPr id="2" name="Picture 1">
            <a:extLst>
              <a:ext uri="{FF2B5EF4-FFF2-40B4-BE49-F238E27FC236}">
                <a16:creationId xmlns:a16="http://schemas.microsoft.com/office/drawing/2014/main" id="{0AB5068C-EE52-D3D1-6956-371A54E55D6F}"/>
              </a:ext>
            </a:extLst>
          </p:cNvPr>
          <p:cNvPicPr>
            <a:picLocks noChangeAspect="1"/>
          </p:cNvPicPr>
          <p:nvPr/>
        </p:nvPicPr>
        <p:blipFill>
          <a:blip r:embed="rId3"/>
          <a:stretch>
            <a:fillRect/>
          </a:stretch>
        </p:blipFill>
        <p:spPr>
          <a:xfrm>
            <a:off x="10435456" y="221898"/>
            <a:ext cx="1274174" cy="14387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6466" y="25400"/>
            <a:ext cx="7772400" cy="923834"/>
          </a:xfrm>
        </p:spPr>
        <p:txBody>
          <a:bodyPr/>
          <a:lstStyle/>
          <a:p>
            <a:pPr eaLnBrk="1" hangingPunct="1"/>
            <a:r>
              <a:rPr lang="en-GB" altLang="en-US" b="0">
                <a:latin typeface="Candara" panose="020E0502030303020204" pitchFamily="34" charset="0"/>
              </a:rPr>
              <a:t>Support for Learning (</a:t>
            </a:r>
            <a:r>
              <a:rPr lang="en-GB" altLang="en-US" b="0" err="1">
                <a:latin typeface="Candara" panose="020E0502030303020204" pitchFamily="34" charset="0"/>
              </a:rPr>
              <a:t>SfL</a:t>
            </a:r>
            <a:r>
              <a:rPr lang="en-GB" altLang="en-US" b="0">
                <a:latin typeface="Candara" panose="020E0502030303020204" pitchFamily="34" charset="0"/>
              </a:rPr>
              <a:t>) </a:t>
            </a:r>
          </a:p>
        </p:txBody>
      </p:sp>
      <p:sp>
        <p:nvSpPr>
          <p:cNvPr id="151555" name="Rectangle 3">
            <a:extLst>
              <a:ext uri="{FF2B5EF4-FFF2-40B4-BE49-F238E27FC236}">
                <a16:creationId xmlns:a16="http://schemas.microsoft.com/office/drawing/2014/main" id="{E9D80A8A-1EE2-4158-91C2-DBFADF402DB4}"/>
              </a:ext>
            </a:extLst>
          </p:cNvPr>
          <p:cNvSpPr>
            <a:spLocks noGrp="1" noChangeArrowheads="1"/>
          </p:cNvSpPr>
          <p:nvPr>
            <p:ph idx="1"/>
          </p:nvPr>
        </p:nvSpPr>
        <p:spPr>
          <a:xfrm>
            <a:off x="666750" y="1457325"/>
            <a:ext cx="7400926" cy="5142320"/>
          </a:xfrm>
        </p:spPr>
        <p:txBody>
          <a:bodyPr>
            <a:normAutofit/>
          </a:bodyPr>
          <a:lstStyle/>
          <a:p>
            <a:pPr marL="0" indent="0">
              <a:buNone/>
              <a:defRPr/>
            </a:pPr>
            <a:r>
              <a:rPr lang="en-US" err="1">
                <a:latin typeface="Candara" panose="020E0502030303020204" pitchFamily="34" charset="0"/>
              </a:rPr>
              <a:t>Mrs</a:t>
            </a:r>
            <a:r>
              <a:rPr lang="en-US">
                <a:latin typeface="Candara" panose="020E0502030303020204" pitchFamily="34" charset="0"/>
              </a:rPr>
              <a:t> Hall, Support for Learning Leader </a:t>
            </a:r>
          </a:p>
          <a:p>
            <a:pPr marL="0" indent="0">
              <a:buNone/>
              <a:defRPr/>
            </a:pPr>
            <a:endParaRPr lang="en-US">
              <a:latin typeface="Candara" panose="020E0502030303020204" pitchFamily="34" charset="0"/>
            </a:endParaRPr>
          </a:p>
          <a:p>
            <a:pPr marL="0" indent="0">
              <a:buNone/>
              <a:defRPr/>
            </a:pPr>
            <a:r>
              <a:rPr lang="en-US">
                <a:latin typeface="Candara" panose="020E0502030303020204" pitchFamily="34" charset="0"/>
              </a:rPr>
              <a:t>and the team of specialist Support for Learning Teachers, Pupil Support Officer and Pupil Support Assistants (PSAs).</a:t>
            </a:r>
          </a:p>
          <a:p>
            <a:pPr marL="0" indent="0">
              <a:buNone/>
              <a:defRPr/>
            </a:pPr>
            <a:endParaRPr lang="en-US">
              <a:latin typeface="Candara" panose="020E0502030303020204" pitchFamily="34" charset="0"/>
            </a:endParaRPr>
          </a:p>
          <a:p>
            <a:pPr marL="0" indent="0">
              <a:buNone/>
              <a:defRPr/>
            </a:pPr>
            <a:endParaRPr lang="en-US">
              <a:latin typeface="Candara" panose="020E0502030303020204" pitchFamily="34" charset="0"/>
            </a:endParaRPr>
          </a:p>
          <a:p>
            <a:pPr marL="0" indent="0" fontAlgn="base">
              <a:buNone/>
            </a:pPr>
            <a:endParaRPr lang="en-GB"/>
          </a:p>
          <a:p>
            <a:pPr eaLnBrk="1" hangingPunct="1">
              <a:buFontTx/>
              <a:buNone/>
              <a:defRPr/>
            </a:pPr>
            <a:endParaRPr lang="en-US">
              <a:latin typeface="Candara" panose="020E0502030303020204" pitchFamily="34" charset="0"/>
            </a:endParaRPr>
          </a:p>
          <a:p>
            <a:pPr marL="0" indent="0" eaLnBrk="1" hangingPunct="1">
              <a:buNone/>
              <a:defRPr/>
            </a:pPr>
            <a:endParaRPr lang="en-GB" sz="2400">
              <a:latin typeface="Candara" panose="020E0502030303020204" pitchFamily="34" charset="0"/>
            </a:endParaRPr>
          </a:p>
          <a:p>
            <a:pPr eaLnBrk="1" hangingPunct="1">
              <a:buFontTx/>
              <a:buNone/>
              <a:defRPr/>
            </a:pPr>
            <a:endParaRPr lang="en-US">
              <a:effectLst>
                <a:outerShdw blurRad="38100" dist="38100" dir="2700000" algn="tl">
                  <a:srgbClr val="000000"/>
                </a:outerShdw>
              </a:effectLst>
              <a:latin typeface="Candara" panose="020E0502030303020204" pitchFamily="34" charset="0"/>
            </a:endParaRPr>
          </a:p>
          <a:p>
            <a:pPr eaLnBrk="1" hangingPunct="1">
              <a:defRPr/>
            </a:pPr>
            <a:endParaRPr lang="en-US">
              <a:latin typeface="Candara" panose="020E0502030303020204" pitchFamily="34" charset="0"/>
            </a:endParaRPr>
          </a:p>
          <a:p>
            <a:pPr eaLnBrk="1" hangingPunct="1">
              <a:defRPr/>
            </a:pPr>
            <a:endParaRPr lang="en-US">
              <a:latin typeface="Candara" panose="020E0502030303020204" pitchFamily="34" charset="0"/>
            </a:endParaRPr>
          </a:p>
          <a:p>
            <a:pPr eaLnBrk="1" hangingPunct="1">
              <a:buFontTx/>
              <a:buNone/>
              <a:defRPr/>
            </a:pPr>
            <a:endParaRPr lang="en-US">
              <a:latin typeface="Candara" panose="020E0502030303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6693" y="144397"/>
            <a:ext cx="1218841" cy="1200983"/>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2081" y="2675467"/>
            <a:ext cx="3369918" cy="3683000"/>
          </a:xfrm>
          <a:prstGeom prst="rect">
            <a:avLst/>
          </a:prstGeom>
        </p:spPr>
      </p:pic>
    </p:spTree>
    <p:extLst>
      <p:ext uri="{BB962C8B-B14F-4D97-AF65-F5344CB8AC3E}">
        <p14:creationId xmlns:p14="http://schemas.microsoft.com/office/powerpoint/2010/main" val="424336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843AA1-3644-4EE4-2D99-8543E9823248}"/>
              </a:ext>
            </a:extLst>
          </p:cNvPr>
          <p:cNvSpPr txBox="1"/>
          <p:nvPr/>
        </p:nvSpPr>
        <p:spPr>
          <a:xfrm>
            <a:off x="430041" y="354873"/>
            <a:ext cx="6495860" cy="830997"/>
          </a:xfrm>
          <a:prstGeom prst="rect">
            <a:avLst/>
          </a:prstGeom>
          <a:noFill/>
          <a:ln>
            <a:solidFill>
              <a:schemeClr val="tx1"/>
            </a:solidFill>
          </a:ln>
        </p:spPr>
        <p:txBody>
          <a:bodyPr wrap="square" lIns="91440" tIns="45720" rIns="91440" bIns="45720" anchor="t">
            <a:spAutoFit/>
          </a:bodyPr>
          <a:lstStyle/>
          <a:p>
            <a:r>
              <a:rPr lang="en-GB" sz="1200" b="1" dirty="0">
                <a:latin typeface="Century Gothic"/>
              </a:rPr>
              <a:t>Pathway 1 – </a:t>
            </a:r>
            <a:r>
              <a:rPr lang="en-GB" sz="1200" dirty="0">
                <a:latin typeface="Century Gothic"/>
              </a:rPr>
              <a:t>Majority of needs of pupils met in classroom by teacher.</a:t>
            </a:r>
          </a:p>
          <a:p>
            <a:r>
              <a:rPr lang="en-GB" sz="1200" b="1" dirty="0">
                <a:latin typeface="Century Gothic"/>
              </a:rPr>
              <a:t>Pathway 2 – Involvement of Support for Learning Staff</a:t>
            </a:r>
          </a:p>
          <a:p>
            <a:r>
              <a:rPr lang="en-GB" sz="1200" b="1" dirty="0">
                <a:latin typeface="Century Gothic"/>
              </a:rPr>
              <a:t>Pathway 3- Involvement of outside agencies/SFL staff/Wellbeing Hub/Enhanced Support Provision</a:t>
            </a:r>
            <a:endParaRPr lang="en-GB" sz="1200" b="1" dirty="0">
              <a:latin typeface="Century Gothic" panose="020B0502020202020204" pitchFamily="34" charset="0"/>
            </a:endParaRPr>
          </a:p>
        </p:txBody>
      </p:sp>
      <p:pic>
        <p:nvPicPr>
          <p:cNvPr id="4" name="Picture 3" descr="A logo of a tree with colorful leaves&#10;&#10;Description automatically generated">
            <a:extLst>
              <a:ext uri="{FF2B5EF4-FFF2-40B4-BE49-F238E27FC236}">
                <a16:creationId xmlns:a16="http://schemas.microsoft.com/office/drawing/2014/main" id="{1C2BB9B3-CBC6-78ED-A9BB-08F63CFA5E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42064" y="494533"/>
            <a:ext cx="1090535" cy="1450412"/>
          </a:xfrm>
          <a:prstGeom prst="rect">
            <a:avLst/>
          </a:prstGeom>
          <a:noFill/>
          <a:ln>
            <a:noFill/>
          </a:ln>
        </p:spPr>
      </p:pic>
      <p:sp>
        <p:nvSpPr>
          <p:cNvPr id="7" name="TextBox 6">
            <a:extLst>
              <a:ext uri="{FF2B5EF4-FFF2-40B4-BE49-F238E27FC236}">
                <a16:creationId xmlns:a16="http://schemas.microsoft.com/office/drawing/2014/main" id="{E103D359-12D3-F10A-CC98-DE31D9763744}"/>
              </a:ext>
            </a:extLst>
          </p:cNvPr>
          <p:cNvSpPr txBox="1"/>
          <p:nvPr/>
        </p:nvSpPr>
        <p:spPr>
          <a:xfrm>
            <a:off x="356259" y="1514104"/>
            <a:ext cx="936171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S5 – </a:t>
            </a:r>
            <a:r>
              <a:rPr lang="en-US" dirty="0" err="1"/>
              <a:t>Mr</a:t>
            </a:r>
            <a:r>
              <a:rPr lang="en-US" dirty="0"/>
              <a:t> </a:t>
            </a:r>
            <a:r>
              <a:rPr lang="en-US" dirty="0" err="1"/>
              <a:t>Arricibita</a:t>
            </a:r>
            <a:endParaRPr lang="en-US" dirty="0"/>
          </a:p>
          <a:p>
            <a:endParaRPr lang="en-US" dirty="0"/>
          </a:p>
          <a:p>
            <a:pPr marL="285750" indent="-285750">
              <a:buFont typeface="Arial"/>
              <a:buChar char="•"/>
            </a:pPr>
            <a:r>
              <a:rPr lang="en-US" dirty="0"/>
              <a:t>Targeted support with revision/study skills and coursework for identified young people</a:t>
            </a:r>
          </a:p>
          <a:p>
            <a:pPr marL="285750" indent="-285750">
              <a:buFont typeface="Arial"/>
              <a:buChar char="•"/>
            </a:pPr>
            <a:r>
              <a:rPr lang="en-US" dirty="0"/>
              <a:t>ICT Training – iPad Accessibility features</a:t>
            </a:r>
          </a:p>
          <a:p>
            <a:pPr marL="285750" indent="-285750">
              <a:buFont typeface="Arial"/>
              <a:buChar char="•"/>
            </a:pPr>
            <a:r>
              <a:rPr lang="en-US" dirty="0"/>
              <a:t>Homework Club – Wednesday 3.40pm in the Library</a:t>
            </a:r>
          </a:p>
          <a:p>
            <a:pPr marL="285750" indent="-285750">
              <a:buFont typeface="Arial"/>
              <a:buChar char="•"/>
            </a:pPr>
            <a:r>
              <a:rPr lang="en-US" dirty="0"/>
              <a:t>SFL Support for Assessments</a:t>
            </a:r>
          </a:p>
          <a:p>
            <a:pPr marL="285750" indent="-285750">
              <a:buFont typeface="Arial"/>
              <a:buChar char="•"/>
            </a:pPr>
            <a:r>
              <a:rPr lang="en-US" dirty="0"/>
              <a:t>Attendance at Young Person Planning Meetings</a:t>
            </a:r>
          </a:p>
          <a:p>
            <a:pPr marL="285750" indent="-285750">
              <a:buFont typeface="Arial"/>
              <a:buChar char="•"/>
            </a:pPr>
            <a:r>
              <a:rPr lang="en-US" dirty="0"/>
              <a:t>Update information that is shared with staff re additional support needs</a:t>
            </a:r>
          </a:p>
          <a:p>
            <a:pPr marL="285750" indent="-285750">
              <a:buFont typeface="Arial"/>
              <a:buChar char="•"/>
            </a:pPr>
            <a:r>
              <a:rPr lang="en-US" dirty="0"/>
              <a:t>Assessing young people for literacy difficulties/dyslexia</a:t>
            </a:r>
          </a:p>
          <a:p>
            <a:pPr marL="285750" indent="-285750">
              <a:buFont typeface="Arial"/>
              <a:buChar char="•"/>
            </a:pPr>
            <a:r>
              <a:rPr lang="en-US" dirty="0"/>
              <a:t>Collaborative work with Pupil Support Leaders and outside agencies to support young people's needs</a:t>
            </a:r>
          </a:p>
          <a:p>
            <a:pPr marL="285750" indent="-285750">
              <a:buFont typeface="Arial"/>
              <a:buChar char="•"/>
            </a:pPr>
            <a:r>
              <a:rPr lang="en-US" dirty="0"/>
              <a:t>Liaise with class teachers and pupils about appropriate Assessment Arrangements for exams </a:t>
            </a:r>
          </a:p>
        </p:txBody>
      </p:sp>
    </p:spTree>
    <p:extLst>
      <p:ext uri="{BB962C8B-B14F-4D97-AF65-F5344CB8AC3E}">
        <p14:creationId xmlns:p14="http://schemas.microsoft.com/office/powerpoint/2010/main" val="3652411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585F0653-1A01-4D3E-8A3C-4F8F42C9D434}"/>
              </a:ext>
            </a:extLst>
          </p:cNvPr>
          <p:cNvSpPr>
            <a:spLocks noGrp="1" noChangeArrowheads="1"/>
          </p:cNvSpPr>
          <p:nvPr>
            <p:ph type="title" idx="4294967295"/>
          </p:nvPr>
        </p:nvSpPr>
        <p:spPr>
          <a:xfrm>
            <a:off x="255638" y="191729"/>
            <a:ext cx="10068232" cy="1015284"/>
          </a:xfrm>
        </p:spPr>
        <p:txBody>
          <a:bodyPr>
            <a:normAutofit/>
          </a:bodyPr>
          <a:lstStyle/>
          <a:p>
            <a:pPr eaLnBrk="1" hangingPunct="1">
              <a:defRPr/>
            </a:pPr>
            <a:r>
              <a:rPr lang="en-GB" sz="3600" b="1" kern="0">
                <a:latin typeface="+mn-lt"/>
              </a:rPr>
              <a:t>Assessment Arrangements (AA)</a:t>
            </a:r>
          </a:p>
        </p:txBody>
      </p:sp>
      <p:sp>
        <p:nvSpPr>
          <p:cNvPr id="4" name="Rectangle 3">
            <a:extLst>
              <a:ext uri="{FF2B5EF4-FFF2-40B4-BE49-F238E27FC236}">
                <a16:creationId xmlns:a16="http://schemas.microsoft.com/office/drawing/2014/main" id="{A85702A5-974A-4890-899C-CBA69CAA85EB}"/>
              </a:ext>
            </a:extLst>
          </p:cNvPr>
          <p:cNvSpPr txBox="1">
            <a:spLocks noChangeArrowheads="1"/>
          </p:cNvSpPr>
          <p:nvPr/>
        </p:nvSpPr>
        <p:spPr>
          <a:xfrm>
            <a:off x="255638" y="1165366"/>
            <a:ext cx="11484078" cy="485457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defRPr/>
            </a:pPr>
            <a:r>
              <a:rPr lang="en-GB" kern="0"/>
              <a:t>Some pupils with an additional support need have Assessment Arrangements for assessments to help them demonstrate attainment</a:t>
            </a:r>
          </a:p>
          <a:p>
            <a:pPr lvl="1">
              <a:buFontTx/>
              <a:buChar char="-"/>
              <a:defRPr/>
            </a:pPr>
            <a:r>
              <a:rPr lang="en-GB" altLang="en-US"/>
              <a:t>may be different for each subject / student</a:t>
            </a:r>
          </a:p>
          <a:p>
            <a:pPr lvl="1">
              <a:buFontTx/>
              <a:buChar char="-"/>
              <a:defRPr/>
            </a:pPr>
            <a:r>
              <a:rPr lang="en-GB" altLang="en-US"/>
              <a:t>‘normal working’</a:t>
            </a:r>
          </a:p>
          <a:p>
            <a:pPr lvl="1">
              <a:buFontTx/>
              <a:buChar char="-"/>
              <a:defRPr/>
            </a:pPr>
            <a:r>
              <a:rPr lang="en-GB" altLang="en-US"/>
              <a:t>Showing that it makes a difference</a:t>
            </a:r>
          </a:p>
          <a:p>
            <a:pPr lvl="1">
              <a:buFontTx/>
              <a:buChar char="-"/>
              <a:defRPr/>
            </a:pPr>
            <a:r>
              <a:rPr lang="en-GB" altLang="en-US"/>
              <a:t>Organised by October</a:t>
            </a:r>
          </a:p>
          <a:p>
            <a:pPr>
              <a:buFontTx/>
              <a:buChar char="-"/>
              <a:defRPr/>
            </a:pPr>
            <a:r>
              <a:rPr lang="en-GB" altLang="en-US"/>
              <a:t>Our Educational Psychologist reviews any AA and the evidence used in support of the arrangement</a:t>
            </a:r>
            <a:endParaRPr lang="en-GB" altLang="en-US" sz="3600">
              <a:solidFill>
                <a:schemeClr val="tx1">
                  <a:lumMod val="75000"/>
                  <a:lumOff val="25000"/>
                </a:schemeClr>
              </a:solidFill>
            </a:endParaRPr>
          </a:p>
        </p:txBody>
      </p:sp>
      <p:sp>
        <p:nvSpPr>
          <p:cNvPr id="2" name="Rectangle 1">
            <a:extLst>
              <a:ext uri="{FF2B5EF4-FFF2-40B4-BE49-F238E27FC236}">
                <a16:creationId xmlns:a16="http://schemas.microsoft.com/office/drawing/2014/main" id="{1E9CB9BC-601B-403A-A478-0E7353E6E402}"/>
              </a:ext>
            </a:extLst>
          </p:cNvPr>
          <p:cNvSpPr/>
          <p:nvPr/>
        </p:nvSpPr>
        <p:spPr>
          <a:xfrm>
            <a:off x="353960" y="4560868"/>
            <a:ext cx="10677833" cy="954107"/>
          </a:xfrm>
          <a:prstGeom prst="rect">
            <a:avLst/>
          </a:prstGeom>
        </p:spPr>
        <p:txBody>
          <a:bodyPr wrap="square">
            <a:spAutoFit/>
          </a:bodyPr>
          <a:lstStyle/>
          <a:p>
            <a:r>
              <a:rPr lang="en-GB" altLang="en-US" sz="2800" b="1">
                <a:latin typeface="Candara" panose="020E0502030303020204" pitchFamily="34" charset="0"/>
              </a:rPr>
              <a:t>Please contact </a:t>
            </a:r>
            <a:r>
              <a:rPr lang="en-GB" altLang="en-US" sz="2800">
                <a:latin typeface="Candara" panose="020E0502030303020204" pitchFamily="34" charset="0"/>
              </a:rPr>
              <a:t>Mrs Sarah Hall at </a:t>
            </a:r>
            <a:r>
              <a:rPr lang="en-GB" altLang="en-US" sz="2800">
                <a:latin typeface="Candara" panose="020E0502030303020204" pitchFamily="34" charset="0"/>
                <a:hlinkClick r:id="rId2"/>
              </a:rPr>
              <a:t>sarah.hall@boroughmuir.edin.sch.uk</a:t>
            </a:r>
            <a:r>
              <a:rPr lang="en-GB" altLang="en-US" sz="2800">
                <a:latin typeface="Candara" panose="020E0502030303020204" pitchFamily="34" charset="0"/>
              </a:rPr>
              <a:t> if you have any questions</a:t>
            </a:r>
          </a:p>
        </p:txBody>
      </p:sp>
      <p:pic>
        <p:nvPicPr>
          <p:cNvPr id="3" name="Picture 2">
            <a:extLst>
              <a:ext uri="{FF2B5EF4-FFF2-40B4-BE49-F238E27FC236}">
                <a16:creationId xmlns:a16="http://schemas.microsoft.com/office/drawing/2014/main" id="{D27742D4-58A6-4329-31D5-7657AFA5799D}"/>
              </a:ext>
            </a:extLst>
          </p:cNvPr>
          <p:cNvPicPr>
            <a:picLocks noChangeAspect="1"/>
          </p:cNvPicPr>
          <p:nvPr/>
        </p:nvPicPr>
        <p:blipFill>
          <a:blip r:embed="rId3"/>
          <a:stretch>
            <a:fillRect/>
          </a:stretch>
        </p:blipFill>
        <p:spPr>
          <a:xfrm>
            <a:off x="10089880" y="82465"/>
            <a:ext cx="1883827" cy="93276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F0D26-55F6-45A6-9636-7EE412F61B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
          <a:stretch/>
        </p:blipFill>
        <p:spPr>
          <a:xfrm>
            <a:off x="3202886" y="2416586"/>
            <a:ext cx="8829478" cy="3846612"/>
          </a:xfrm>
          <a:prstGeom prst="rect">
            <a:avLst/>
          </a:prstGeom>
        </p:spPr>
      </p:pic>
      <p:pic>
        <p:nvPicPr>
          <p:cNvPr id="3" name="Picture 2">
            <a:extLst>
              <a:ext uri="{FF2B5EF4-FFF2-40B4-BE49-F238E27FC236}">
                <a16:creationId xmlns:a16="http://schemas.microsoft.com/office/drawing/2014/main" id="{B711BC42-CA01-4BD2-8D4E-47507B362A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6445" y="1359283"/>
            <a:ext cx="8461174" cy="1057303"/>
          </a:xfrm>
          <a:prstGeom prst="rect">
            <a:avLst/>
          </a:prstGeom>
        </p:spPr>
      </p:pic>
      <p:pic>
        <p:nvPicPr>
          <p:cNvPr id="4" name="Picture 3">
            <a:extLst>
              <a:ext uri="{FF2B5EF4-FFF2-40B4-BE49-F238E27FC236}">
                <a16:creationId xmlns:a16="http://schemas.microsoft.com/office/drawing/2014/main" id="{D9E74087-4DD9-4F5C-B6AF-E2980E26B4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08380" y="3471450"/>
            <a:ext cx="8823984" cy="1969195"/>
          </a:xfrm>
          <a:prstGeom prst="rect">
            <a:avLst/>
          </a:prstGeom>
        </p:spPr>
      </p:pic>
      <p:pic>
        <p:nvPicPr>
          <p:cNvPr id="5" name="Picture 4">
            <a:extLst>
              <a:ext uri="{FF2B5EF4-FFF2-40B4-BE49-F238E27FC236}">
                <a16:creationId xmlns:a16="http://schemas.microsoft.com/office/drawing/2014/main" id="{D0F867B3-FC53-4F53-8ADA-50D92E6E19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51856" y="5595410"/>
            <a:ext cx="7780508" cy="1098036"/>
          </a:xfrm>
          <a:prstGeom prst="rect">
            <a:avLst/>
          </a:prstGeom>
        </p:spPr>
      </p:pic>
      <p:pic>
        <p:nvPicPr>
          <p:cNvPr id="6" name="Picture 5">
            <a:extLst>
              <a:ext uri="{FF2B5EF4-FFF2-40B4-BE49-F238E27FC236}">
                <a16:creationId xmlns:a16="http://schemas.microsoft.com/office/drawing/2014/main" id="{7503F516-20CA-4EB7-80AA-5652674162B2}"/>
              </a:ext>
            </a:extLst>
          </p:cNvPr>
          <p:cNvPicPr>
            <a:picLocks noChangeAspect="1"/>
          </p:cNvPicPr>
          <p:nvPr/>
        </p:nvPicPr>
        <p:blipFill>
          <a:blip r:embed="rId6"/>
          <a:stretch>
            <a:fillRect/>
          </a:stretch>
        </p:blipFill>
        <p:spPr>
          <a:xfrm>
            <a:off x="10244692" y="164554"/>
            <a:ext cx="1888228" cy="931001"/>
          </a:xfrm>
          <a:prstGeom prst="rect">
            <a:avLst/>
          </a:prstGeom>
        </p:spPr>
      </p:pic>
      <p:sp>
        <p:nvSpPr>
          <p:cNvPr id="7" name="Rectangle 2">
            <a:extLst>
              <a:ext uri="{FF2B5EF4-FFF2-40B4-BE49-F238E27FC236}">
                <a16:creationId xmlns:a16="http://schemas.microsoft.com/office/drawing/2014/main" id="{FAA529DA-562A-41B2-AD1F-B4DEAF360950}"/>
              </a:ext>
            </a:extLst>
          </p:cNvPr>
          <p:cNvSpPr txBox="1">
            <a:spLocks noChangeArrowheads="1"/>
          </p:cNvSpPr>
          <p:nvPr/>
        </p:nvSpPr>
        <p:spPr>
          <a:xfrm>
            <a:off x="159636" y="108843"/>
            <a:ext cx="7772400" cy="59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2800" b="1" kern="0">
                <a:latin typeface="Candara" panose="020E0502030303020204" pitchFamily="34" charset="0"/>
              </a:rPr>
              <a:t>SQA Website – Subject Pages</a:t>
            </a:r>
          </a:p>
        </p:txBody>
      </p:sp>
      <p:sp>
        <p:nvSpPr>
          <p:cNvPr id="8" name="Rectangle 3">
            <a:extLst>
              <a:ext uri="{FF2B5EF4-FFF2-40B4-BE49-F238E27FC236}">
                <a16:creationId xmlns:a16="http://schemas.microsoft.com/office/drawing/2014/main" id="{137E1710-2326-45AE-9AD8-D746DE59FF55}"/>
              </a:ext>
            </a:extLst>
          </p:cNvPr>
          <p:cNvSpPr txBox="1">
            <a:spLocks noChangeArrowheads="1"/>
          </p:cNvSpPr>
          <p:nvPr/>
        </p:nvSpPr>
        <p:spPr>
          <a:xfrm>
            <a:off x="159636" y="641554"/>
            <a:ext cx="2652575" cy="5574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defRPr/>
            </a:pPr>
            <a:r>
              <a:rPr lang="en-GB" kern="0">
                <a:latin typeface="Candara" panose="020E0502030303020204" pitchFamily="34" charset="0"/>
              </a:rPr>
              <a:t>Lists the essential knowledge and skills required for each course</a:t>
            </a:r>
          </a:p>
          <a:p>
            <a:pPr>
              <a:buFontTx/>
              <a:buChar char="-"/>
              <a:defRPr/>
            </a:pPr>
            <a:r>
              <a:rPr lang="en-GB" kern="0">
                <a:solidFill>
                  <a:schemeClr val="accent6">
                    <a:lumMod val="75000"/>
                  </a:schemeClr>
                </a:solidFill>
                <a:latin typeface="Candara" panose="020E0502030303020204" pitchFamily="34" charset="0"/>
              </a:rPr>
              <a:t>Past Papers and answers are available … a must for revision!</a:t>
            </a:r>
          </a:p>
        </p:txBody>
      </p:sp>
    </p:spTree>
    <p:extLst>
      <p:ext uri="{BB962C8B-B14F-4D97-AF65-F5344CB8AC3E}">
        <p14:creationId xmlns:p14="http://schemas.microsoft.com/office/powerpoint/2010/main" val="4217288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ADC00A-3EA3-402E-9E2F-AA762BF28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578"/>
            <a:ext cx="12192000" cy="6241837"/>
          </a:xfrm>
          <a:prstGeom prst="rect">
            <a:avLst/>
          </a:prstGeom>
        </p:spPr>
      </p:pic>
    </p:spTree>
    <p:extLst>
      <p:ext uri="{BB962C8B-B14F-4D97-AF65-F5344CB8AC3E}">
        <p14:creationId xmlns:p14="http://schemas.microsoft.com/office/powerpoint/2010/main" val="3647316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0" y="-262467"/>
            <a:ext cx="6443133" cy="1325563"/>
          </a:xfrm>
        </p:spPr>
        <p:txBody>
          <a:bodyPr/>
          <a:lstStyle/>
          <a:p>
            <a:r>
              <a:rPr lang="en-GB" altLang="en-US" sz="3200" b="1">
                <a:latin typeface="Candara" panose="020E0502030303020204" pitchFamily="34" charset="0"/>
              </a:rPr>
              <a:t>Nationals in a Nutshell</a:t>
            </a:r>
          </a:p>
        </p:txBody>
      </p:sp>
      <p:sp>
        <p:nvSpPr>
          <p:cNvPr id="20483" name="Content Placeholder 2"/>
          <p:cNvSpPr>
            <a:spLocks noGrp="1" noChangeArrowheads="1"/>
          </p:cNvSpPr>
          <p:nvPr>
            <p:ph idx="1"/>
          </p:nvPr>
        </p:nvSpPr>
        <p:spPr>
          <a:xfrm>
            <a:off x="220134" y="1156758"/>
            <a:ext cx="4191000" cy="4351338"/>
          </a:xfrm>
        </p:spPr>
        <p:txBody>
          <a:bodyPr>
            <a:normAutofit/>
          </a:bodyPr>
          <a:lstStyle/>
          <a:p>
            <a:r>
              <a:rPr lang="en-GB" altLang="en-US">
                <a:latin typeface="Candara" panose="020E0502030303020204" pitchFamily="34" charset="0"/>
              </a:rPr>
              <a:t>What skills will my child develop?</a:t>
            </a:r>
          </a:p>
          <a:p>
            <a:r>
              <a:rPr lang="en-GB" altLang="en-US">
                <a:latin typeface="Candara" panose="020E0502030303020204" pitchFamily="34" charset="0"/>
              </a:rPr>
              <a:t>What will my child experience during the Course?</a:t>
            </a:r>
          </a:p>
          <a:p>
            <a:r>
              <a:rPr lang="en-GB" altLang="en-US">
                <a:latin typeface="Candara" panose="020E0502030303020204" pitchFamily="34" charset="0"/>
              </a:rPr>
              <a:t>Assessment</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267" y="5487459"/>
            <a:ext cx="4555067" cy="1117076"/>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0968" y="0"/>
            <a:ext cx="7841032" cy="6858000"/>
          </a:xfrm>
          <a:prstGeom prst="rect">
            <a:avLst/>
          </a:prstGeom>
        </p:spPr>
      </p:pic>
    </p:spTree>
    <p:extLst>
      <p:ext uri="{BB962C8B-B14F-4D97-AF65-F5344CB8AC3E}">
        <p14:creationId xmlns:p14="http://schemas.microsoft.com/office/powerpoint/2010/main" val="2826080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6466" y="25400"/>
            <a:ext cx="7772400" cy="923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b="1">
                <a:latin typeface="Candara" panose="020E0502030303020204" pitchFamily="34" charset="0"/>
              </a:rPr>
              <a:t>Homework and Home Study</a:t>
            </a:r>
          </a:p>
        </p:txBody>
      </p:sp>
      <p:pic>
        <p:nvPicPr>
          <p:cNvPr id="3" name="Picture 2"/>
          <p:cNvPicPr>
            <a:picLocks noChangeAspect="1"/>
          </p:cNvPicPr>
          <p:nvPr/>
        </p:nvPicPr>
        <p:blipFill>
          <a:blip r:embed="rId2"/>
          <a:stretch>
            <a:fillRect/>
          </a:stretch>
        </p:blipFill>
        <p:spPr>
          <a:xfrm>
            <a:off x="206465" y="488663"/>
            <a:ext cx="3137867" cy="784466"/>
          </a:xfrm>
          <a:prstGeom prst="rect">
            <a:avLst/>
          </a:prstGeom>
        </p:spPr>
      </p:pic>
      <p:sp>
        <p:nvSpPr>
          <p:cNvPr id="4" name="Rectangle 3"/>
          <p:cNvSpPr/>
          <p:nvPr/>
        </p:nvSpPr>
        <p:spPr>
          <a:xfrm>
            <a:off x="206465" y="1382173"/>
            <a:ext cx="11536801" cy="1200329"/>
          </a:xfrm>
          <a:prstGeom prst="rect">
            <a:avLst/>
          </a:prstGeom>
        </p:spPr>
        <p:txBody>
          <a:bodyPr wrap="square">
            <a:spAutoFit/>
          </a:bodyPr>
          <a:lstStyle/>
          <a:p>
            <a:r>
              <a:rPr lang="en-GB">
                <a:solidFill>
                  <a:srgbClr val="3E3E3E"/>
                </a:solidFill>
                <a:latin typeface="Candara" panose="020E0502030303020204" pitchFamily="34" charset="0"/>
              </a:rPr>
              <a:t>Heriot Watt University SCHOLAR courses have been running for over 20 years and offer 37 high quality online courses for Scottish schools aligned to the SQA curriculum at National 5, Higher and Advanced Higher level. </a:t>
            </a:r>
          </a:p>
          <a:p>
            <a:endParaRPr lang="en-GB">
              <a:solidFill>
                <a:srgbClr val="3E3E3E"/>
              </a:solidFill>
              <a:latin typeface="Candara" panose="020E0502030303020204" pitchFamily="34" charset="0"/>
            </a:endParaRPr>
          </a:p>
          <a:p>
            <a:r>
              <a:rPr lang="en-GB">
                <a:solidFill>
                  <a:srgbClr val="3E3E3E"/>
                </a:solidFill>
                <a:latin typeface="Candara" panose="020E0502030303020204" pitchFamily="34" charset="0"/>
              </a:rPr>
              <a:t>Each pupil is provided with their own username (their SCN number) and a password.  </a:t>
            </a:r>
            <a:endParaRPr lang="en-GB" b="0" i="0">
              <a:solidFill>
                <a:srgbClr val="3E3E3E"/>
              </a:solidFill>
              <a:effectLst/>
              <a:latin typeface="Roboto"/>
            </a:endParaRPr>
          </a:p>
        </p:txBody>
      </p:sp>
      <p:pic>
        <p:nvPicPr>
          <p:cNvPr id="5" name="Picture 4"/>
          <p:cNvPicPr>
            <a:picLocks noChangeAspect="1"/>
          </p:cNvPicPr>
          <p:nvPr/>
        </p:nvPicPr>
        <p:blipFill>
          <a:blip r:embed="rId3"/>
          <a:stretch>
            <a:fillRect/>
          </a:stretch>
        </p:blipFill>
        <p:spPr>
          <a:xfrm>
            <a:off x="10278534" y="43301"/>
            <a:ext cx="1913466" cy="113488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54941"/>
            <a:ext cx="12192000" cy="4303059"/>
          </a:xfrm>
          <a:prstGeom prst="rect">
            <a:avLst/>
          </a:prstGeom>
        </p:spPr>
      </p:pic>
    </p:spTree>
    <p:extLst>
      <p:ext uri="{BB962C8B-B14F-4D97-AF65-F5344CB8AC3E}">
        <p14:creationId xmlns:p14="http://schemas.microsoft.com/office/powerpoint/2010/main" val="3813352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2940" y="-10780"/>
            <a:ext cx="7772400" cy="9238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b="1">
                <a:latin typeface="Candara" panose="020E0502030303020204" pitchFamily="34" charset="0"/>
              </a:rPr>
              <a:t>Homework and Home Study</a:t>
            </a:r>
          </a:p>
        </p:txBody>
      </p:sp>
      <p:pic>
        <p:nvPicPr>
          <p:cNvPr id="7" name="Picture 6"/>
          <p:cNvPicPr>
            <a:picLocks noChangeAspect="1"/>
          </p:cNvPicPr>
          <p:nvPr/>
        </p:nvPicPr>
        <p:blipFill>
          <a:blip r:embed="rId2"/>
          <a:stretch>
            <a:fillRect/>
          </a:stretch>
        </p:blipFill>
        <p:spPr>
          <a:xfrm>
            <a:off x="5167393" y="117629"/>
            <a:ext cx="1586279" cy="600630"/>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40" y="846667"/>
            <a:ext cx="7590190" cy="601133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3355" y="0"/>
            <a:ext cx="4768645" cy="1179700"/>
          </a:xfrm>
          <a:prstGeom prst="rect">
            <a:avLst/>
          </a:prstGeom>
        </p:spPr>
      </p:pic>
    </p:spTree>
    <p:extLst>
      <p:ext uri="{BB962C8B-B14F-4D97-AF65-F5344CB8AC3E}">
        <p14:creationId xmlns:p14="http://schemas.microsoft.com/office/powerpoint/2010/main" val="3291314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64377" y="124849"/>
            <a:ext cx="7927623" cy="1585418"/>
            <a:chOff x="4264377" y="124849"/>
            <a:chExt cx="7927623" cy="1585418"/>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4377" y="124849"/>
              <a:ext cx="7927623" cy="1423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val 2"/>
            <p:cNvSpPr/>
            <p:nvPr/>
          </p:nvSpPr>
          <p:spPr>
            <a:xfrm>
              <a:off x="8068734" y="911223"/>
              <a:ext cx="1651000" cy="7990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b="13006"/>
          <a:stretch/>
        </p:blipFill>
        <p:spPr>
          <a:xfrm>
            <a:off x="6185974" y="1995487"/>
            <a:ext cx="5626069" cy="2867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8D1A9A1-76E9-BF68-2698-7EACEFDB1289}"/>
              </a:ext>
            </a:extLst>
          </p:cNvPr>
          <p:cNvPicPr>
            <a:picLocks noChangeAspect="1"/>
          </p:cNvPicPr>
          <p:nvPr/>
        </p:nvPicPr>
        <p:blipFill>
          <a:blip r:embed="rId4"/>
          <a:stretch>
            <a:fillRect/>
          </a:stretch>
        </p:blipFill>
        <p:spPr>
          <a:xfrm>
            <a:off x="273290" y="124849"/>
            <a:ext cx="3564243" cy="2376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0BB2AD5-A7D3-B59D-D4E6-FD34B5648EEA}"/>
              </a:ext>
            </a:extLst>
          </p:cNvPr>
          <p:cNvPicPr>
            <a:picLocks noChangeAspect="1"/>
          </p:cNvPicPr>
          <p:nvPr/>
        </p:nvPicPr>
        <p:blipFill>
          <a:blip r:embed="rId5"/>
          <a:stretch>
            <a:fillRect/>
          </a:stretch>
        </p:blipFill>
        <p:spPr>
          <a:xfrm>
            <a:off x="273290" y="2774719"/>
            <a:ext cx="5285690" cy="6846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87DD218A-5C4B-5ACF-F936-E415958FE2BE}"/>
              </a:ext>
            </a:extLst>
          </p:cNvPr>
          <p:cNvPicPr>
            <a:picLocks noChangeAspect="1"/>
          </p:cNvPicPr>
          <p:nvPr/>
        </p:nvPicPr>
        <p:blipFill rotWithShape="1">
          <a:blip r:embed="rId6"/>
          <a:srcRect l="22110" t="22583" r="20860" b="37769"/>
          <a:stretch/>
        </p:blipFill>
        <p:spPr>
          <a:xfrm>
            <a:off x="1702152" y="5204883"/>
            <a:ext cx="6953251" cy="2719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7484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AutoShape 16" descr="Image result for boroughmuir high school">
            <a:extLst>
              <a:ext uri="{FF2B5EF4-FFF2-40B4-BE49-F238E27FC236}">
                <a16:creationId xmlns:a16="http://schemas.microsoft.com/office/drawing/2014/main" id="{1CAF3A8F-096C-4E75-96AA-CFE6267440DF}"/>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3556" name="AutoShape 18" descr="Image result for boroughmuir high school">
            <a:extLst>
              <a:ext uri="{FF2B5EF4-FFF2-40B4-BE49-F238E27FC236}">
                <a16:creationId xmlns:a16="http://schemas.microsoft.com/office/drawing/2014/main" id="{FAE931E6-E8AD-4CF7-9FE5-7B167489DE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3557" name="AutoShape 20" descr="Image result for boroughmuir high school">
            <a:extLst>
              <a:ext uri="{FF2B5EF4-FFF2-40B4-BE49-F238E27FC236}">
                <a16:creationId xmlns:a16="http://schemas.microsoft.com/office/drawing/2014/main" id="{A78B5D19-F59D-4E61-85D8-37756AB063E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pic>
        <p:nvPicPr>
          <p:cNvPr id="23558" name="Picture 22" descr="boroughmuir logo">
            <a:extLst>
              <a:ext uri="{FF2B5EF4-FFF2-40B4-BE49-F238E27FC236}">
                <a16:creationId xmlns:a16="http://schemas.microsoft.com/office/drawing/2014/main" id="{54E14425-8722-426F-B6A0-073E4FA0B9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2877" y="254295"/>
            <a:ext cx="1640124" cy="164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71CF909-69EA-4B8A-834C-DE9DF1A9EF71}"/>
              </a:ext>
            </a:extLst>
          </p:cNvPr>
          <p:cNvSpPr/>
          <p:nvPr/>
        </p:nvSpPr>
        <p:spPr>
          <a:xfrm>
            <a:off x="1814042" y="520513"/>
            <a:ext cx="8094663" cy="1107996"/>
          </a:xfrm>
          <a:prstGeom prst="rect">
            <a:avLst/>
          </a:prstGeom>
        </p:spPr>
        <p:txBody>
          <a:bodyPr wrap="square">
            <a:spAutoFit/>
          </a:bodyPr>
          <a:lstStyle/>
          <a:p>
            <a:pPr algn="ctr" eaLnBrk="1" fontAlgn="auto" hangingPunct="1">
              <a:spcBef>
                <a:spcPts val="0"/>
              </a:spcBef>
              <a:spcAft>
                <a:spcPts val="0"/>
              </a:spcAft>
              <a:defRPr/>
            </a:pPr>
            <a:r>
              <a:rPr lang="en-GB" sz="6600" b="1">
                <a:solidFill>
                  <a:srgbClr val="003300"/>
                </a:solidFill>
                <a:effectLst>
                  <a:outerShdw blurRad="38100" dist="38100" dir="2700000" algn="tl">
                    <a:srgbClr val="000000">
                      <a:alpha val="43137"/>
                    </a:srgbClr>
                  </a:outerShdw>
                </a:effectLst>
              </a:rPr>
              <a:t>1. Our school aims</a:t>
            </a:r>
          </a:p>
        </p:txBody>
      </p:sp>
      <p:sp>
        <p:nvSpPr>
          <p:cNvPr id="23560" name="Rectangle 3">
            <a:extLst>
              <a:ext uri="{FF2B5EF4-FFF2-40B4-BE49-F238E27FC236}">
                <a16:creationId xmlns:a16="http://schemas.microsoft.com/office/drawing/2014/main" id="{5915CF16-AFB8-45EE-8FCF-248BB8B43821}"/>
              </a:ext>
            </a:extLst>
          </p:cNvPr>
          <p:cNvSpPr>
            <a:spLocks noGrp="1"/>
          </p:cNvSpPr>
          <p:nvPr>
            <p:ph type="subTitle" idx="1"/>
          </p:nvPr>
        </p:nvSpPr>
        <p:spPr>
          <a:xfrm>
            <a:off x="1724025" y="1944210"/>
            <a:ext cx="8280400" cy="4131153"/>
          </a:xfrm>
        </p:spPr>
        <p:txBody>
          <a:bodyPr/>
          <a:lstStyle/>
          <a:p>
            <a:pPr eaLnBrk="1" hangingPunct="1"/>
            <a:r>
              <a:rPr lang="en-GB" altLang="en-US" b="1" i="1">
                <a:solidFill>
                  <a:srgbClr val="003300"/>
                </a:solidFill>
              </a:rPr>
              <a:t>Our Vision</a:t>
            </a:r>
          </a:p>
          <a:p>
            <a:pPr eaLnBrk="1" hangingPunct="1"/>
            <a:r>
              <a:rPr lang="en-GB" altLang="en-US" b="1" i="1">
                <a:solidFill>
                  <a:srgbClr val="003300"/>
                </a:solidFill>
              </a:rPr>
              <a:t>  To ensure a </a:t>
            </a:r>
            <a:r>
              <a:rPr lang="en-GB" altLang="en-US" sz="4400" b="1" i="1">
                <a:solidFill>
                  <a:srgbClr val="003300"/>
                </a:solidFill>
              </a:rPr>
              <a:t>confident</a:t>
            </a:r>
            <a:r>
              <a:rPr lang="en-GB" altLang="en-US" b="1" i="1">
                <a:solidFill>
                  <a:srgbClr val="003300"/>
                </a:solidFill>
              </a:rPr>
              <a:t>, </a:t>
            </a:r>
          </a:p>
          <a:p>
            <a:pPr eaLnBrk="1" hangingPunct="1"/>
            <a:r>
              <a:rPr lang="en-GB" altLang="en-US" sz="4800" b="1" i="1">
                <a:solidFill>
                  <a:srgbClr val="003300"/>
                </a:solidFill>
              </a:rPr>
              <a:t>nurturing</a:t>
            </a:r>
            <a:r>
              <a:rPr lang="en-GB" altLang="en-US" b="1" i="1">
                <a:solidFill>
                  <a:srgbClr val="003300"/>
                </a:solidFill>
              </a:rPr>
              <a:t> and </a:t>
            </a:r>
          </a:p>
          <a:p>
            <a:pPr eaLnBrk="1" hangingPunct="1"/>
            <a:r>
              <a:rPr lang="en-GB" altLang="en-US" sz="4400" b="1" i="1">
                <a:solidFill>
                  <a:srgbClr val="003300"/>
                </a:solidFill>
              </a:rPr>
              <a:t>inclusive</a:t>
            </a:r>
            <a:r>
              <a:rPr lang="en-GB" altLang="en-US" b="1" i="1">
                <a:solidFill>
                  <a:srgbClr val="003300"/>
                </a:solidFill>
              </a:rPr>
              <a:t> learning community </a:t>
            </a:r>
          </a:p>
          <a:p>
            <a:pPr eaLnBrk="1" hangingPunct="1"/>
            <a:r>
              <a:rPr lang="en-GB" altLang="en-US" b="1" i="1">
                <a:solidFill>
                  <a:srgbClr val="003300"/>
                </a:solidFill>
              </a:rPr>
              <a:t>where </a:t>
            </a:r>
            <a:r>
              <a:rPr lang="en-GB" altLang="en-US" sz="4400" b="1" i="1">
                <a:solidFill>
                  <a:srgbClr val="003300"/>
                </a:solidFill>
              </a:rPr>
              <a:t>all achieve </a:t>
            </a:r>
            <a:r>
              <a:rPr lang="en-GB" altLang="en-US" b="1" i="1">
                <a:solidFill>
                  <a:srgbClr val="003300"/>
                </a:solidFill>
              </a:rPr>
              <a:t>their true potential &amp; embrace life’s challenges.</a:t>
            </a:r>
          </a:p>
          <a:p>
            <a:pPr eaLnBrk="1" hangingPunct="1"/>
            <a:endParaRPr lang="en-GB"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5400" b="1">
                <a:latin typeface="+mn-lt"/>
              </a:rPr>
              <a:t>6. Leading </a:t>
            </a:r>
          </a:p>
        </p:txBody>
      </p:sp>
      <p:sp>
        <p:nvSpPr>
          <p:cNvPr id="12291" name="Subtitle 2"/>
          <p:cNvSpPr>
            <a:spLocks noGrp="1" noChangeArrowheads="1"/>
          </p:cNvSpPr>
          <p:nvPr>
            <p:ph type="subTitle" idx="1"/>
          </p:nvPr>
        </p:nvSpPr>
        <p:spPr>
          <a:xfrm>
            <a:off x="123826" y="1419225"/>
            <a:ext cx="11896724" cy="4981576"/>
          </a:xfrm>
        </p:spPr>
        <p:txBody>
          <a:bodyPr>
            <a:normAutofit/>
          </a:bodyPr>
          <a:lstStyle/>
          <a:p>
            <a:pPr lvl="1" algn="l"/>
            <a:r>
              <a:rPr lang="en-GB" sz="4000">
                <a:ea typeface="Times New Roman" panose="02020603050405020304" pitchFamily="18" charset="0"/>
              </a:rPr>
              <a:t>Helping students to take responsibility for:</a:t>
            </a:r>
          </a:p>
          <a:p>
            <a:pPr lvl="1" algn="l"/>
            <a:endParaRPr lang="en-GB" sz="4000">
              <a:ea typeface="Times New Roman" panose="02020603050405020304" pitchFamily="18" charset="0"/>
            </a:endParaRPr>
          </a:p>
          <a:p>
            <a:pPr marL="1028700" lvl="1" indent="-571500" algn="l">
              <a:buFont typeface="Arial" panose="020B0604020202020204" pitchFamily="34" charset="0"/>
              <a:buChar char="•"/>
            </a:pPr>
            <a:r>
              <a:rPr lang="en-GB" sz="4000">
                <a:ea typeface="Times New Roman" panose="02020603050405020304" pitchFamily="18" charset="0"/>
              </a:rPr>
              <a:t>leading their own learning and future lives</a:t>
            </a:r>
          </a:p>
          <a:p>
            <a:pPr marL="1028700" lvl="1" indent="-571500" algn="l">
              <a:buFont typeface="Arial" panose="020B0604020202020204" pitchFamily="34" charset="0"/>
              <a:buChar char="•"/>
            </a:pPr>
            <a:r>
              <a:rPr lang="en-GB" sz="4000">
                <a:ea typeface="Times New Roman" panose="02020603050405020304" pitchFamily="18" charset="0"/>
              </a:rPr>
              <a:t>leading others</a:t>
            </a:r>
          </a:p>
        </p:txBody>
      </p:sp>
    </p:spTree>
    <p:extLst>
      <p:ext uri="{BB962C8B-B14F-4D97-AF65-F5344CB8AC3E}">
        <p14:creationId xmlns:p14="http://schemas.microsoft.com/office/powerpoint/2010/main" val="2258020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9887753" cy="1189147"/>
          </a:xfrm>
        </p:spPr>
        <p:txBody>
          <a:bodyPr>
            <a:normAutofit/>
          </a:bodyPr>
          <a:lstStyle/>
          <a:p>
            <a:r>
              <a:rPr lang="en-GB" altLang="en-US" sz="5400" b="1" dirty="0">
                <a:latin typeface="+mn-lt"/>
              </a:rPr>
              <a:t>S5 Leadership Level 5</a:t>
            </a:r>
          </a:p>
        </p:txBody>
      </p:sp>
      <p:sp>
        <p:nvSpPr>
          <p:cNvPr id="12291" name="Subtitle 2"/>
          <p:cNvSpPr>
            <a:spLocks noGrp="1" noChangeArrowheads="1"/>
          </p:cNvSpPr>
          <p:nvPr>
            <p:ph type="subTitle" idx="1"/>
          </p:nvPr>
        </p:nvSpPr>
        <p:spPr>
          <a:xfrm>
            <a:off x="0" y="1343024"/>
            <a:ext cx="12192000" cy="5514975"/>
          </a:xfrm>
        </p:spPr>
        <p:txBody>
          <a:bodyPr>
            <a:normAutofit/>
          </a:bodyPr>
          <a:lstStyle/>
          <a:p>
            <a:pPr marL="1028700" lvl="1" indent="-571500" algn="l">
              <a:buFont typeface="Arial" panose="020B0604020202020204" pitchFamily="34" charset="0"/>
              <a:buChar char="•"/>
            </a:pPr>
            <a:r>
              <a:rPr lang="en-GB" sz="4000" dirty="0">
                <a:ea typeface="Times New Roman" panose="02020603050405020304" pitchFamily="18" charset="0"/>
              </a:rPr>
              <a:t>Qualification at Level 5 = N5</a:t>
            </a:r>
          </a:p>
          <a:p>
            <a:pPr marL="1028700" lvl="1" indent="-571500" algn="l">
              <a:buFont typeface="Arial" panose="020B0604020202020204" pitchFamily="34" charset="0"/>
              <a:buChar char="•"/>
            </a:pPr>
            <a:endParaRPr lang="en-GB" sz="4000" dirty="0">
              <a:ea typeface="Times New Roman" panose="02020603050405020304" pitchFamily="18" charset="0"/>
            </a:endParaRPr>
          </a:p>
          <a:p>
            <a:pPr lvl="1" algn="l"/>
            <a:r>
              <a:rPr lang="en-GB" sz="4000" dirty="0">
                <a:ea typeface="Times New Roman" panose="02020603050405020304" pitchFamily="18" charset="0"/>
              </a:rPr>
              <a:t>1. Research leadership</a:t>
            </a:r>
          </a:p>
          <a:p>
            <a:pPr lvl="1" algn="l"/>
            <a:r>
              <a:rPr lang="en-GB" sz="4000" dirty="0">
                <a:ea typeface="Times New Roman" panose="02020603050405020304" pitchFamily="18" charset="0"/>
              </a:rPr>
              <a:t>2. Evaluate your own strengths and weaknesses</a:t>
            </a:r>
          </a:p>
          <a:p>
            <a:pPr lvl="1" algn="l"/>
            <a:r>
              <a:rPr lang="en-GB" sz="4000" dirty="0">
                <a:ea typeface="Times New Roman" panose="02020603050405020304" pitchFamily="18" charset="0"/>
              </a:rPr>
              <a:t>3. Lead a project, evaluate it</a:t>
            </a:r>
          </a:p>
          <a:p>
            <a:pPr lvl="1" algn="l"/>
            <a:endParaRPr lang="en-GB" sz="4000" dirty="0">
              <a:ea typeface="Times New Roman" panose="02020603050405020304" pitchFamily="18" charset="0"/>
            </a:endParaRPr>
          </a:p>
          <a:p>
            <a:pPr marL="1028700" lvl="1" indent="-571500" algn="l">
              <a:buFont typeface="Arial" panose="020B0604020202020204" pitchFamily="34" charset="0"/>
              <a:buChar char="•"/>
            </a:pPr>
            <a:r>
              <a:rPr lang="en-GB" sz="4000" dirty="0">
                <a:ea typeface="Times New Roman" panose="02020603050405020304" pitchFamily="18" charset="0"/>
              </a:rPr>
              <a:t>Monday P5 or Tuesday P1 and registration</a:t>
            </a:r>
          </a:p>
        </p:txBody>
      </p:sp>
    </p:spTree>
    <p:extLst>
      <p:ext uri="{BB962C8B-B14F-4D97-AF65-F5344CB8AC3E}">
        <p14:creationId xmlns:p14="http://schemas.microsoft.com/office/powerpoint/2010/main" val="424592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9887753" cy="1189147"/>
          </a:xfrm>
        </p:spPr>
        <p:txBody>
          <a:bodyPr>
            <a:normAutofit fontScale="90000"/>
          </a:bodyPr>
          <a:lstStyle/>
          <a:p>
            <a:r>
              <a:rPr lang="en-GB" altLang="en-US" sz="5400" b="1">
                <a:latin typeface="+mn-lt"/>
              </a:rPr>
              <a:t>What leadership project might you choose?</a:t>
            </a:r>
          </a:p>
        </p:txBody>
      </p:sp>
      <p:sp>
        <p:nvSpPr>
          <p:cNvPr id="12291" name="Subtitle 2"/>
          <p:cNvSpPr>
            <a:spLocks noGrp="1" noChangeArrowheads="1"/>
          </p:cNvSpPr>
          <p:nvPr>
            <p:ph type="subTitle" idx="1"/>
          </p:nvPr>
        </p:nvSpPr>
        <p:spPr>
          <a:xfrm>
            <a:off x="0" y="1343024"/>
            <a:ext cx="12192000" cy="5514975"/>
          </a:xfrm>
        </p:spPr>
        <p:txBody>
          <a:bodyPr>
            <a:normAutofit fontScale="77500" lnSpcReduction="20000"/>
          </a:bodyPr>
          <a:lstStyle/>
          <a:p>
            <a:pPr marL="1028700" lvl="1" indent="-571500" algn="l">
              <a:buFont typeface="Arial" panose="020B0604020202020204" pitchFamily="34" charset="0"/>
              <a:buChar char="•"/>
            </a:pPr>
            <a:r>
              <a:rPr lang="en-GB" sz="4000" dirty="0">
                <a:ea typeface="Times New Roman" panose="02020603050405020304" pitchFamily="18" charset="0"/>
              </a:rPr>
              <a:t>Sports leaders 			(Mr Collard)</a:t>
            </a:r>
          </a:p>
          <a:p>
            <a:pPr marL="1028700" lvl="1" indent="-571500" algn="l">
              <a:buFont typeface="Arial" panose="020B0604020202020204" pitchFamily="34" charset="0"/>
              <a:buChar char="•"/>
            </a:pPr>
            <a:r>
              <a:rPr lang="en-GB" sz="4000" dirty="0" err="1">
                <a:ea typeface="Times New Roman" panose="02020603050405020304" pitchFamily="18" charset="0"/>
              </a:rPr>
              <a:t>Humanutopia</a:t>
            </a:r>
            <a:r>
              <a:rPr lang="en-GB" sz="4000" dirty="0">
                <a:ea typeface="Times New Roman" panose="02020603050405020304" pitchFamily="18" charset="0"/>
              </a:rPr>
              <a:t> / P7s / S1s 	(Ms Presly)</a:t>
            </a:r>
          </a:p>
          <a:p>
            <a:pPr marL="1028700" lvl="1" indent="-571500" algn="l">
              <a:buFont typeface="Arial" panose="020B0604020202020204" pitchFamily="34" charset="0"/>
              <a:buChar char="•"/>
            </a:pPr>
            <a:r>
              <a:rPr lang="en-GB" sz="4000" dirty="0">
                <a:ea typeface="Times New Roman" panose="02020603050405020304" pitchFamily="18" charset="0"/>
              </a:rPr>
              <a:t>Beans Baristas 			(Ms Kelly, Mr Cochran / Mr O’Hagan)</a:t>
            </a:r>
          </a:p>
          <a:p>
            <a:pPr marL="1028700" lvl="1" indent="-571500" algn="l">
              <a:buFont typeface="Arial" panose="020B0604020202020204" pitchFamily="34" charset="0"/>
              <a:buChar char="•"/>
            </a:pPr>
            <a:r>
              <a:rPr lang="en-GB" sz="4000" dirty="0">
                <a:ea typeface="Times New Roman" panose="02020603050405020304" pitchFamily="18" charset="0"/>
              </a:rPr>
              <a:t>Colony in Space 			(Ms Garland)</a:t>
            </a:r>
          </a:p>
          <a:p>
            <a:pPr marL="1028700" lvl="1" indent="-571500" algn="l">
              <a:buFont typeface="Arial" panose="020B0604020202020204" pitchFamily="34" charset="0"/>
              <a:buChar char="•"/>
            </a:pPr>
            <a:r>
              <a:rPr lang="en-GB" sz="4000" dirty="0">
                <a:ea typeface="Times New Roman" panose="02020603050405020304" pitchFamily="18" charset="0"/>
              </a:rPr>
              <a:t>Pupil Voice 			(Ms Vines)</a:t>
            </a:r>
          </a:p>
          <a:p>
            <a:pPr marL="1028700" lvl="1" indent="-571500" algn="l">
              <a:buFont typeface="Arial" panose="020B0604020202020204" pitchFamily="34" charset="0"/>
              <a:buChar char="•"/>
            </a:pPr>
            <a:r>
              <a:rPr lang="en-GB" sz="4000" dirty="0">
                <a:ea typeface="Times New Roman" panose="02020603050405020304" pitchFamily="18" charset="0"/>
              </a:rPr>
              <a:t>Inter-generational project 	(Ms Howden/ Ms Dighton / Ms Dunlop)</a:t>
            </a:r>
          </a:p>
          <a:p>
            <a:pPr marL="1028700" lvl="1" indent="-571500" algn="l">
              <a:buFont typeface="Arial" panose="020B0604020202020204" pitchFamily="34" charset="0"/>
              <a:buChar char="•"/>
            </a:pPr>
            <a:r>
              <a:rPr lang="en-GB" sz="4000" dirty="0">
                <a:ea typeface="Times New Roman" panose="02020603050405020304" pitchFamily="18" charset="0"/>
              </a:rPr>
              <a:t>Football coaching 		(Mr Hayes / Mr Graham)</a:t>
            </a:r>
          </a:p>
          <a:p>
            <a:pPr marL="1028700" lvl="1" indent="-571500" algn="l">
              <a:buFont typeface="Arial" panose="020B0604020202020204" pitchFamily="34" charset="0"/>
              <a:buChar char="•"/>
            </a:pPr>
            <a:r>
              <a:rPr lang="en-GB" sz="4000" dirty="0">
                <a:ea typeface="Times New Roman" panose="02020603050405020304" pitchFamily="18" charset="0"/>
              </a:rPr>
              <a:t>House club competitions 	(Ms Asif)</a:t>
            </a:r>
          </a:p>
          <a:p>
            <a:pPr marL="1028700" lvl="1" indent="-571500" algn="l">
              <a:buFont typeface="Arial" panose="020B0604020202020204" pitchFamily="34" charset="0"/>
              <a:buChar char="•"/>
            </a:pPr>
            <a:r>
              <a:rPr lang="en-GB" sz="4000" dirty="0">
                <a:ea typeface="Times New Roman" panose="02020603050405020304" pitchFamily="18" charset="0"/>
              </a:rPr>
              <a:t>Active schools clubs 		(Mr Segal)</a:t>
            </a:r>
          </a:p>
          <a:p>
            <a:pPr marL="1028700" lvl="1" indent="-571500" algn="l">
              <a:buFont typeface="Arial" panose="020B0604020202020204" pitchFamily="34" charset="0"/>
              <a:buChar char="•"/>
            </a:pPr>
            <a:r>
              <a:rPr lang="en-GB" sz="4000" dirty="0">
                <a:ea typeface="Times New Roman" panose="02020603050405020304" pitchFamily="18" charset="0"/>
              </a:rPr>
              <a:t>Ambassadors: Digital, Food, Eco… (see class teachers)</a:t>
            </a:r>
          </a:p>
          <a:p>
            <a:pPr marL="1028700" lvl="1" indent="-571500" algn="l">
              <a:buFont typeface="Arial" panose="020B0604020202020204" pitchFamily="34" charset="0"/>
              <a:buChar char="•"/>
            </a:pPr>
            <a:r>
              <a:rPr lang="en-GB" sz="4000" dirty="0">
                <a:ea typeface="Times New Roman" panose="02020603050405020304" pitchFamily="18" charset="0"/>
              </a:rPr>
              <a:t>Christmas Show… 		(Mr Graham)</a:t>
            </a:r>
          </a:p>
          <a:p>
            <a:pPr marL="1028700" lvl="1" indent="-571500" algn="l">
              <a:buFont typeface="Arial" panose="020B0604020202020204" pitchFamily="34" charset="0"/>
              <a:buChar char="•"/>
            </a:pPr>
            <a:r>
              <a:rPr lang="en-GB" sz="4000" dirty="0">
                <a:ea typeface="Times New Roman" panose="02020603050405020304" pitchFamily="18" charset="0"/>
              </a:rPr>
              <a:t>Your own choice, in or out of school…</a:t>
            </a:r>
          </a:p>
        </p:txBody>
      </p:sp>
    </p:spTree>
    <p:extLst>
      <p:ext uri="{BB962C8B-B14F-4D97-AF65-F5344CB8AC3E}">
        <p14:creationId xmlns:p14="http://schemas.microsoft.com/office/powerpoint/2010/main" val="42726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2A94C-813B-4A78-9FC1-7BF3201A50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9696" y="801790"/>
            <a:ext cx="5672607" cy="6056210"/>
          </a:xfrm>
          <a:prstGeom prst="rect">
            <a:avLst/>
          </a:prstGeom>
        </p:spPr>
      </p:pic>
      <p:sp>
        <p:nvSpPr>
          <p:cNvPr id="3" name="Rectangle 2">
            <a:extLst>
              <a:ext uri="{FF2B5EF4-FFF2-40B4-BE49-F238E27FC236}">
                <a16:creationId xmlns:a16="http://schemas.microsoft.com/office/drawing/2014/main" id="{22DEA9F9-CF67-4D41-9B62-46C9DA84A60E}"/>
              </a:ext>
            </a:extLst>
          </p:cNvPr>
          <p:cNvSpPr/>
          <p:nvPr/>
        </p:nvSpPr>
        <p:spPr>
          <a:xfrm>
            <a:off x="424028" y="360218"/>
            <a:ext cx="9451626" cy="584775"/>
          </a:xfrm>
          <a:prstGeom prst="rect">
            <a:avLst/>
          </a:prstGeom>
        </p:spPr>
        <p:txBody>
          <a:bodyPr wrap="none">
            <a:spAutoFit/>
          </a:bodyPr>
          <a:lstStyle/>
          <a:p>
            <a:r>
              <a:rPr lang="en-GB" sz="3200" b="1" kern="0">
                <a:latin typeface="Candara" panose="020E0502030303020204" pitchFamily="34" charset="0"/>
              </a:rPr>
              <a:t>Leading themselves: 	Post School Planning &amp; Careers </a:t>
            </a:r>
            <a:endParaRPr lang="en-GB" sz="3200" b="1"/>
          </a:p>
        </p:txBody>
      </p:sp>
    </p:spTree>
    <p:extLst>
      <p:ext uri="{BB962C8B-B14F-4D97-AF65-F5344CB8AC3E}">
        <p14:creationId xmlns:p14="http://schemas.microsoft.com/office/powerpoint/2010/main" val="790870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5733" y="2996"/>
            <a:ext cx="2630512" cy="1685026"/>
          </a:xfrm>
          <a:prstGeom prst="rect">
            <a:avLst/>
          </a:prstGeom>
        </p:spPr>
      </p:pic>
      <p:sp>
        <p:nvSpPr>
          <p:cNvPr id="3" name="Rectangle 2"/>
          <p:cNvSpPr/>
          <p:nvPr/>
        </p:nvSpPr>
        <p:spPr>
          <a:xfrm>
            <a:off x="65368" y="85962"/>
            <a:ext cx="8934699" cy="1200329"/>
          </a:xfrm>
          <a:prstGeom prst="rect">
            <a:avLst/>
          </a:prstGeom>
        </p:spPr>
        <p:txBody>
          <a:bodyPr wrap="square" lIns="91440" tIns="45720" rIns="91440" bIns="45720" anchor="t">
            <a:spAutoFit/>
          </a:bodyPr>
          <a:lstStyle/>
          <a:p>
            <a:r>
              <a:rPr lang="en-GB" sz="2400" b="1" dirty="0"/>
              <a:t>Careers Advice </a:t>
            </a:r>
            <a:r>
              <a:rPr lang="en-GB" sz="2400" dirty="0"/>
              <a:t>- Our Careers Advisors are </a:t>
            </a:r>
            <a:r>
              <a:rPr lang="pt-BR" sz="2400" b="1" dirty="0"/>
              <a:t>Cara Davidson </a:t>
            </a:r>
            <a:r>
              <a:rPr lang="pt-BR" sz="2400" b="1" dirty="0" err="1"/>
              <a:t>and</a:t>
            </a:r>
            <a:r>
              <a:rPr lang="pt-BR" sz="2400" b="1" dirty="0"/>
              <a:t> Lesley Robertson </a:t>
            </a:r>
            <a:r>
              <a:rPr lang="pt-BR" sz="2400" dirty="0">
                <a:hlinkClick r:id="rId3"/>
              </a:rPr>
              <a:t>Cara.Davidson@sds.co.uk</a:t>
            </a:r>
            <a:r>
              <a:rPr lang="pt-BR" sz="2400" dirty="0"/>
              <a:t> </a:t>
            </a:r>
            <a:r>
              <a:rPr lang="en-GB" sz="2400" dirty="0"/>
              <a:t>appointments can be made by request through the Pupil Support Leaders or by email.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635" y="1297469"/>
            <a:ext cx="4653145" cy="5325530"/>
          </a:xfrm>
          <a:prstGeom prst="rect">
            <a:avLst/>
          </a:prstGeom>
        </p:spPr>
      </p:pic>
      <p:sp>
        <p:nvSpPr>
          <p:cNvPr id="6" name="Rectangle 5"/>
          <p:cNvSpPr/>
          <p:nvPr/>
        </p:nvSpPr>
        <p:spPr>
          <a:xfrm>
            <a:off x="4967568" y="1817987"/>
            <a:ext cx="6860893" cy="1569660"/>
          </a:xfrm>
          <a:prstGeom prst="rect">
            <a:avLst/>
          </a:prstGeom>
        </p:spPr>
        <p:txBody>
          <a:bodyPr wrap="square">
            <a:spAutoFit/>
          </a:bodyPr>
          <a:lstStyle/>
          <a:p>
            <a:r>
              <a:rPr lang="en-GB" sz="2400">
                <a:latin typeface="Candara" panose="020E0502030303020204" pitchFamily="34" charset="0"/>
              </a:rPr>
              <a:t>The Careers part of the website contains additional information including information as to how our subjects departments are developing skills for the young workforce. </a:t>
            </a:r>
          </a:p>
        </p:txBody>
      </p:sp>
      <p:pic>
        <p:nvPicPr>
          <p:cNvPr id="7" name="Picture 6"/>
          <p:cNvPicPr>
            <a:picLocks noChangeAspect="1"/>
          </p:cNvPicPr>
          <p:nvPr/>
        </p:nvPicPr>
        <p:blipFill>
          <a:blip r:embed="rId5"/>
          <a:stretch>
            <a:fillRect/>
          </a:stretch>
        </p:blipFill>
        <p:spPr>
          <a:xfrm>
            <a:off x="8178464" y="3838760"/>
            <a:ext cx="3780517" cy="2117089"/>
          </a:xfrm>
          <a:prstGeom prst="rect">
            <a:avLst/>
          </a:prstGeom>
        </p:spPr>
      </p:pic>
      <p:sp>
        <p:nvSpPr>
          <p:cNvPr id="8" name="Rectangle 7"/>
          <p:cNvSpPr/>
          <p:nvPr/>
        </p:nvSpPr>
        <p:spPr>
          <a:xfrm>
            <a:off x="5043768" y="3838760"/>
            <a:ext cx="3021108" cy="1200329"/>
          </a:xfrm>
          <a:prstGeom prst="rect">
            <a:avLst/>
          </a:prstGeom>
        </p:spPr>
        <p:txBody>
          <a:bodyPr wrap="square">
            <a:spAutoFit/>
          </a:bodyPr>
          <a:lstStyle/>
          <a:p>
            <a:r>
              <a:rPr lang="en-GB" sz="2400">
                <a:latin typeface="Candara" panose="020E0502030303020204" pitchFamily="34" charset="0"/>
              </a:rPr>
              <a:t>My World of Work is a key source of careers information</a:t>
            </a:r>
          </a:p>
        </p:txBody>
      </p:sp>
    </p:spTree>
    <p:extLst>
      <p:ext uri="{BB962C8B-B14F-4D97-AF65-F5344CB8AC3E}">
        <p14:creationId xmlns:p14="http://schemas.microsoft.com/office/powerpoint/2010/main" val="827330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81800" y="0"/>
            <a:ext cx="4973156" cy="6858000"/>
          </a:xfrm>
          <a:prstGeom prst="rect">
            <a:avLst/>
          </a:prstGeom>
        </p:spPr>
      </p:pic>
      <p:sp>
        <p:nvSpPr>
          <p:cNvPr id="4" name="Rectangle 3"/>
          <p:cNvSpPr/>
          <p:nvPr/>
        </p:nvSpPr>
        <p:spPr>
          <a:xfrm>
            <a:off x="135764" y="1666232"/>
            <a:ext cx="6427268" cy="4339650"/>
          </a:xfrm>
          <a:prstGeom prst="rect">
            <a:avLst/>
          </a:prstGeom>
        </p:spPr>
        <p:txBody>
          <a:bodyPr wrap="square">
            <a:spAutoFit/>
          </a:bodyPr>
          <a:lstStyle/>
          <a:p>
            <a:r>
              <a:rPr lang="en-GB" sz="3200">
                <a:solidFill>
                  <a:srgbClr val="000000"/>
                </a:solidFill>
              </a:rPr>
              <a:t>6 week course for parents and carers of teens</a:t>
            </a:r>
          </a:p>
          <a:p>
            <a:endParaRPr lang="en-GB" sz="3200">
              <a:solidFill>
                <a:srgbClr val="000000"/>
              </a:solidFill>
            </a:endParaRPr>
          </a:p>
          <a:p>
            <a:r>
              <a:rPr lang="en-GB" sz="3200">
                <a:solidFill>
                  <a:srgbClr val="000000"/>
                </a:solidFill>
              </a:rPr>
              <a:t>Ideas to help with:</a:t>
            </a:r>
          </a:p>
          <a:p>
            <a:r>
              <a:rPr lang="en-GB" sz="3200">
                <a:solidFill>
                  <a:srgbClr val="000000"/>
                </a:solidFill>
              </a:rPr>
              <a:t>-  increasing independence</a:t>
            </a:r>
          </a:p>
          <a:p>
            <a:r>
              <a:rPr lang="en-GB" sz="3200">
                <a:solidFill>
                  <a:srgbClr val="000000"/>
                </a:solidFill>
              </a:rPr>
              <a:t>- developing confidence, security and resilience</a:t>
            </a:r>
          </a:p>
          <a:p>
            <a:r>
              <a:rPr lang="en-GB" sz="3200">
                <a:solidFill>
                  <a:srgbClr val="000000"/>
                </a:solidFill>
              </a:rPr>
              <a:t>- promoting emotional wellbeing</a:t>
            </a:r>
          </a:p>
          <a:p>
            <a:endParaRPr lang="en-GB" sz="2000">
              <a:solidFill>
                <a:srgbClr val="000000"/>
              </a:solidFill>
              <a:latin typeface="Candara" panose="020E0502030303020204" pitchFamily="34" charset="0"/>
            </a:endParaRPr>
          </a:p>
        </p:txBody>
      </p:sp>
    </p:spTree>
    <p:extLst>
      <p:ext uri="{BB962C8B-B14F-4D97-AF65-F5344CB8AC3E}">
        <p14:creationId xmlns:p14="http://schemas.microsoft.com/office/powerpoint/2010/main" val="3181082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AD48-0186-434B-A503-E14B5F2B364C}"/>
              </a:ext>
            </a:extLst>
          </p:cNvPr>
          <p:cNvSpPr>
            <a:spLocks noGrp="1"/>
          </p:cNvSpPr>
          <p:nvPr>
            <p:ph type="title"/>
          </p:nvPr>
        </p:nvSpPr>
        <p:spPr>
          <a:xfrm>
            <a:off x="2153841" y="365127"/>
            <a:ext cx="7886700" cy="1010465"/>
          </a:xfrm>
        </p:spPr>
        <p:txBody>
          <a:bodyPr>
            <a:normAutofit/>
          </a:bodyPr>
          <a:lstStyle/>
          <a:p>
            <a:r>
              <a:rPr lang="en-GB"/>
              <a:t>Useful Parent/Carer Resources</a:t>
            </a:r>
          </a:p>
        </p:txBody>
      </p:sp>
      <p:sp>
        <p:nvSpPr>
          <p:cNvPr id="3" name="Subtitle 2">
            <a:extLst>
              <a:ext uri="{FF2B5EF4-FFF2-40B4-BE49-F238E27FC236}">
                <a16:creationId xmlns:a16="http://schemas.microsoft.com/office/drawing/2014/main" id="{EAC27B27-0088-4EDE-8766-3EC295520A5F}"/>
              </a:ext>
            </a:extLst>
          </p:cNvPr>
          <p:cNvSpPr>
            <a:spLocks noGrp="1"/>
          </p:cNvSpPr>
          <p:nvPr>
            <p:ph type="body" idx="1"/>
          </p:nvPr>
        </p:nvSpPr>
        <p:spPr>
          <a:xfrm>
            <a:off x="2153842" y="1681163"/>
            <a:ext cx="3868340" cy="518340"/>
          </a:xfrm>
        </p:spPr>
        <p:txBody>
          <a:bodyPr>
            <a:noAutofit/>
          </a:bodyPr>
          <a:lstStyle/>
          <a:p>
            <a:pPr algn="l"/>
            <a:endParaRPr lang="en-GB" sz="3200"/>
          </a:p>
          <a:p>
            <a:pPr algn="l"/>
            <a:r>
              <a:rPr lang="en-GB" sz="3200"/>
              <a:t>Research/Support</a:t>
            </a:r>
          </a:p>
        </p:txBody>
      </p:sp>
      <p:sp>
        <p:nvSpPr>
          <p:cNvPr id="4" name="Content Placeholder 3">
            <a:extLst>
              <a:ext uri="{FF2B5EF4-FFF2-40B4-BE49-F238E27FC236}">
                <a16:creationId xmlns:a16="http://schemas.microsoft.com/office/drawing/2014/main" id="{AB78BE0B-BDD9-4BE7-A7B0-CE6D19713860}"/>
              </a:ext>
            </a:extLst>
          </p:cNvPr>
          <p:cNvSpPr>
            <a:spLocks noGrp="1"/>
          </p:cNvSpPr>
          <p:nvPr>
            <p:ph sz="half" idx="2"/>
          </p:nvPr>
        </p:nvSpPr>
        <p:spPr>
          <a:xfrm>
            <a:off x="1771136" y="2505075"/>
            <a:ext cx="4251047" cy="3684588"/>
          </a:xfrm>
        </p:spPr>
        <p:txBody>
          <a:bodyPr>
            <a:normAutofit/>
          </a:bodyPr>
          <a:lstStyle/>
          <a:p>
            <a:r>
              <a:rPr lang="en-GB" sz="2000"/>
              <a:t>My Kids Career </a:t>
            </a:r>
            <a:r>
              <a:rPr lang="en-GB" sz="2000">
                <a:hlinkClick r:id="rId2"/>
              </a:rPr>
              <a:t>www.mykidscareer.com/</a:t>
            </a:r>
            <a:endParaRPr lang="en-GB" sz="2000"/>
          </a:p>
          <a:p>
            <a:r>
              <a:rPr lang="en-GB" sz="2000"/>
              <a:t>My World of Work </a:t>
            </a:r>
            <a:r>
              <a:rPr lang="en-GB" sz="2000">
                <a:hlinkClick r:id="rId3"/>
              </a:rPr>
              <a:t>www.myworldofwork.co.uk/parents</a:t>
            </a:r>
            <a:endParaRPr lang="en-GB" sz="2000"/>
          </a:p>
          <a:p>
            <a:r>
              <a:rPr lang="en-GB" sz="2000"/>
              <a:t>DYW – E resources  </a:t>
            </a:r>
            <a:r>
              <a:rPr lang="en-GB" sz="2000">
                <a:hlinkClick r:id="rId4"/>
              </a:rPr>
              <a:t>www.dyw.scot/edyw.html</a:t>
            </a:r>
            <a:r>
              <a:rPr lang="en-GB" sz="2000"/>
              <a:t> </a:t>
            </a:r>
          </a:p>
          <a:p>
            <a:r>
              <a:rPr lang="en-GB" sz="2000"/>
              <a:t>Digital World </a:t>
            </a:r>
            <a:br>
              <a:rPr lang="en-GB" sz="2000"/>
            </a:br>
            <a:r>
              <a:rPr lang="en-GB" sz="2000">
                <a:hlinkClick r:id="rId5"/>
              </a:rPr>
              <a:t>www.digitalworld.net/</a:t>
            </a:r>
            <a:endParaRPr lang="en-GB" sz="2000"/>
          </a:p>
          <a:p>
            <a:r>
              <a:rPr lang="en-GB" sz="2000"/>
              <a:t>Articulation Routes</a:t>
            </a:r>
            <a:endParaRPr lang="en-GB" sz="1600"/>
          </a:p>
          <a:p>
            <a:pPr marL="0" indent="0">
              <a:buNone/>
            </a:pPr>
            <a:r>
              <a:rPr lang="en-GB" sz="2000"/>
              <a:t>     </a:t>
            </a:r>
            <a:r>
              <a:rPr lang="en-GB" sz="2000">
                <a:hlinkClick r:id="rId6"/>
              </a:rPr>
              <a:t>www.pathways.ac.uk</a:t>
            </a:r>
            <a:r>
              <a:rPr lang="en-GB" sz="2000"/>
              <a:t> </a:t>
            </a:r>
          </a:p>
        </p:txBody>
      </p:sp>
      <p:sp>
        <p:nvSpPr>
          <p:cNvPr id="5" name="Text Placeholder 4">
            <a:extLst>
              <a:ext uri="{FF2B5EF4-FFF2-40B4-BE49-F238E27FC236}">
                <a16:creationId xmlns:a16="http://schemas.microsoft.com/office/drawing/2014/main" id="{3D374838-516F-49E8-945A-FD1F716689D7}"/>
              </a:ext>
            </a:extLst>
          </p:cNvPr>
          <p:cNvSpPr>
            <a:spLocks noGrp="1"/>
          </p:cNvSpPr>
          <p:nvPr>
            <p:ph type="body" sz="quarter" idx="3"/>
          </p:nvPr>
        </p:nvSpPr>
        <p:spPr>
          <a:xfrm>
            <a:off x="6153151" y="1681163"/>
            <a:ext cx="3887391" cy="518340"/>
          </a:xfrm>
        </p:spPr>
        <p:txBody>
          <a:bodyPr>
            <a:normAutofit lnSpcReduction="10000"/>
          </a:bodyPr>
          <a:lstStyle/>
          <a:p>
            <a:r>
              <a:rPr lang="en-GB" sz="3200"/>
              <a:t>Opportunities</a:t>
            </a:r>
          </a:p>
        </p:txBody>
      </p:sp>
      <p:sp>
        <p:nvSpPr>
          <p:cNvPr id="6" name="Content Placeholder 5">
            <a:extLst>
              <a:ext uri="{FF2B5EF4-FFF2-40B4-BE49-F238E27FC236}">
                <a16:creationId xmlns:a16="http://schemas.microsoft.com/office/drawing/2014/main" id="{1B91B58A-D9C4-488F-AD9C-AB80C1EBDBB8}"/>
              </a:ext>
            </a:extLst>
          </p:cNvPr>
          <p:cNvSpPr>
            <a:spLocks noGrp="1"/>
          </p:cNvSpPr>
          <p:nvPr>
            <p:ph sz="quarter" idx="4"/>
          </p:nvPr>
        </p:nvSpPr>
        <p:spPr/>
        <p:txBody>
          <a:bodyPr>
            <a:normAutofit/>
          </a:bodyPr>
          <a:lstStyle/>
          <a:p>
            <a:r>
              <a:rPr lang="en-GB" sz="2000" err="1"/>
              <a:t>Apprenticeship.Scot</a:t>
            </a:r>
            <a:endParaRPr lang="en-GB" sz="2000"/>
          </a:p>
          <a:p>
            <a:pPr marL="0" indent="0">
              <a:buNone/>
            </a:pPr>
            <a:r>
              <a:rPr lang="en-GB" sz="2000">
                <a:hlinkClick r:id="rId7"/>
              </a:rPr>
              <a:t>www.apprenticeships.scot/</a:t>
            </a:r>
            <a:endParaRPr lang="en-GB" sz="2000"/>
          </a:p>
          <a:p>
            <a:r>
              <a:rPr lang="en-GB" sz="2000"/>
              <a:t>The Guarantee </a:t>
            </a:r>
          </a:p>
          <a:p>
            <a:pPr marL="0" indent="0">
              <a:buNone/>
            </a:pPr>
            <a:r>
              <a:rPr lang="en-GB" sz="2000">
                <a:hlinkClick r:id="rId8"/>
              </a:rPr>
              <a:t>www.theguarantee.org/</a:t>
            </a:r>
            <a:endParaRPr lang="en-GB" sz="2000"/>
          </a:p>
          <a:p>
            <a:r>
              <a:rPr lang="en-GB" sz="2000"/>
              <a:t>SDS Edinburgh Facebook</a:t>
            </a:r>
          </a:p>
          <a:p>
            <a:pPr marL="0" indent="0">
              <a:buNone/>
            </a:pPr>
            <a:r>
              <a:rPr lang="en-GB" sz="2000">
                <a:hlinkClick r:id="rId9"/>
              </a:rPr>
              <a:t>www.facebook.com/SDSEdinburgh/</a:t>
            </a:r>
            <a:endParaRPr lang="en-GB" sz="2000"/>
          </a:p>
          <a:p>
            <a:endParaRPr lang="en-GB" sz="2000"/>
          </a:p>
        </p:txBody>
      </p:sp>
      <p:pic>
        <p:nvPicPr>
          <p:cNvPr id="7" name="Picture 6" descr="nowrongpathbanner.png">
            <a:extLst>
              <a:ext uri="{FF2B5EF4-FFF2-40B4-BE49-F238E27FC236}">
                <a16:creationId xmlns:a16="http://schemas.microsoft.com/office/drawing/2014/main" id="{E424E07D-A235-4792-B9F1-5B26CFC60E1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807875" y="5314233"/>
            <a:ext cx="2680613" cy="1543767"/>
          </a:xfrm>
          <a:prstGeom prst="rect">
            <a:avLst/>
          </a:prstGeom>
        </p:spPr>
      </p:pic>
      <p:pic>
        <p:nvPicPr>
          <p:cNvPr id="9" name="Picture 8">
            <a:extLst>
              <a:ext uri="{FF2B5EF4-FFF2-40B4-BE49-F238E27FC236}">
                <a16:creationId xmlns:a16="http://schemas.microsoft.com/office/drawing/2014/main" id="{217F298F-2E3B-5FAB-B74E-6B2186EA7B0E}"/>
              </a:ext>
            </a:extLst>
          </p:cNvPr>
          <p:cNvPicPr>
            <a:picLocks noChangeAspect="1"/>
          </p:cNvPicPr>
          <p:nvPr/>
        </p:nvPicPr>
        <p:blipFill>
          <a:blip r:embed="rId11"/>
          <a:stretch>
            <a:fillRect/>
          </a:stretch>
        </p:blipFill>
        <p:spPr>
          <a:xfrm>
            <a:off x="10120119" y="269850"/>
            <a:ext cx="1590749" cy="1566887"/>
          </a:xfrm>
          <a:prstGeom prst="rect">
            <a:avLst/>
          </a:prstGeom>
        </p:spPr>
      </p:pic>
    </p:spTree>
    <p:extLst>
      <p:ext uri="{BB962C8B-B14F-4D97-AF65-F5344CB8AC3E}">
        <p14:creationId xmlns:p14="http://schemas.microsoft.com/office/powerpoint/2010/main" val="4119580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D7E24D5E-0101-4840-83D2-7B961915571D}"/>
              </a:ext>
            </a:extLst>
          </p:cNvPr>
          <p:cNvSpPr txBox="1">
            <a:spLocks noChangeArrowheads="1"/>
          </p:cNvSpPr>
          <p:nvPr/>
        </p:nvSpPr>
        <p:spPr bwMode="auto">
          <a:xfrm>
            <a:off x="682003" y="1275329"/>
            <a:ext cx="10279496" cy="837473"/>
          </a:xfrm>
          <a:prstGeom prst="rect">
            <a:avLst/>
          </a:prstGeom>
          <a:noFill/>
          <a:ln>
            <a:noFill/>
          </a:ln>
          <a:effectLst/>
        </p:spPr>
        <p:txBody>
          <a:bodyPr wrap="square">
            <a:spAutoFit/>
          </a:bodyPr>
          <a:lstStyle>
            <a:lvl1pPr>
              <a:tabLst>
                <a:tab pos="4572000" algn="l"/>
              </a:tabLst>
              <a:defRPr sz="2400">
                <a:solidFill>
                  <a:schemeClr val="tx1"/>
                </a:solidFill>
                <a:latin typeface="Times" panose="02020603050405020304" pitchFamily="18" charset="0"/>
              </a:defRPr>
            </a:lvl1pPr>
            <a:lvl2pPr>
              <a:tabLst>
                <a:tab pos="4572000" algn="l"/>
              </a:tabLst>
              <a:defRPr sz="2400">
                <a:solidFill>
                  <a:schemeClr val="tx1"/>
                </a:solidFill>
                <a:latin typeface="Times" panose="02020603050405020304" pitchFamily="18" charset="0"/>
              </a:defRPr>
            </a:lvl2pPr>
            <a:lvl3pPr>
              <a:tabLst>
                <a:tab pos="4572000" algn="l"/>
              </a:tabLst>
              <a:defRPr sz="2400">
                <a:solidFill>
                  <a:schemeClr val="tx1"/>
                </a:solidFill>
                <a:latin typeface="Times" panose="02020603050405020304" pitchFamily="18" charset="0"/>
              </a:defRPr>
            </a:lvl3pPr>
            <a:lvl4pPr>
              <a:tabLst>
                <a:tab pos="4572000" algn="l"/>
              </a:tabLst>
              <a:defRPr sz="2400">
                <a:solidFill>
                  <a:schemeClr val="tx1"/>
                </a:solidFill>
                <a:latin typeface="Times" panose="02020603050405020304" pitchFamily="18" charset="0"/>
              </a:defRPr>
            </a:lvl4pPr>
            <a:lvl5pPr>
              <a:tabLst>
                <a:tab pos="4572000" algn="l"/>
              </a:tabLst>
              <a:defRPr sz="2400">
                <a:solidFill>
                  <a:schemeClr val="tx1"/>
                </a:solidFill>
                <a:latin typeface="Times" panose="02020603050405020304" pitchFamily="18" charset="0"/>
              </a:defRPr>
            </a:lvl5pPr>
            <a:lvl6pPr eaLnBrk="0" fontAlgn="base" hangingPunct="0">
              <a:spcBef>
                <a:spcPct val="0"/>
              </a:spcBef>
              <a:spcAft>
                <a:spcPct val="0"/>
              </a:spcAft>
              <a:tabLst>
                <a:tab pos="4572000" algn="l"/>
              </a:tabLst>
              <a:defRPr sz="2400">
                <a:solidFill>
                  <a:schemeClr val="tx1"/>
                </a:solidFill>
                <a:latin typeface="Times" panose="02020603050405020304" pitchFamily="18" charset="0"/>
              </a:defRPr>
            </a:lvl6pPr>
            <a:lvl7pPr eaLnBrk="0" fontAlgn="base" hangingPunct="0">
              <a:spcBef>
                <a:spcPct val="0"/>
              </a:spcBef>
              <a:spcAft>
                <a:spcPct val="0"/>
              </a:spcAft>
              <a:tabLst>
                <a:tab pos="4572000" algn="l"/>
              </a:tabLst>
              <a:defRPr sz="2400">
                <a:solidFill>
                  <a:schemeClr val="tx1"/>
                </a:solidFill>
                <a:latin typeface="Times" panose="02020603050405020304" pitchFamily="18" charset="0"/>
              </a:defRPr>
            </a:lvl7pPr>
            <a:lvl8pPr eaLnBrk="0" fontAlgn="base" hangingPunct="0">
              <a:spcBef>
                <a:spcPct val="0"/>
              </a:spcBef>
              <a:spcAft>
                <a:spcPct val="0"/>
              </a:spcAft>
              <a:tabLst>
                <a:tab pos="4572000" algn="l"/>
              </a:tabLst>
              <a:defRPr sz="2400">
                <a:solidFill>
                  <a:schemeClr val="tx1"/>
                </a:solidFill>
                <a:latin typeface="Times" panose="02020603050405020304" pitchFamily="18" charset="0"/>
              </a:defRPr>
            </a:lvl8pPr>
            <a:lvl9pPr eaLnBrk="0" fontAlgn="base" hangingPunct="0">
              <a:spcBef>
                <a:spcPct val="0"/>
              </a:spcBef>
              <a:spcAft>
                <a:spcPct val="0"/>
              </a:spcAft>
              <a:tabLst>
                <a:tab pos="4572000" algn="l"/>
              </a:tabLst>
              <a:defRPr sz="2400">
                <a:solidFill>
                  <a:schemeClr val="tx1"/>
                </a:solidFill>
                <a:latin typeface="Times" panose="02020603050405020304" pitchFamily="18" charset="0"/>
              </a:defRPr>
            </a:lvl9pPr>
          </a:lstStyle>
          <a:p>
            <a:pPr>
              <a:lnSpc>
                <a:spcPct val="150000"/>
              </a:lnSpc>
              <a:defRPr/>
            </a:pPr>
            <a:r>
              <a:rPr lang="en-US" sz="3600" b="1">
                <a:effectLst>
                  <a:outerShdw blurRad="38100" dist="38100" dir="2700000" algn="tl">
                    <a:srgbClr val="000000"/>
                  </a:outerShdw>
                </a:effectLst>
                <a:latin typeface="Candara" panose="020E0502030303020204" pitchFamily="34" charset="0"/>
              </a:rPr>
              <a:t>Or email / phone the school office</a:t>
            </a:r>
          </a:p>
        </p:txBody>
      </p:sp>
      <p:sp>
        <p:nvSpPr>
          <p:cNvPr id="184323" name="Text Box 3">
            <a:extLst>
              <a:ext uri="{FF2B5EF4-FFF2-40B4-BE49-F238E27FC236}">
                <a16:creationId xmlns:a16="http://schemas.microsoft.com/office/drawing/2014/main" id="{D8FA7D52-6966-44B4-AE6D-CA5AF8EBE46B}"/>
              </a:ext>
            </a:extLst>
          </p:cNvPr>
          <p:cNvSpPr txBox="1">
            <a:spLocks noChangeArrowheads="1"/>
          </p:cNvSpPr>
          <p:nvPr/>
        </p:nvSpPr>
        <p:spPr bwMode="auto">
          <a:xfrm>
            <a:off x="280123" y="109321"/>
            <a:ext cx="7772400" cy="923330"/>
          </a:xfrm>
          <a:prstGeom prst="rect">
            <a:avLst/>
          </a:prstGeom>
          <a:noFill/>
          <a:ln>
            <a:noFill/>
          </a:ln>
          <a:effectLst/>
        </p:spPr>
        <p:txBody>
          <a:bodyPr>
            <a:spAutoFit/>
          </a:bodyPr>
          <a:lstStyle/>
          <a:p>
            <a:pPr>
              <a:spcBef>
                <a:spcPct val="50000"/>
              </a:spcBef>
              <a:defRPr/>
            </a:pPr>
            <a:r>
              <a:rPr lang="en-US" sz="5400" b="1">
                <a:latin typeface="Candara" panose="020E0502030303020204" pitchFamily="34" charset="0"/>
              </a:rPr>
              <a:t>8. Questions </a:t>
            </a:r>
          </a:p>
        </p:txBody>
      </p:sp>
      <p:pic>
        <p:nvPicPr>
          <p:cNvPr id="4098" name="Picture 2" descr="High Quality Questions to help you achieve success - Go MAD Thinking">
            <a:extLst>
              <a:ext uri="{FF2B5EF4-FFF2-40B4-BE49-F238E27FC236}">
                <a16:creationId xmlns:a16="http://schemas.microsoft.com/office/drawing/2014/main" id="{68694FCC-C964-4C03-AA4F-7FEF25EB34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8716" y="3125858"/>
            <a:ext cx="4928088"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40BECD-25D2-4671-E97C-A3794256CF92}"/>
              </a:ext>
            </a:extLst>
          </p:cNvPr>
          <p:cNvPicPr>
            <a:picLocks noChangeAspect="1"/>
          </p:cNvPicPr>
          <p:nvPr/>
        </p:nvPicPr>
        <p:blipFill>
          <a:blip r:embed="rId4"/>
          <a:stretch>
            <a:fillRect/>
          </a:stretch>
        </p:blipFill>
        <p:spPr>
          <a:xfrm>
            <a:off x="9748684" y="262273"/>
            <a:ext cx="2261475" cy="2227552"/>
          </a:xfrm>
          <a:prstGeom prst="rect">
            <a:avLst/>
          </a:prstGeom>
        </p:spPr>
      </p:pic>
    </p:spTree>
    <p:extLst>
      <p:ext uri="{BB962C8B-B14F-4D97-AF65-F5344CB8AC3E}">
        <p14:creationId xmlns:p14="http://schemas.microsoft.com/office/powerpoint/2010/main" val="1147437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1996B7-0416-4B97-86AA-BB8994634E30}"/>
              </a:ext>
            </a:extLst>
          </p:cNvPr>
          <p:cNvSpPr txBox="1"/>
          <p:nvPr/>
        </p:nvSpPr>
        <p:spPr>
          <a:xfrm>
            <a:off x="7248244" y="1783959"/>
            <a:ext cx="4811675" cy="2889114"/>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a:latin typeface="+mj-lt"/>
                <a:ea typeface="+mj-ea"/>
                <a:cs typeface="+mj-cs"/>
              </a:rPr>
              <a:t>Our aims this year:</a:t>
            </a:r>
            <a:endParaRPr lang="en-US" sz="4800">
              <a:latin typeface="+mj-lt"/>
              <a:ea typeface="+mj-ea"/>
              <a:cs typeface="Calibri Light"/>
            </a:endParaRPr>
          </a:p>
          <a:p>
            <a:pPr>
              <a:lnSpc>
                <a:spcPct val="90000"/>
              </a:lnSpc>
              <a:spcBef>
                <a:spcPct val="0"/>
              </a:spcBef>
              <a:spcAft>
                <a:spcPts val="600"/>
              </a:spcAft>
            </a:pPr>
            <a:endParaRPr lang="en-US" sz="4800">
              <a:latin typeface="+mj-lt"/>
              <a:ea typeface="+mj-ea"/>
              <a:cs typeface="+mj-cs"/>
            </a:endParaRPr>
          </a:p>
          <a:p>
            <a:pPr>
              <a:lnSpc>
                <a:spcPct val="90000"/>
              </a:lnSpc>
              <a:spcBef>
                <a:spcPct val="0"/>
              </a:spcBef>
              <a:spcAft>
                <a:spcPts val="600"/>
              </a:spcAft>
            </a:pPr>
            <a:r>
              <a:rPr lang="en-US" sz="4800">
                <a:latin typeface="+mj-lt"/>
                <a:ea typeface="+mj-ea"/>
                <a:cs typeface="+mj-cs"/>
              </a:rPr>
              <a:t>Qualifications</a:t>
            </a:r>
          </a:p>
          <a:p>
            <a:pPr>
              <a:lnSpc>
                <a:spcPct val="90000"/>
              </a:lnSpc>
              <a:spcBef>
                <a:spcPct val="0"/>
              </a:spcBef>
              <a:spcAft>
                <a:spcPts val="600"/>
              </a:spcAft>
            </a:pPr>
            <a:r>
              <a:rPr lang="en-US" sz="4800">
                <a:latin typeface="+mj-lt"/>
                <a:ea typeface="+mj-ea"/>
                <a:cs typeface="+mj-cs"/>
              </a:rPr>
              <a:t>Wellbeing</a:t>
            </a:r>
            <a:endParaRPr lang="en-US" sz="4800">
              <a:latin typeface="+mj-lt"/>
              <a:ea typeface="+mj-ea"/>
              <a:cs typeface="Calibri Light"/>
            </a:endParaRPr>
          </a:p>
          <a:p>
            <a:pPr>
              <a:lnSpc>
                <a:spcPct val="90000"/>
              </a:lnSpc>
              <a:spcBef>
                <a:spcPct val="0"/>
              </a:spcBef>
              <a:spcAft>
                <a:spcPts val="600"/>
              </a:spcAft>
            </a:pPr>
            <a:r>
              <a:rPr lang="en-US" sz="4800">
                <a:latin typeface="+mj-lt"/>
                <a:ea typeface="+mj-ea"/>
                <a:cs typeface="Calibri Light"/>
              </a:rPr>
              <a:t>Leading</a:t>
            </a:r>
          </a:p>
        </p:txBody>
      </p:sp>
      <p:sp>
        <p:nvSpPr>
          <p:cNvPr id="6151" name="Freeform: Shape 615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Image">
            <a:extLst>
              <a:ext uri="{FF2B5EF4-FFF2-40B4-BE49-F238E27FC236}">
                <a16:creationId xmlns:a16="http://schemas.microsoft.com/office/drawing/2014/main" id="{7152790D-6628-4073-8715-4D9FA88CE31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5013" r="16834"/>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9322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AutoShape 16" descr="Image result for boroughmuir high school">
            <a:extLst>
              <a:ext uri="{FF2B5EF4-FFF2-40B4-BE49-F238E27FC236}">
                <a16:creationId xmlns:a16="http://schemas.microsoft.com/office/drawing/2014/main" id="{460A7FCD-6A6C-4B8E-90F3-EE3B468820C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5604" name="AutoShape 18" descr="Image result for boroughmuir high school">
            <a:extLst>
              <a:ext uri="{FF2B5EF4-FFF2-40B4-BE49-F238E27FC236}">
                <a16:creationId xmlns:a16="http://schemas.microsoft.com/office/drawing/2014/main" id="{5C5CDD86-6C60-4FD8-994A-5E538BD5A4B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25605" name="AutoShape 20" descr="Image result for boroughmuir high school">
            <a:extLst>
              <a:ext uri="{FF2B5EF4-FFF2-40B4-BE49-F238E27FC236}">
                <a16:creationId xmlns:a16="http://schemas.microsoft.com/office/drawing/2014/main" id="{D9ECFE16-8812-4347-A709-B0A6B577E2C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latin typeface="Arial" panose="020B0604020202020204" pitchFamily="34" charset="0"/>
            </a:endParaRPr>
          </a:p>
        </p:txBody>
      </p:sp>
      <p:sp>
        <p:nvSpPr>
          <p:cNvPr id="9" name="Rectangle 8">
            <a:extLst>
              <a:ext uri="{FF2B5EF4-FFF2-40B4-BE49-F238E27FC236}">
                <a16:creationId xmlns:a16="http://schemas.microsoft.com/office/drawing/2014/main" id="{37A2870E-CA2D-4A55-A021-7395D6F5BF27}"/>
              </a:ext>
            </a:extLst>
          </p:cNvPr>
          <p:cNvSpPr/>
          <p:nvPr/>
        </p:nvSpPr>
        <p:spPr>
          <a:xfrm>
            <a:off x="1736077" y="391789"/>
            <a:ext cx="8465757" cy="1569660"/>
          </a:xfrm>
          <a:prstGeom prst="rect">
            <a:avLst/>
          </a:prstGeom>
        </p:spPr>
        <p:txBody>
          <a:bodyPr wrap="square">
            <a:spAutoFit/>
          </a:bodyPr>
          <a:lstStyle/>
          <a:p>
            <a:pPr algn="ctr" eaLnBrk="1" fontAlgn="auto" hangingPunct="1">
              <a:spcBef>
                <a:spcPts val="0"/>
              </a:spcBef>
              <a:spcAft>
                <a:spcPts val="0"/>
              </a:spcAft>
              <a:defRPr/>
            </a:pPr>
            <a:r>
              <a:rPr lang="en-GB" sz="4800" b="1">
                <a:effectLst>
                  <a:outerShdw blurRad="38100" dist="38100" dir="2700000" algn="tl">
                    <a:srgbClr val="000000">
                      <a:alpha val="43137"/>
                    </a:srgbClr>
                  </a:outerShdw>
                </a:effectLst>
              </a:rPr>
              <a:t>2. Why teenagers need our help:</a:t>
            </a:r>
          </a:p>
          <a:p>
            <a:pPr algn="ctr" eaLnBrk="1" fontAlgn="auto" hangingPunct="1">
              <a:spcBef>
                <a:spcPts val="0"/>
              </a:spcBef>
              <a:spcAft>
                <a:spcPts val="0"/>
              </a:spcAft>
              <a:defRPr/>
            </a:pPr>
            <a:r>
              <a:rPr lang="en-GB" sz="4800" b="1">
                <a:effectLst>
                  <a:outerShdw blurRad="38100" dist="38100" dir="2700000" algn="tl">
                    <a:srgbClr val="000000">
                      <a:alpha val="43137"/>
                    </a:srgbClr>
                  </a:outerShdw>
                </a:effectLst>
              </a:rPr>
              <a:t>‘Teenagers are not yet adults’</a:t>
            </a:r>
          </a:p>
        </p:txBody>
      </p:sp>
      <p:sp>
        <p:nvSpPr>
          <p:cNvPr id="4" name="TextBox 3">
            <a:extLst>
              <a:ext uri="{FF2B5EF4-FFF2-40B4-BE49-F238E27FC236}">
                <a16:creationId xmlns:a16="http://schemas.microsoft.com/office/drawing/2014/main" id="{A8F18B3C-0DF0-F330-AA99-2587B45F2C24}"/>
              </a:ext>
            </a:extLst>
          </p:cNvPr>
          <p:cNvSpPr txBox="1"/>
          <p:nvPr/>
        </p:nvSpPr>
        <p:spPr>
          <a:xfrm>
            <a:off x="681319" y="2348752"/>
            <a:ext cx="8088389" cy="4622804"/>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ct val="20000"/>
              </a:spcBef>
              <a:spcAft>
                <a:spcPts val="0"/>
              </a:spcAft>
              <a:buClrTx/>
              <a:buSzTx/>
              <a:tabLst/>
              <a:defRPr/>
            </a:pPr>
            <a:r>
              <a:rPr lang="en-GB" sz="3200" dirty="0">
                <a:solidFill>
                  <a:prstClr val="black"/>
                </a:solidFill>
                <a:latin typeface="Calibri"/>
              </a:rPr>
              <a:t>Age at which brain stops maturing?</a:t>
            </a:r>
            <a:endParaRPr lang="en-GB" sz="3200" i="1">
              <a:solidFill>
                <a:prstClr val="black"/>
              </a:solidFill>
              <a:latin typeface="Calibri"/>
              <a:ea typeface="Calibri"/>
              <a:cs typeface="Calibri"/>
            </a:endParaRPr>
          </a:p>
          <a:p>
            <a:pPr>
              <a:spcBef>
                <a:spcPct val="20000"/>
              </a:spcBef>
              <a:defRPr/>
            </a:pPr>
            <a:endParaRPr lang="en-GB" sz="3200" dirty="0">
              <a:solidFill>
                <a:prstClr val="black"/>
              </a:solidFill>
              <a:latin typeface="Calibri"/>
              <a:ea typeface="Calibri"/>
              <a:cs typeface="Calibri"/>
            </a:endParaRPr>
          </a:p>
          <a:p>
            <a:pPr marL="457200" indent="-457200">
              <a:spcBef>
                <a:spcPct val="20000"/>
              </a:spcBef>
              <a:buFont typeface="Arial"/>
              <a:buChar char="•"/>
              <a:defRPr/>
            </a:pPr>
            <a:r>
              <a:rPr lang="en-GB" sz="3200" dirty="0">
                <a:solidFill>
                  <a:prstClr val="black"/>
                </a:solidFill>
                <a:latin typeface="Calibri"/>
                <a:ea typeface="Calibri"/>
                <a:cs typeface="Calibri"/>
              </a:rPr>
              <a:t>Discuss shared aims</a:t>
            </a:r>
          </a:p>
          <a:p>
            <a:pPr marL="457200" indent="-457200">
              <a:spcBef>
                <a:spcPct val="20000"/>
              </a:spcBef>
              <a:buFont typeface="Arial"/>
              <a:buChar char="•"/>
              <a:defRPr/>
            </a:pPr>
            <a:r>
              <a:rPr lang="en-GB" sz="3200" dirty="0">
                <a:solidFill>
                  <a:prstClr val="black"/>
                </a:solidFill>
                <a:latin typeface="Calibri"/>
                <a:ea typeface="Calibri"/>
                <a:cs typeface="Calibri"/>
              </a:rPr>
              <a:t>Little and often, discussions about progress</a:t>
            </a:r>
          </a:p>
          <a:p>
            <a:pPr marL="457200" indent="-457200">
              <a:spcBef>
                <a:spcPct val="20000"/>
              </a:spcBef>
              <a:buFont typeface="Arial"/>
              <a:buChar char="•"/>
              <a:defRPr/>
            </a:pPr>
            <a:r>
              <a:rPr lang="en-GB" sz="3200" dirty="0">
                <a:solidFill>
                  <a:prstClr val="black"/>
                </a:solidFill>
                <a:latin typeface="Calibri"/>
                <a:ea typeface="Calibri"/>
                <a:cs typeface="Calibri"/>
              </a:rPr>
              <a:t>Chunking: small steps</a:t>
            </a:r>
          </a:p>
          <a:p>
            <a:pPr marL="457200" indent="-457200">
              <a:spcBef>
                <a:spcPct val="20000"/>
              </a:spcBef>
              <a:buFont typeface="Arial"/>
              <a:buChar char="•"/>
              <a:defRPr/>
            </a:pPr>
            <a:r>
              <a:rPr lang="en-GB" sz="3200" dirty="0">
                <a:solidFill>
                  <a:prstClr val="black"/>
                </a:solidFill>
                <a:latin typeface="Calibri"/>
                <a:ea typeface="Calibri"/>
                <a:cs typeface="Calibri"/>
              </a:rPr>
              <a:t>Balance is important: </a:t>
            </a:r>
          </a:p>
          <a:p>
            <a:pPr>
              <a:spcBef>
                <a:spcPct val="20000"/>
              </a:spcBef>
              <a:defRPr/>
            </a:pPr>
            <a:r>
              <a:rPr lang="en-GB" sz="3200" dirty="0">
                <a:solidFill>
                  <a:prstClr val="black"/>
                </a:solidFill>
                <a:latin typeface="Calibri"/>
                <a:ea typeface="Calibri"/>
                <a:cs typeface="Calibri"/>
              </a:rPr>
              <a:t>qualifications, wellbeing, other interests and challenges (leadership)</a:t>
            </a:r>
          </a:p>
        </p:txBody>
      </p:sp>
      <p:pic>
        <p:nvPicPr>
          <p:cNvPr id="2" name="Picture 1">
            <a:extLst>
              <a:ext uri="{FF2B5EF4-FFF2-40B4-BE49-F238E27FC236}">
                <a16:creationId xmlns:a16="http://schemas.microsoft.com/office/drawing/2014/main" id="{B7E736DA-5D09-5EA5-E1D9-75365B834DEF}"/>
              </a:ext>
            </a:extLst>
          </p:cNvPr>
          <p:cNvPicPr>
            <a:picLocks noChangeAspect="1"/>
          </p:cNvPicPr>
          <p:nvPr/>
        </p:nvPicPr>
        <p:blipFill>
          <a:blip r:embed="rId3"/>
          <a:stretch>
            <a:fillRect/>
          </a:stretch>
        </p:blipFill>
        <p:spPr>
          <a:xfrm>
            <a:off x="9115425" y="2116667"/>
            <a:ext cx="3048000" cy="4741333"/>
          </a:xfrm>
          <a:prstGeom prst="rect">
            <a:avLst/>
          </a:prstGeom>
        </p:spPr>
      </p:pic>
      <p:pic>
        <p:nvPicPr>
          <p:cNvPr id="5" name="Picture 4">
            <a:extLst>
              <a:ext uri="{FF2B5EF4-FFF2-40B4-BE49-F238E27FC236}">
                <a16:creationId xmlns:a16="http://schemas.microsoft.com/office/drawing/2014/main" id="{7872D523-217A-31AE-90EF-EC0D7A827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1880" y="170020"/>
            <a:ext cx="1276213" cy="14393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ea typeface="Calibri"/>
                <a:cs typeface="Calibri"/>
              </a:rPr>
              <a:t>Qualifications: Where are we going?</a:t>
            </a:r>
          </a:p>
        </p:txBody>
      </p:sp>
      <p:sp>
        <p:nvSpPr>
          <p:cNvPr id="12291" name="Subtitle 2"/>
          <p:cNvSpPr>
            <a:spLocks noGrp="1" noChangeArrowheads="1"/>
          </p:cNvSpPr>
          <p:nvPr>
            <p:ph type="subTitle" idx="1"/>
          </p:nvPr>
        </p:nvSpPr>
        <p:spPr>
          <a:xfrm>
            <a:off x="408709" y="1419225"/>
            <a:ext cx="11374582" cy="4981576"/>
          </a:xfrm>
        </p:spPr>
        <p:txBody>
          <a:bodyPr vert="horz" lIns="91440" tIns="45720" rIns="91440" bIns="45720" rtlCol="0" anchor="t">
            <a:normAutofit lnSpcReduction="10000"/>
          </a:bodyPr>
          <a:lstStyle/>
          <a:p>
            <a:pPr algn="l"/>
            <a:r>
              <a:rPr lang="en-GB" altLang="en-US" sz="2800" dirty="0"/>
              <a:t>Level 3	National 3</a:t>
            </a:r>
            <a:r>
              <a:rPr lang="en-US" sz="2800" dirty="0"/>
              <a:t> 	No exam, in class 'unit assessments'</a:t>
            </a:r>
            <a:endParaRPr lang="en-US" sz="2800" dirty="0">
              <a:ea typeface="Calibri"/>
              <a:cs typeface="Calibri"/>
            </a:endParaRPr>
          </a:p>
          <a:p>
            <a:pPr algn="l"/>
            <a:r>
              <a:rPr lang="en-GB" altLang="en-US" sz="2800" dirty="0"/>
              <a:t>Level 4	National 4 	No exam, in class 'units', assignment</a:t>
            </a:r>
            <a:endParaRPr lang="en-US" sz="2800" dirty="0">
              <a:ea typeface="Calibri"/>
              <a:cs typeface="Calibri"/>
            </a:endParaRPr>
          </a:p>
          <a:p>
            <a:pPr algn="l"/>
            <a:r>
              <a:rPr lang="en-GB" altLang="en-US" sz="2800" dirty="0"/>
              <a:t>             		Graded as Pass or Fail</a:t>
            </a:r>
            <a:endParaRPr lang="en-US" sz="2800" dirty="0">
              <a:ea typeface="Calibri"/>
              <a:cs typeface="Calibri"/>
            </a:endParaRPr>
          </a:p>
          <a:p>
            <a:pPr algn="l"/>
            <a:r>
              <a:rPr lang="en-GB" altLang="en-US" sz="2800" dirty="0"/>
              <a:t>Level 5	National 5: 	Coursework assignments + final exam. </a:t>
            </a:r>
            <a:endParaRPr lang="en-GB" altLang="en-US" sz="2800" dirty="0">
              <a:ea typeface="Calibri"/>
              <a:cs typeface="Calibri"/>
            </a:endParaRPr>
          </a:p>
          <a:p>
            <a:pPr algn="l"/>
            <a:r>
              <a:rPr lang="en-GB" altLang="en-US" sz="2800" dirty="0">
                <a:ea typeface="Calibri"/>
                <a:cs typeface="Calibri"/>
              </a:rPr>
              <a:t>     					</a:t>
            </a:r>
            <a:r>
              <a:rPr lang="en-GB" sz="2800" dirty="0">
                <a:ea typeface="Calibri"/>
                <a:cs typeface="Calibri"/>
              </a:rPr>
              <a:t>Graded A,B,C, D or No Award </a:t>
            </a:r>
            <a:endParaRPr lang="en-GB" altLang="en-US" sz="2800" dirty="0">
              <a:ea typeface="Calibri"/>
              <a:cs typeface="Calibri"/>
            </a:endParaRPr>
          </a:p>
          <a:p>
            <a:pPr algn="l"/>
            <a:r>
              <a:rPr lang="en-GB" altLang="en-US" sz="2800" dirty="0">
                <a:ea typeface="Calibri"/>
                <a:cs typeface="Calibri"/>
              </a:rPr>
              <a:t>Level 6 	NPAs:  no exam, pass/ fail</a:t>
            </a:r>
            <a:endParaRPr lang="en-GB" dirty="0">
              <a:cs typeface="Calibri"/>
            </a:endParaRPr>
          </a:p>
          <a:p>
            <a:pPr algn="l"/>
            <a:r>
              <a:rPr lang="en-GB" altLang="en-US" sz="2800" dirty="0">
                <a:ea typeface="Calibri"/>
                <a:cs typeface="Calibri"/>
              </a:rPr>
              <a:t>    	Highers: graded A-D</a:t>
            </a:r>
            <a:endParaRPr lang="en-GB" dirty="0">
              <a:ea typeface="Calibri"/>
              <a:cs typeface="Calibri"/>
            </a:endParaRPr>
          </a:p>
          <a:p>
            <a:pPr algn="l"/>
            <a:r>
              <a:rPr lang="en-GB" altLang="en-US" sz="2800" dirty="0">
                <a:ea typeface="Calibri"/>
                <a:cs typeface="Calibri"/>
              </a:rPr>
              <a:t>    	Apprenticeships</a:t>
            </a:r>
            <a:endParaRPr lang="en-GB" dirty="0">
              <a:cs typeface="Calibri"/>
            </a:endParaRPr>
          </a:p>
          <a:p>
            <a:pPr algn="l"/>
            <a:r>
              <a:rPr lang="en-GB" altLang="en-US" sz="2800" dirty="0">
                <a:ea typeface="Calibri"/>
                <a:cs typeface="Calibri"/>
              </a:rPr>
              <a:t>Level 7 	NPAs, Advanced Highers, HNCs, Scottish </a:t>
            </a:r>
            <a:r>
              <a:rPr lang="en-GB" altLang="en-US" sz="2800" dirty="0" err="1">
                <a:ea typeface="Calibri"/>
                <a:cs typeface="Calibri"/>
              </a:rPr>
              <a:t>Baccalaureat</a:t>
            </a:r>
            <a:endParaRPr lang="en-GB" altLang="en-US" sz="2800" dirty="0">
              <a:ea typeface="Calibri"/>
              <a:cs typeface="Calibri"/>
            </a:endParaRPr>
          </a:p>
          <a:p>
            <a:pPr algn="l"/>
            <a:r>
              <a:rPr lang="en-GB" altLang="en-US" sz="2800" dirty="0">
                <a:ea typeface="Calibri"/>
                <a:cs typeface="Calibri"/>
              </a:rPr>
              <a:t>Level 8-10 	Modern Apprenticeships, University Degrees... etc</a:t>
            </a:r>
          </a:p>
        </p:txBody>
      </p:sp>
      <p:pic>
        <p:nvPicPr>
          <p:cNvPr id="2" name="Picture 1">
            <a:extLst>
              <a:ext uri="{FF2B5EF4-FFF2-40B4-BE49-F238E27FC236}">
                <a16:creationId xmlns:a16="http://schemas.microsoft.com/office/drawing/2014/main" id="{2A0463ED-3775-46BD-BF59-833E72AD9CD3}"/>
              </a:ext>
            </a:extLst>
          </p:cNvPr>
          <p:cNvPicPr>
            <a:picLocks noChangeAspect="1"/>
          </p:cNvPicPr>
          <p:nvPr/>
        </p:nvPicPr>
        <p:blipFill>
          <a:blip r:embed="rId2"/>
          <a:stretch>
            <a:fillRect/>
          </a:stretch>
        </p:blipFill>
        <p:spPr>
          <a:xfrm>
            <a:off x="10716286" y="6047106"/>
            <a:ext cx="1471868" cy="809873"/>
          </a:xfrm>
          <a:prstGeom prst="rect">
            <a:avLst/>
          </a:prstGeom>
        </p:spPr>
      </p:pic>
      <p:pic>
        <p:nvPicPr>
          <p:cNvPr id="4" name="Picture 3">
            <a:extLst>
              <a:ext uri="{FF2B5EF4-FFF2-40B4-BE49-F238E27FC236}">
                <a16:creationId xmlns:a16="http://schemas.microsoft.com/office/drawing/2014/main" id="{73080245-CA98-833A-478F-56E6833E1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7139" y="207650"/>
            <a:ext cx="1276213" cy="1439338"/>
          </a:xfrm>
          <a:prstGeom prst="rect">
            <a:avLst/>
          </a:prstGeom>
        </p:spPr>
      </p:pic>
    </p:spTree>
    <p:extLst>
      <p:ext uri="{BB962C8B-B14F-4D97-AF65-F5344CB8AC3E}">
        <p14:creationId xmlns:p14="http://schemas.microsoft.com/office/powerpoint/2010/main" val="122427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486100" y="153877"/>
            <a:ext cx="8229399" cy="1189147"/>
          </a:xfrm>
        </p:spPr>
        <p:txBody>
          <a:bodyPr>
            <a:normAutofit/>
          </a:bodyPr>
          <a:lstStyle/>
          <a:p>
            <a:r>
              <a:rPr lang="en-GB" altLang="en-US" sz="4000" b="1" dirty="0">
                <a:latin typeface="+mn-lt"/>
                <a:ea typeface="Calibri"/>
                <a:cs typeface="Calibri"/>
              </a:rPr>
              <a:t>How are we getting there?</a:t>
            </a:r>
          </a:p>
        </p:txBody>
      </p:sp>
      <p:sp>
        <p:nvSpPr>
          <p:cNvPr id="12291" name="Subtitle 2"/>
          <p:cNvSpPr>
            <a:spLocks noGrp="1" noChangeArrowheads="1"/>
          </p:cNvSpPr>
          <p:nvPr>
            <p:ph type="subTitle" idx="1"/>
          </p:nvPr>
        </p:nvSpPr>
        <p:spPr>
          <a:xfrm>
            <a:off x="408708" y="1419225"/>
            <a:ext cx="11783291" cy="4981576"/>
          </a:xfrm>
        </p:spPr>
        <p:txBody>
          <a:bodyPr vert="horz" lIns="91440" tIns="45720" rIns="91440" bIns="45720" rtlCol="0" anchor="t">
            <a:normAutofit/>
          </a:bodyPr>
          <a:lstStyle/>
          <a:p>
            <a:pPr algn="l"/>
            <a:r>
              <a:rPr lang="en-GB" altLang="en-US" sz="2800" dirty="0">
                <a:cs typeface="Calibri"/>
              </a:rPr>
              <a:t>3 years of senior phase to get started, college and universities to take you further</a:t>
            </a:r>
          </a:p>
          <a:p>
            <a:pPr algn="l"/>
            <a:r>
              <a:rPr lang="en-GB" sz="2800" dirty="0">
                <a:cs typeface="Calibri"/>
              </a:rPr>
              <a:t>Small steps! Different steps for each student. Succeed at one level before moving to the next.</a:t>
            </a:r>
            <a:endParaRPr lang="en-GB" dirty="0"/>
          </a:p>
          <a:p>
            <a:pPr algn="l"/>
            <a:endParaRPr lang="en-GB" altLang="en-US" sz="2800" dirty="0">
              <a:cs typeface="Calibri"/>
            </a:endParaRPr>
          </a:p>
          <a:p>
            <a:pPr algn="l"/>
            <a:r>
              <a:rPr lang="en-GB" altLang="en-US" sz="2800" dirty="0">
                <a:cs typeface="Calibri"/>
              </a:rPr>
              <a:t>S4:  Mainly in school, National 4s and 5s, other awards</a:t>
            </a:r>
          </a:p>
          <a:p>
            <a:pPr algn="l"/>
            <a:r>
              <a:rPr lang="en-GB" altLang="en-US" sz="2800" dirty="0">
                <a:cs typeface="Calibri"/>
              </a:rPr>
              <a:t>S5:  National 4s and 5s in school and at college (Schools College Partnership)</a:t>
            </a:r>
          </a:p>
          <a:p>
            <a:pPr algn="l"/>
            <a:r>
              <a:rPr lang="en-GB" altLang="en-US" sz="2800" dirty="0">
                <a:cs typeface="Calibri"/>
              </a:rPr>
              <a:t>   Highers and NPAs in school and at college</a:t>
            </a:r>
          </a:p>
          <a:p>
            <a:pPr algn="l"/>
            <a:r>
              <a:rPr lang="en-GB" altLang="en-US" sz="2800" dirty="0">
                <a:cs typeface="Calibri"/>
              </a:rPr>
              <a:t>   Full time college, apprenticeships, JET work experience</a:t>
            </a:r>
          </a:p>
          <a:p>
            <a:pPr algn="l"/>
            <a:r>
              <a:rPr lang="en-GB" altLang="en-US" sz="2800" dirty="0">
                <a:cs typeface="Calibri"/>
              </a:rPr>
              <a:t>S6:    As above including Advanced Highers, </a:t>
            </a:r>
            <a:r>
              <a:rPr lang="en-GB" altLang="en-US" sz="2800" dirty="0" err="1">
                <a:cs typeface="Calibri"/>
              </a:rPr>
              <a:t>Baccalaureat</a:t>
            </a:r>
            <a:r>
              <a:rPr lang="en-GB" altLang="en-US" sz="2800" dirty="0">
                <a:cs typeface="Calibri"/>
              </a:rPr>
              <a:t> etc..</a:t>
            </a:r>
          </a:p>
          <a:p>
            <a:pPr algn="l"/>
            <a:endParaRPr lang="en-GB" altLang="en-US" sz="2800" dirty="0">
              <a:cs typeface="Calibri"/>
            </a:endParaRPr>
          </a:p>
        </p:txBody>
      </p:sp>
      <p:pic>
        <p:nvPicPr>
          <p:cNvPr id="2" name="Picture 1">
            <a:extLst>
              <a:ext uri="{FF2B5EF4-FFF2-40B4-BE49-F238E27FC236}">
                <a16:creationId xmlns:a16="http://schemas.microsoft.com/office/drawing/2014/main" id="{2A0463ED-3775-46BD-BF59-833E72AD9CD3}"/>
              </a:ext>
            </a:extLst>
          </p:cNvPr>
          <p:cNvPicPr>
            <a:picLocks noChangeAspect="1"/>
          </p:cNvPicPr>
          <p:nvPr/>
        </p:nvPicPr>
        <p:blipFill>
          <a:blip r:embed="rId2"/>
          <a:stretch>
            <a:fillRect/>
          </a:stretch>
        </p:blipFill>
        <p:spPr>
          <a:xfrm>
            <a:off x="10716286" y="6047106"/>
            <a:ext cx="1471868" cy="809873"/>
          </a:xfrm>
          <a:prstGeom prst="rect">
            <a:avLst/>
          </a:prstGeom>
        </p:spPr>
      </p:pic>
      <p:pic>
        <p:nvPicPr>
          <p:cNvPr id="4" name="Picture 3">
            <a:extLst>
              <a:ext uri="{FF2B5EF4-FFF2-40B4-BE49-F238E27FC236}">
                <a16:creationId xmlns:a16="http://schemas.microsoft.com/office/drawing/2014/main" id="{73080245-CA98-833A-478F-56E6833E1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05900" y="-20113"/>
            <a:ext cx="1276213" cy="1439338"/>
          </a:xfrm>
          <a:prstGeom prst="rect">
            <a:avLst/>
          </a:prstGeom>
        </p:spPr>
      </p:pic>
    </p:spTree>
    <p:extLst>
      <p:ext uri="{BB962C8B-B14F-4D97-AF65-F5344CB8AC3E}">
        <p14:creationId xmlns:p14="http://schemas.microsoft.com/office/powerpoint/2010/main" val="2884156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92D4-578B-A5C6-ABDA-8153BEE99707}"/>
              </a:ext>
            </a:extLst>
          </p:cNvPr>
          <p:cNvSpPr>
            <a:spLocks noGrp="1"/>
          </p:cNvSpPr>
          <p:nvPr>
            <p:ph type="title"/>
          </p:nvPr>
        </p:nvSpPr>
        <p:spPr/>
        <p:txBody>
          <a:bodyPr/>
          <a:lstStyle/>
          <a:p>
            <a:r>
              <a:rPr lang="en-US" dirty="0">
                <a:cs typeface="Calibri Light"/>
              </a:rPr>
              <a:t>Example: </a:t>
            </a:r>
            <a:r>
              <a:rPr lang="en-US" dirty="0" err="1">
                <a:cs typeface="Calibri Light"/>
              </a:rPr>
              <a:t>Maths</a:t>
            </a:r>
            <a:endParaRPr lang="en-US" dirty="0" err="1"/>
          </a:p>
        </p:txBody>
      </p:sp>
      <p:sp>
        <p:nvSpPr>
          <p:cNvPr id="5" name="Content Placeholder 4">
            <a:extLst>
              <a:ext uri="{FF2B5EF4-FFF2-40B4-BE49-F238E27FC236}">
                <a16:creationId xmlns:a16="http://schemas.microsoft.com/office/drawing/2014/main" id="{C69CC309-34A9-DF7E-DAB7-4175BD6DE52F}"/>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7E14A2A9-F9CB-9128-F167-80DC751EE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2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0864" y="876635"/>
            <a:ext cx="2538036" cy="5838489"/>
          </a:xfrm>
          <a:prstGeom prst="rect">
            <a:avLst/>
          </a:prstGeom>
          <a:ln w="57150">
            <a:solidFill>
              <a:schemeClr val="accent6">
                <a:lumMod val="75000"/>
              </a:schemeClr>
            </a:solidFill>
          </a:ln>
        </p:spPr>
        <p:txBody>
          <a:bodyPr wrap="square" numCol="1">
            <a:normAutofit/>
          </a:bodyPr>
          <a:lstStyle/>
          <a:p>
            <a:r>
              <a:rPr lang="en-GB" sz="1100">
                <a:effectLst/>
              </a:rPr>
              <a:t>Administration and IT </a:t>
            </a:r>
          </a:p>
          <a:p>
            <a:r>
              <a:rPr lang="en-GB" sz="1100">
                <a:effectLst/>
              </a:rPr>
              <a:t>Art &amp; Design	</a:t>
            </a:r>
          </a:p>
          <a:p>
            <a:r>
              <a:rPr lang="en-GB" sz="1100"/>
              <a:t>Biology</a:t>
            </a:r>
          </a:p>
          <a:p>
            <a:r>
              <a:rPr lang="en-GB" sz="1100">
                <a:effectLst/>
              </a:rPr>
              <a:t>Business Management</a:t>
            </a:r>
          </a:p>
          <a:p>
            <a:r>
              <a:rPr lang="en-GB" sz="1100"/>
              <a:t>Chemistry</a:t>
            </a:r>
          </a:p>
          <a:p>
            <a:r>
              <a:rPr lang="en-GB" sz="1100">
                <a:effectLst/>
              </a:rPr>
              <a:t>Computing Science</a:t>
            </a:r>
          </a:p>
          <a:p>
            <a:r>
              <a:rPr lang="en-GB" sz="1100">
                <a:effectLst/>
              </a:rPr>
              <a:t>Design &amp; Manufacture</a:t>
            </a:r>
          </a:p>
          <a:p>
            <a:r>
              <a:rPr lang="en-GB" sz="1100">
                <a:effectLst/>
              </a:rPr>
              <a:t>Drama</a:t>
            </a:r>
          </a:p>
          <a:p>
            <a:r>
              <a:rPr lang="en-GB" sz="1100"/>
              <a:t>Economics</a:t>
            </a:r>
          </a:p>
          <a:p>
            <a:r>
              <a:rPr lang="en-GB" sz="1100">
                <a:effectLst/>
              </a:rPr>
              <a:t>Engineering Science</a:t>
            </a:r>
          </a:p>
          <a:p>
            <a:r>
              <a:rPr lang="en-GB" sz="1100">
                <a:effectLst/>
              </a:rPr>
              <a:t>English</a:t>
            </a:r>
          </a:p>
          <a:p>
            <a:r>
              <a:rPr lang="en-GB" sz="1100">
                <a:effectLst/>
              </a:rPr>
              <a:t>French</a:t>
            </a:r>
          </a:p>
          <a:p>
            <a:r>
              <a:rPr lang="en-GB" sz="1100"/>
              <a:t>Geography</a:t>
            </a:r>
          </a:p>
          <a:p>
            <a:r>
              <a:rPr lang="en-GB" sz="1100">
                <a:effectLst/>
              </a:rPr>
              <a:t>German</a:t>
            </a:r>
          </a:p>
          <a:p>
            <a:r>
              <a:rPr lang="en-GB" sz="1100">
                <a:effectLst/>
              </a:rPr>
              <a:t>Graphic Communication</a:t>
            </a:r>
          </a:p>
          <a:p>
            <a:r>
              <a:rPr lang="en-GB" sz="1100">
                <a:effectLst/>
              </a:rPr>
              <a:t>Health &amp; Food Technology</a:t>
            </a:r>
          </a:p>
          <a:p>
            <a:r>
              <a:rPr lang="en-GB" sz="1100"/>
              <a:t>History</a:t>
            </a:r>
          </a:p>
          <a:p>
            <a:r>
              <a:rPr lang="en-GB" sz="1100">
                <a:effectLst/>
              </a:rPr>
              <a:t>Mandarin</a:t>
            </a:r>
          </a:p>
          <a:p>
            <a:pPr fontAlgn="t"/>
            <a:r>
              <a:rPr lang="en-GB" sz="1100"/>
              <a:t>Maths – National 4/5</a:t>
            </a:r>
          </a:p>
          <a:p>
            <a:pPr fontAlgn="t"/>
            <a:r>
              <a:rPr lang="en-GB" sz="1100"/>
              <a:t>Applications of Maths – National 4</a:t>
            </a:r>
          </a:p>
          <a:p>
            <a:pPr>
              <a:lnSpc>
                <a:spcPct val="107000"/>
              </a:lnSpc>
              <a:spcAft>
                <a:spcPts val="0"/>
              </a:spcAft>
            </a:pPr>
            <a:r>
              <a:rPr lang="en-GB" sz="1100">
                <a:effectLst/>
              </a:rPr>
              <a:t>Media Studies</a:t>
            </a:r>
          </a:p>
          <a:p>
            <a:pPr>
              <a:lnSpc>
                <a:spcPct val="107000"/>
              </a:lnSpc>
              <a:spcAft>
                <a:spcPts val="0"/>
              </a:spcAft>
            </a:pPr>
            <a:r>
              <a:rPr lang="en-GB" sz="1100"/>
              <a:t>Modern Studies</a:t>
            </a:r>
          </a:p>
          <a:p>
            <a:pPr>
              <a:lnSpc>
                <a:spcPct val="107000"/>
              </a:lnSpc>
            </a:pPr>
            <a:r>
              <a:rPr lang="en-GB" sz="1100">
                <a:effectLst/>
              </a:rPr>
              <a:t>Music</a:t>
            </a:r>
          </a:p>
          <a:p>
            <a:pPr>
              <a:lnSpc>
                <a:spcPct val="107000"/>
              </a:lnSpc>
            </a:pPr>
            <a:r>
              <a:rPr lang="en-GB" sz="1100">
                <a:effectLst/>
              </a:rPr>
              <a:t>Physical Education</a:t>
            </a:r>
          </a:p>
          <a:p>
            <a:pPr>
              <a:lnSpc>
                <a:spcPct val="107000"/>
              </a:lnSpc>
            </a:pPr>
            <a:r>
              <a:rPr lang="en-GB" sz="1100"/>
              <a:t>Physics</a:t>
            </a:r>
          </a:p>
          <a:p>
            <a:pPr>
              <a:lnSpc>
                <a:spcPct val="107000"/>
              </a:lnSpc>
            </a:pPr>
            <a:r>
              <a:rPr lang="en-GB" sz="1100">
                <a:effectLst/>
              </a:rPr>
              <a:t>Practical Cookery</a:t>
            </a:r>
          </a:p>
          <a:p>
            <a:pPr>
              <a:lnSpc>
                <a:spcPct val="107000"/>
              </a:lnSpc>
            </a:pPr>
            <a:r>
              <a:rPr lang="en-GB" sz="1100">
                <a:effectLst/>
              </a:rPr>
              <a:t>Practical Woodwork</a:t>
            </a:r>
          </a:p>
          <a:p>
            <a:pPr>
              <a:lnSpc>
                <a:spcPct val="107000"/>
              </a:lnSpc>
              <a:spcAft>
                <a:spcPts val="0"/>
              </a:spcAft>
            </a:pPr>
            <a:r>
              <a:rPr lang="en-GB" sz="1100"/>
              <a:t>RMPS</a:t>
            </a:r>
          </a:p>
          <a:p>
            <a:pPr fontAlgn="t"/>
            <a:r>
              <a:rPr lang="en-GB" sz="1100"/>
              <a:t>Science </a:t>
            </a:r>
          </a:p>
          <a:p>
            <a:pPr fontAlgn="t"/>
            <a:r>
              <a:rPr lang="en-GB" sz="1100">
                <a:effectLst/>
              </a:rPr>
              <a:t>Spanish</a:t>
            </a:r>
          </a:p>
          <a:p>
            <a:pPr fontAlgn="t"/>
            <a:endParaRPr lang="en-GB" sz="1100"/>
          </a:p>
          <a:p>
            <a:pPr fontAlgn="t"/>
            <a:r>
              <a:rPr lang="en-GB" sz="1000" b="1">
                <a:effectLst/>
              </a:rPr>
              <a:t>Note</a:t>
            </a:r>
            <a:r>
              <a:rPr lang="en-GB" sz="1000">
                <a:effectLst/>
              </a:rPr>
              <a:t> - only 1 </a:t>
            </a:r>
            <a:r>
              <a:rPr lang="en-GB" sz="1000"/>
              <a:t>Ma</a:t>
            </a:r>
            <a:r>
              <a:rPr lang="en-GB" sz="1000">
                <a:effectLst/>
              </a:rPr>
              <a:t>ths course is chosen</a:t>
            </a:r>
          </a:p>
        </p:txBody>
      </p:sp>
      <p:sp>
        <p:nvSpPr>
          <p:cNvPr id="2" name="Rectangle 1"/>
          <p:cNvSpPr/>
          <p:nvPr/>
        </p:nvSpPr>
        <p:spPr>
          <a:xfrm>
            <a:off x="4626319" y="4279434"/>
            <a:ext cx="2683584" cy="2408288"/>
          </a:xfrm>
          <a:prstGeom prst="rect">
            <a:avLst/>
          </a:prstGeom>
          <a:ln w="57150">
            <a:solidFill>
              <a:schemeClr val="accent1">
                <a:lumMod val="50000"/>
              </a:schemeClr>
            </a:solidFill>
          </a:ln>
        </p:spPr>
        <p:txBody>
          <a:bodyPr wrap="square" numCol="2" anchor="t">
            <a:normAutofit lnSpcReduction="10000"/>
          </a:bodyPr>
          <a:lstStyle/>
          <a:p>
            <a:r>
              <a:rPr lang="en-GB" sz="1100"/>
              <a:t>Biology</a:t>
            </a:r>
          </a:p>
          <a:p>
            <a:r>
              <a:rPr lang="en-GB" sz="1100"/>
              <a:t>Chemistry</a:t>
            </a:r>
          </a:p>
          <a:p>
            <a:r>
              <a:rPr lang="en-GB" sz="1100">
                <a:effectLst/>
              </a:rPr>
              <a:t>Computing Science</a:t>
            </a:r>
          </a:p>
          <a:p>
            <a:r>
              <a:rPr lang="en-GB" sz="1100"/>
              <a:t>Data Science(NPA)</a:t>
            </a:r>
            <a:endParaRPr lang="en-GB" sz="1100">
              <a:effectLst/>
            </a:endParaRPr>
          </a:p>
          <a:p>
            <a:r>
              <a:rPr lang="en-GB" sz="1100">
                <a:effectLst/>
              </a:rPr>
              <a:t>Digital Media</a:t>
            </a:r>
          </a:p>
          <a:p>
            <a:r>
              <a:rPr lang="en-GB" sz="1100">
                <a:effectLst/>
              </a:rPr>
              <a:t>Design &amp; Manufacture</a:t>
            </a:r>
          </a:p>
          <a:p>
            <a:r>
              <a:rPr lang="en-GB" sz="1100">
                <a:effectLst/>
              </a:rPr>
              <a:t>Drama</a:t>
            </a:r>
          </a:p>
          <a:p>
            <a:r>
              <a:rPr lang="en-GB" sz="1100">
                <a:cs typeface="Calibri"/>
              </a:rPr>
              <a:t>Economics</a:t>
            </a:r>
            <a:endParaRPr lang="en-GB" sz="1100"/>
          </a:p>
          <a:p>
            <a:r>
              <a:rPr lang="en-GB" sz="1100">
                <a:effectLst/>
              </a:rPr>
              <a:t>Engineering Science</a:t>
            </a:r>
            <a:r>
              <a:rPr lang="en-GB" sz="1100"/>
              <a:t> </a:t>
            </a:r>
            <a:endParaRPr lang="en-GB" sz="1100">
              <a:effectLst/>
              <a:cs typeface="Calibri"/>
            </a:endParaRPr>
          </a:p>
          <a:p>
            <a:r>
              <a:rPr lang="en-GB" sz="1100">
                <a:effectLst/>
              </a:rPr>
              <a:t>French</a:t>
            </a:r>
          </a:p>
          <a:p>
            <a:r>
              <a:rPr lang="en-GB" sz="1100"/>
              <a:t>Geography</a:t>
            </a:r>
          </a:p>
          <a:p>
            <a:r>
              <a:rPr lang="en-GB" sz="1100">
                <a:effectLst/>
              </a:rPr>
              <a:t>German</a:t>
            </a:r>
          </a:p>
          <a:p>
            <a:r>
              <a:rPr lang="en-GB" sz="1100">
                <a:effectLst/>
              </a:rPr>
              <a:t>Graphic Communication</a:t>
            </a:r>
          </a:p>
          <a:p>
            <a:r>
              <a:rPr lang="en-GB" sz="1100">
                <a:effectLst/>
              </a:rPr>
              <a:t>Health &amp; Food Technology</a:t>
            </a:r>
          </a:p>
          <a:p>
            <a:r>
              <a:rPr lang="en-GB" sz="1100"/>
              <a:t>History</a:t>
            </a:r>
          </a:p>
          <a:p>
            <a:r>
              <a:rPr lang="en-GB" sz="1100">
                <a:effectLst/>
              </a:rPr>
              <a:t>Human Biology</a:t>
            </a:r>
          </a:p>
          <a:p>
            <a:r>
              <a:rPr lang="en-GB" sz="1100">
                <a:effectLst/>
              </a:rPr>
              <a:t>Mandarin</a:t>
            </a:r>
          </a:p>
          <a:p>
            <a:pPr>
              <a:lnSpc>
                <a:spcPct val="107000"/>
              </a:lnSpc>
            </a:pPr>
            <a:r>
              <a:rPr lang="en-GB" sz="1100">
                <a:effectLst/>
              </a:rPr>
              <a:t>Mathematics</a:t>
            </a:r>
          </a:p>
          <a:p>
            <a:pPr>
              <a:lnSpc>
                <a:spcPct val="107000"/>
              </a:lnSpc>
            </a:pPr>
            <a:r>
              <a:rPr lang="en-GB" sz="1100">
                <a:cs typeface="Calibri"/>
              </a:rPr>
              <a:t>Media Studies</a:t>
            </a:r>
            <a:endParaRPr lang="en-GB" sz="1100"/>
          </a:p>
          <a:p>
            <a:pPr>
              <a:lnSpc>
                <a:spcPct val="107000"/>
              </a:lnSpc>
            </a:pPr>
            <a:r>
              <a:rPr lang="en-GB" sz="1100">
                <a:effectLst/>
              </a:rPr>
              <a:t>Music</a:t>
            </a:r>
          </a:p>
          <a:p>
            <a:pPr>
              <a:lnSpc>
                <a:spcPct val="107000"/>
              </a:lnSpc>
            </a:pPr>
            <a:r>
              <a:rPr lang="en-GB" sz="1100"/>
              <a:t>Philosophy</a:t>
            </a:r>
            <a:endParaRPr lang="en-GB" sz="1100">
              <a:effectLst/>
            </a:endParaRPr>
          </a:p>
          <a:p>
            <a:pPr>
              <a:lnSpc>
                <a:spcPct val="107000"/>
              </a:lnSpc>
            </a:pPr>
            <a:r>
              <a:rPr lang="en-GB" sz="1100"/>
              <a:t>Physics</a:t>
            </a:r>
          </a:p>
          <a:p>
            <a:pPr>
              <a:lnSpc>
                <a:spcPct val="107000"/>
              </a:lnSpc>
            </a:pPr>
            <a:r>
              <a:rPr lang="en-GB" sz="1100"/>
              <a:t>RMPS</a:t>
            </a:r>
            <a:endParaRPr lang="en-GB" sz="1100">
              <a:cs typeface="Calibri"/>
            </a:endParaRPr>
          </a:p>
          <a:p>
            <a:pPr fontAlgn="t"/>
            <a:r>
              <a:rPr lang="en-GB" sz="1100">
                <a:effectLst/>
              </a:rPr>
              <a:t>Spanish</a:t>
            </a:r>
          </a:p>
          <a:p>
            <a:pPr fontAlgn="t"/>
            <a:r>
              <a:rPr lang="en-GB" sz="1100"/>
              <a:t>College Courses</a:t>
            </a:r>
            <a:endParaRPr lang="en-GB" sz="1100">
              <a:effectLst/>
            </a:endParaRPr>
          </a:p>
        </p:txBody>
      </p:sp>
      <p:sp>
        <p:nvSpPr>
          <p:cNvPr id="3" name="Rectangle 2"/>
          <p:cNvSpPr/>
          <p:nvPr/>
        </p:nvSpPr>
        <p:spPr>
          <a:xfrm>
            <a:off x="3369383" y="4278817"/>
            <a:ext cx="1256935" cy="261610"/>
          </a:xfrm>
          <a:prstGeom prst="rect">
            <a:avLst/>
          </a:prstGeom>
          <a:ln w="57150">
            <a:solidFill>
              <a:schemeClr val="accent1">
                <a:lumMod val="50000"/>
              </a:schemeClr>
            </a:solidFill>
          </a:ln>
        </p:spPr>
        <p:txBody>
          <a:bodyPr wrap="square">
            <a:spAutoFit/>
          </a:bodyPr>
          <a:lstStyle/>
          <a:p>
            <a:pPr algn="ctr" fontAlgn="base"/>
            <a:r>
              <a:rPr lang="en-GB" sz="1100" b="1"/>
              <a:t>Higher (H)</a:t>
            </a:r>
          </a:p>
        </p:txBody>
      </p:sp>
      <p:sp>
        <p:nvSpPr>
          <p:cNvPr id="4" name="Rectangle 3"/>
          <p:cNvSpPr/>
          <p:nvPr/>
        </p:nvSpPr>
        <p:spPr>
          <a:xfrm>
            <a:off x="3369384" y="3277989"/>
            <a:ext cx="1256935" cy="261610"/>
          </a:xfrm>
          <a:prstGeom prst="rect">
            <a:avLst/>
          </a:prstGeom>
          <a:ln w="57150">
            <a:solidFill>
              <a:schemeClr val="accent1">
                <a:lumMod val="50000"/>
              </a:schemeClr>
            </a:solidFill>
          </a:ln>
        </p:spPr>
        <p:txBody>
          <a:bodyPr wrap="square">
            <a:spAutoFit/>
          </a:bodyPr>
          <a:lstStyle/>
          <a:p>
            <a:pPr algn="ctr" fontAlgn="base"/>
            <a:r>
              <a:rPr lang="en-GB" sz="1100" b="1"/>
              <a:t>N5 or Higher  </a:t>
            </a:r>
          </a:p>
        </p:txBody>
      </p:sp>
      <p:sp>
        <p:nvSpPr>
          <p:cNvPr id="5" name="Rectangle 4"/>
          <p:cNvSpPr/>
          <p:nvPr/>
        </p:nvSpPr>
        <p:spPr>
          <a:xfrm>
            <a:off x="3343364" y="1572655"/>
            <a:ext cx="1256935" cy="261610"/>
          </a:xfrm>
          <a:prstGeom prst="rect">
            <a:avLst/>
          </a:prstGeom>
          <a:ln w="57150">
            <a:solidFill>
              <a:schemeClr val="accent1">
                <a:lumMod val="50000"/>
              </a:schemeClr>
            </a:solidFill>
          </a:ln>
        </p:spPr>
        <p:txBody>
          <a:bodyPr wrap="square">
            <a:spAutoFit/>
          </a:bodyPr>
          <a:lstStyle/>
          <a:p>
            <a:pPr algn="ctr" fontAlgn="base"/>
            <a:r>
              <a:rPr lang="en-GB" sz="1100" b="1"/>
              <a:t>SCQF L5 NPA</a:t>
            </a:r>
          </a:p>
        </p:txBody>
      </p:sp>
      <p:sp>
        <p:nvSpPr>
          <p:cNvPr id="6" name="Rectangle 5"/>
          <p:cNvSpPr/>
          <p:nvPr/>
        </p:nvSpPr>
        <p:spPr>
          <a:xfrm>
            <a:off x="3343363" y="2461502"/>
            <a:ext cx="1256935" cy="261610"/>
          </a:xfrm>
          <a:prstGeom prst="rect">
            <a:avLst/>
          </a:prstGeom>
          <a:ln w="57150">
            <a:solidFill>
              <a:schemeClr val="accent1">
                <a:lumMod val="50000"/>
              </a:schemeClr>
            </a:solidFill>
          </a:ln>
        </p:spPr>
        <p:txBody>
          <a:bodyPr wrap="square">
            <a:spAutoFit/>
          </a:bodyPr>
          <a:lstStyle/>
          <a:p>
            <a:pPr algn="ctr" fontAlgn="base"/>
            <a:r>
              <a:rPr lang="en-GB" sz="1100" b="1"/>
              <a:t>N5</a:t>
            </a:r>
          </a:p>
        </p:txBody>
      </p:sp>
      <p:sp>
        <p:nvSpPr>
          <p:cNvPr id="8" name="Rectangle 7"/>
          <p:cNvSpPr/>
          <p:nvPr/>
        </p:nvSpPr>
        <p:spPr>
          <a:xfrm>
            <a:off x="4626319" y="3283317"/>
            <a:ext cx="2692655" cy="853237"/>
          </a:xfrm>
          <a:prstGeom prst="rect">
            <a:avLst/>
          </a:prstGeom>
          <a:ln w="57150">
            <a:solidFill>
              <a:schemeClr val="accent1">
                <a:lumMod val="50000"/>
              </a:schemeClr>
            </a:solidFill>
          </a:ln>
        </p:spPr>
        <p:txBody>
          <a:bodyPr wrap="square" numCol="2">
            <a:normAutofit/>
          </a:bodyPr>
          <a:lstStyle/>
          <a:p>
            <a:r>
              <a:rPr lang="en-GB" sz="1100">
                <a:effectLst/>
              </a:rPr>
              <a:t>Art &amp; Design  </a:t>
            </a:r>
          </a:p>
          <a:p>
            <a:r>
              <a:rPr lang="en-GB" sz="1100">
                <a:effectLst/>
              </a:rPr>
              <a:t>Business</a:t>
            </a:r>
          </a:p>
          <a:p>
            <a:r>
              <a:rPr lang="en-GB" sz="1100">
                <a:effectLst/>
              </a:rPr>
              <a:t>Management</a:t>
            </a:r>
          </a:p>
          <a:p>
            <a:r>
              <a:rPr lang="en-GB" sz="1100">
                <a:effectLst/>
              </a:rPr>
              <a:t>English</a:t>
            </a:r>
          </a:p>
          <a:p>
            <a:pPr>
              <a:lnSpc>
                <a:spcPct val="107000"/>
              </a:lnSpc>
              <a:spcAft>
                <a:spcPts val="0"/>
              </a:spcAft>
            </a:pPr>
            <a:r>
              <a:rPr lang="en-GB" sz="1100">
                <a:effectLst/>
              </a:rPr>
              <a:t>Media Studies</a:t>
            </a:r>
          </a:p>
          <a:p>
            <a:pPr>
              <a:lnSpc>
                <a:spcPct val="107000"/>
              </a:lnSpc>
              <a:spcAft>
                <a:spcPts val="0"/>
              </a:spcAft>
            </a:pPr>
            <a:r>
              <a:rPr lang="en-GB" sz="1100"/>
              <a:t>Modern Studies</a:t>
            </a:r>
          </a:p>
          <a:p>
            <a:pPr>
              <a:lnSpc>
                <a:spcPct val="107000"/>
              </a:lnSpc>
            </a:pPr>
            <a:r>
              <a:rPr lang="en-GB" sz="1100">
                <a:effectLst/>
              </a:rPr>
              <a:t>Physical Education</a:t>
            </a:r>
          </a:p>
        </p:txBody>
      </p:sp>
      <p:sp>
        <p:nvSpPr>
          <p:cNvPr id="9" name="Rectangle 8"/>
          <p:cNvSpPr/>
          <p:nvPr/>
        </p:nvSpPr>
        <p:spPr>
          <a:xfrm>
            <a:off x="4617248" y="2452250"/>
            <a:ext cx="2692655" cy="636818"/>
          </a:xfrm>
          <a:prstGeom prst="rect">
            <a:avLst/>
          </a:prstGeom>
          <a:ln w="57150">
            <a:solidFill>
              <a:schemeClr val="accent1">
                <a:lumMod val="50000"/>
              </a:schemeClr>
            </a:solidFill>
          </a:ln>
        </p:spPr>
        <p:txBody>
          <a:bodyPr wrap="square" numCol="2" anchor="t">
            <a:normAutofit/>
          </a:bodyPr>
          <a:lstStyle/>
          <a:p>
            <a:pPr>
              <a:lnSpc>
                <a:spcPct val="107000"/>
              </a:lnSpc>
            </a:pPr>
            <a:r>
              <a:rPr lang="en-GB" sz="1100">
                <a:effectLst/>
              </a:rPr>
              <a:t>Maths - Nat5</a:t>
            </a:r>
          </a:p>
          <a:p>
            <a:pPr>
              <a:lnSpc>
                <a:spcPct val="107000"/>
              </a:lnSpc>
            </a:pPr>
            <a:r>
              <a:rPr lang="en-GB" sz="1100">
                <a:effectLst/>
              </a:rPr>
              <a:t>Applications of Maths  </a:t>
            </a:r>
          </a:p>
          <a:p>
            <a:pPr>
              <a:lnSpc>
                <a:spcPct val="107000"/>
              </a:lnSpc>
            </a:pPr>
            <a:endParaRPr lang="en-GB" sz="1100">
              <a:effectLst/>
            </a:endParaRPr>
          </a:p>
          <a:p>
            <a:pPr>
              <a:lnSpc>
                <a:spcPct val="107000"/>
              </a:lnSpc>
            </a:pPr>
            <a:r>
              <a:rPr lang="en-GB" sz="1100">
                <a:effectLst/>
              </a:rPr>
              <a:t>Practical Cookery</a:t>
            </a:r>
            <a:r>
              <a:rPr lang="en-GB" sz="1100"/>
              <a:t> – Hospitality</a:t>
            </a:r>
            <a:endParaRPr lang="en-GB" sz="1100">
              <a:cs typeface="Calibri"/>
            </a:endParaRPr>
          </a:p>
          <a:p>
            <a:pPr>
              <a:lnSpc>
                <a:spcPct val="107000"/>
              </a:lnSpc>
            </a:pPr>
            <a:r>
              <a:rPr lang="en-GB" sz="1100">
                <a:effectLst/>
              </a:rPr>
              <a:t>Practical Woodwork</a:t>
            </a:r>
          </a:p>
        </p:txBody>
      </p:sp>
      <p:sp>
        <p:nvSpPr>
          <p:cNvPr id="10" name="Rectangle 9"/>
          <p:cNvSpPr/>
          <p:nvPr/>
        </p:nvSpPr>
        <p:spPr>
          <a:xfrm>
            <a:off x="4617248" y="519216"/>
            <a:ext cx="2612914" cy="261610"/>
          </a:xfrm>
          <a:prstGeom prst="rect">
            <a:avLst/>
          </a:prstGeom>
          <a:ln w="57150">
            <a:solidFill>
              <a:schemeClr val="accent1">
                <a:lumMod val="50000"/>
              </a:schemeClr>
            </a:solidFill>
          </a:ln>
        </p:spPr>
        <p:txBody>
          <a:bodyPr wrap="square">
            <a:spAutoFit/>
          </a:bodyPr>
          <a:lstStyle/>
          <a:p>
            <a:pPr algn="ctr" fontAlgn="base"/>
            <a:r>
              <a:rPr lang="en-GB" sz="1100" b="1"/>
              <a:t>S5 or S6 </a:t>
            </a:r>
          </a:p>
        </p:txBody>
      </p:sp>
      <p:sp>
        <p:nvSpPr>
          <p:cNvPr id="11" name="Rectangle 10"/>
          <p:cNvSpPr/>
          <p:nvPr/>
        </p:nvSpPr>
        <p:spPr>
          <a:xfrm>
            <a:off x="4600299" y="1588018"/>
            <a:ext cx="2679022" cy="631793"/>
          </a:xfrm>
          <a:prstGeom prst="rect">
            <a:avLst/>
          </a:prstGeom>
          <a:ln w="57150">
            <a:solidFill>
              <a:schemeClr val="accent1">
                <a:lumMod val="50000"/>
              </a:schemeClr>
            </a:solidFill>
          </a:ln>
        </p:spPr>
        <p:txBody>
          <a:bodyPr wrap="square" numCol="2" anchor="t">
            <a:normAutofit/>
          </a:bodyPr>
          <a:lstStyle/>
          <a:p>
            <a:pPr>
              <a:lnSpc>
                <a:spcPct val="107000"/>
              </a:lnSpc>
            </a:pPr>
            <a:r>
              <a:rPr lang="en-GB" sz="1100"/>
              <a:t>Computing Science</a:t>
            </a:r>
            <a:endParaRPr lang="en-GB"/>
          </a:p>
          <a:p>
            <a:pPr>
              <a:lnSpc>
                <a:spcPct val="107000"/>
              </a:lnSpc>
            </a:pPr>
            <a:r>
              <a:rPr lang="en-GB" sz="1100"/>
              <a:t>Digital</a:t>
            </a:r>
            <a:r>
              <a:rPr lang="en-GB" sz="1100">
                <a:effectLst/>
              </a:rPr>
              <a:t> Media</a:t>
            </a:r>
            <a:endParaRPr lang="en-GB">
              <a:cs typeface="Calibri"/>
            </a:endParaRPr>
          </a:p>
          <a:p>
            <a:pPr>
              <a:lnSpc>
                <a:spcPct val="107000"/>
              </a:lnSpc>
            </a:pPr>
            <a:r>
              <a:rPr lang="en-GB" sz="1100">
                <a:cs typeface="Calibri" panose="020F0502020204030204"/>
              </a:rPr>
              <a:t>Media Studies </a:t>
            </a:r>
          </a:p>
          <a:p>
            <a:pPr>
              <a:lnSpc>
                <a:spcPct val="107000"/>
              </a:lnSpc>
            </a:pPr>
            <a:r>
              <a:rPr lang="en-GB" sz="1100"/>
              <a:t>Photography</a:t>
            </a:r>
            <a:endParaRPr lang="en-GB" sz="1100">
              <a:effectLst/>
            </a:endParaRPr>
          </a:p>
          <a:p>
            <a:pPr fontAlgn="t"/>
            <a:r>
              <a:rPr lang="en-GB" sz="1100"/>
              <a:t>Practical Science</a:t>
            </a:r>
          </a:p>
          <a:p>
            <a:pPr fontAlgn="t"/>
            <a:r>
              <a:rPr lang="en-GB" sz="1100"/>
              <a:t>Sports Leadership</a:t>
            </a:r>
            <a:endParaRPr lang="en-GB" sz="1100">
              <a:cs typeface="Calibri"/>
            </a:endParaRPr>
          </a:p>
        </p:txBody>
      </p:sp>
      <p:sp>
        <p:nvSpPr>
          <p:cNvPr id="12" name="Rectangle 11"/>
          <p:cNvSpPr/>
          <p:nvPr/>
        </p:nvSpPr>
        <p:spPr>
          <a:xfrm>
            <a:off x="90863" y="530073"/>
            <a:ext cx="2538037" cy="261610"/>
          </a:xfrm>
          <a:prstGeom prst="rect">
            <a:avLst/>
          </a:prstGeom>
          <a:ln w="57150">
            <a:solidFill>
              <a:schemeClr val="accent6">
                <a:lumMod val="75000"/>
              </a:schemeClr>
            </a:solidFill>
          </a:ln>
        </p:spPr>
        <p:txBody>
          <a:bodyPr wrap="square">
            <a:spAutoFit/>
          </a:bodyPr>
          <a:lstStyle/>
          <a:p>
            <a:pPr algn="ctr" fontAlgn="base"/>
            <a:r>
              <a:rPr lang="en-GB" sz="1100" b="1"/>
              <a:t>S</a:t>
            </a:r>
            <a:r>
              <a:rPr lang="en-GB" sz="1100" b="1">
                <a:effectLst/>
              </a:rPr>
              <a:t>4 </a:t>
            </a:r>
            <a:r>
              <a:rPr lang="en-GB" sz="1100" b="1"/>
              <a:t>Curriculum National 3,4,5</a:t>
            </a:r>
            <a:endParaRPr lang="en-GB" sz="1100" b="1">
              <a:effectLst/>
            </a:endParaRPr>
          </a:p>
        </p:txBody>
      </p:sp>
      <p:sp>
        <p:nvSpPr>
          <p:cNvPr id="17" name="Rectangle 16"/>
          <p:cNvSpPr/>
          <p:nvPr/>
        </p:nvSpPr>
        <p:spPr>
          <a:xfrm>
            <a:off x="9435024" y="1813952"/>
            <a:ext cx="2574281" cy="4612160"/>
          </a:xfrm>
          <a:prstGeom prst="rect">
            <a:avLst/>
          </a:prstGeom>
          <a:ln w="57150">
            <a:solidFill>
              <a:schemeClr val="accent6">
                <a:lumMod val="75000"/>
              </a:schemeClr>
            </a:solidFill>
          </a:ln>
        </p:spPr>
        <p:txBody>
          <a:bodyPr wrap="square" lIns="91440" tIns="45720" rIns="91440" bIns="45720" anchor="t">
            <a:spAutoFit/>
          </a:bodyPr>
          <a:lstStyle/>
          <a:p>
            <a:r>
              <a:rPr lang="en-GB" sz="1100"/>
              <a:t>Art</a:t>
            </a:r>
            <a:r>
              <a:rPr lang="en-GB" sz="1100">
                <a:effectLst/>
              </a:rPr>
              <a:t> &amp; Design	</a:t>
            </a:r>
            <a:endParaRPr lang="en-US"/>
          </a:p>
          <a:p>
            <a:r>
              <a:rPr lang="en-GB" sz="1100"/>
              <a:t>Biology</a:t>
            </a:r>
          </a:p>
          <a:p>
            <a:r>
              <a:rPr lang="en-GB" sz="1100">
                <a:cs typeface="Calibri"/>
              </a:rPr>
              <a:t>Business Management</a:t>
            </a:r>
            <a:endParaRPr lang="en-GB" sz="1100" err="1"/>
          </a:p>
          <a:p>
            <a:r>
              <a:rPr lang="en-GB" sz="1100"/>
              <a:t>Chemistry</a:t>
            </a:r>
          </a:p>
          <a:p>
            <a:r>
              <a:rPr lang="en-GB" sz="1100">
                <a:effectLst/>
              </a:rPr>
              <a:t>Computing Science</a:t>
            </a:r>
          </a:p>
          <a:p>
            <a:r>
              <a:rPr lang="en-GB" sz="1100">
                <a:cs typeface="Calibri"/>
              </a:rPr>
              <a:t>Database Design &amp; Programming (Oracle)</a:t>
            </a:r>
            <a:endParaRPr lang="en-GB" sz="1100"/>
          </a:p>
          <a:p>
            <a:r>
              <a:rPr lang="en-GB" sz="1100">
                <a:effectLst/>
              </a:rPr>
              <a:t>Design &amp; Manufacture</a:t>
            </a:r>
          </a:p>
          <a:p>
            <a:r>
              <a:rPr lang="en-GB" sz="1100">
                <a:effectLst/>
              </a:rPr>
              <a:t>Drama</a:t>
            </a:r>
          </a:p>
          <a:p>
            <a:r>
              <a:rPr lang="en-GB" sz="1100">
                <a:effectLst/>
              </a:rPr>
              <a:t>Engineering Science</a:t>
            </a:r>
          </a:p>
          <a:p>
            <a:r>
              <a:rPr lang="en-GB" sz="1100">
                <a:effectLst/>
              </a:rPr>
              <a:t>English</a:t>
            </a:r>
          </a:p>
          <a:p>
            <a:r>
              <a:rPr lang="en-GB" sz="1100"/>
              <a:t>French</a:t>
            </a:r>
            <a:endParaRPr lang="en-GB" sz="1100">
              <a:effectLst/>
            </a:endParaRPr>
          </a:p>
          <a:p>
            <a:r>
              <a:rPr lang="en-GB" sz="1100"/>
              <a:t>Geography</a:t>
            </a:r>
          </a:p>
          <a:p>
            <a:r>
              <a:rPr lang="en-GB" sz="1100">
                <a:effectLst/>
              </a:rPr>
              <a:t>German</a:t>
            </a:r>
          </a:p>
          <a:p>
            <a:r>
              <a:rPr lang="en-GB" sz="1100">
                <a:ea typeface="+mn-lt"/>
                <a:cs typeface="+mn-lt"/>
              </a:rPr>
              <a:t>Health and Food Technology</a:t>
            </a:r>
          </a:p>
          <a:p>
            <a:r>
              <a:rPr lang="en-GB" sz="1100">
                <a:ea typeface="+mn-lt"/>
                <a:cs typeface="+mn-lt"/>
              </a:rPr>
              <a:t>History</a:t>
            </a:r>
            <a:endParaRPr lang="en-GB"/>
          </a:p>
          <a:p>
            <a:r>
              <a:rPr lang="en-GB" sz="1100">
                <a:effectLst/>
              </a:rPr>
              <a:t>Mandarin</a:t>
            </a:r>
          </a:p>
          <a:p>
            <a:pPr>
              <a:lnSpc>
                <a:spcPct val="107000"/>
              </a:lnSpc>
            </a:pPr>
            <a:r>
              <a:rPr lang="en-GB" sz="1100">
                <a:effectLst/>
              </a:rPr>
              <a:t>Mathematics</a:t>
            </a:r>
          </a:p>
          <a:p>
            <a:pPr>
              <a:lnSpc>
                <a:spcPct val="107000"/>
              </a:lnSpc>
            </a:pPr>
            <a:r>
              <a:rPr lang="en-GB" sz="1100"/>
              <a:t>Mathematics of Mechanics </a:t>
            </a:r>
            <a:endParaRPr lang="en-GB" sz="1100">
              <a:effectLst/>
              <a:cs typeface="Calibri"/>
            </a:endParaRPr>
          </a:p>
          <a:p>
            <a:pPr>
              <a:lnSpc>
                <a:spcPct val="107000"/>
              </a:lnSpc>
            </a:pPr>
            <a:r>
              <a:rPr lang="en-GB" sz="1100"/>
              <a:t>Mathematics - Statistics</a:t>
            </a:r>
            <a:endParaRPr lang="en-GB" sz="1100">
              <a:cs typeface="Calibri"/>
            </a:endParaRPr>
          </a:p>
          <a:p>
            <a:pPr>
              <a:lnSpc>
                <a:spcPct val="107000"/>
              </a:lnSpc>
              <a:spcAft>
                <a:spcPts val="0"/>
              </a:spcAft>
            </a:pPr>
            <a:r>
              <a:rPr lang="en-GB" sz="1100"/>
              <a:t>Modern Studies</a:t>
            </a:r>
          </a:p>
          <a:p>
            <a:pPr>
              <a:lnSpc>
                <a:spcPct val="107000"/>
              </a:lnSpc>
            </a:pPr>
            <a:r>
              <a:rPr lang="en-GB" sz="1100">
                <a:cs typeface="Calibri"/>
              </a:rPr>
              <a:t>Music</a:t>
            </a:r>
            <a:endParaRPr lang="en-GB" sz="1100"/>
          </a:p>
          <a:p>
            <a:pPr>
              <a:lnSpc>
                <a:spcPct val="107000"/>
              </a:lnSpc>
            </a:pPr>
            <a:r>
              <a:rPr lang="en-GB" sz="1100">
                <a:effectLst/>
              </a:rPr>
              <a:t>Physical Education</a:t>
            </a:r>
          </a:p>
          <a:p>
            <a:pPr>
              <a:lnSpc>
                <a:spcPct val="107000"/>
              </a:lnSpc>
            </a:pPr>
            <a:r>
              <a:rPr lang="en-GB" sz="1100"/>
              <a:t>Physics</a:t>
            </a:r>
          </a:p>
          <a:p>
            <a:pPr>
              <a:lnSpc>
                <a:spcPct val="107000"/>
              </a:lnSpc>
            </a:pPr>
            <a:r>
              <a:rPr lang="en-GB" sz="1100"/>
              <a:t>Scottish Baccalaureate Interdisciplinary Projects</a:t>
            </a:r>
          </a:p>
          <a:p>
            <a:pPr>
              <a:lnSpc>
                <a:spcPct val="107000"/>
              </a:lnSpc>
            </a:pPr>
            <a:r>
              <a:rPr lang="en-GB" sz="1100"/>
              <a:t>Spanish </a:t>
            </a:r>
            <a:endParaRPr lang="en-GB" sz="1100">
              <a:cs typeface="Calibri"/>
            </a:endParaRPr>
          </a:p>
        </p:txBody>
      </p:sp>
      <p:sp>
        <p:nvSpPr>
          <p:cNvPr id="19" name="TextBox 18"/>
          <p:cNvSpPr txBox="1"/>
          <p:nvPr/>
        </p:nvSpPr>
        <p:spPr>
          <a:xfrm>
            <a:off x="1472231" y="0"/>
            <a:ext cx="10845800" cy="461665"/>
          </a:xfrm>
          <a:prstGeom prst="rect">
            <a:avLst/>
          </a:prstGeom>
          <a:noFill/>
        </p:spPr>
        <p:txBody>
          <a:bodyPr wrap="square" lIns="91440" tIns="45720" rIns="91440" bIns="45720" rtlCol="0" anchor="t">
            <a:spAutoFit/>
          </a:bodyPr>
          <a:lstStyle/>
          <a:p>
            <a:r>
              <a:rPr lang="en-GB" sz="2400" b="1" dirty="0"/>
              <a:t>Boroughmuir High School:  S4-6 Curriculum &amp; Courses  example (changes each year)</a:t>
            </a:r>
          </a:p>
        </p:txBody>
      </p:sp>
      <p:cxnSp>
        <p:nvCxnSpPr>
          <p:cNvPr id="23" name="Straight Arrow Connector 22"/>
          <p:cNvCxnSpPr/>
          <p:nvPr/>
        </p:nvCxnSpPr>
        <p:spPr>
          <a:xfrm flipV="1">
            <a:off x="2929341" y="645159"/>
            <a:ext cx="1490954" cy="8466"/>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25" name="Rectangle 24"/>
          <p:cNvSpPr/>
          <p:nvPr/>
        </p:nvSpPr>
        <p:spPr>
          <a:xfrm>
            <a:off x="9435024" y="6521241"/>
            <a:ext cx="2552964" cy="261610"/>
          </a:xfrm>
          <a:prstGeom prst="rect">
            <a:avLst/>
          </a:prstGeom>
          <a:ln w="57150">
            <a:solidFill>
              <a:schemeClr val="accent6">
                <a:lumMod val="75000"/>
              </a:schemeClr>
            </a:solidFill>
          </a:ln>
        </p:spPr>
        <p:txBody>
          <a:bodyPr wrap="square" anchor="t">
            <a:spAutoFit/>
          </a:bodyPr>
          <a:lstStyle/>
          <a:p>
            <a:pPr fontAlgn="base"/>
            <a:r>
              <a:rPr lang="en-GB" sz="1100" b="1"/>
              <a:t>*</a:t>
            </a:r>
            <a:r>
              <a:rPr lang="en-GB" sz="1100"/>
              <a:t> Pupils attend n</a:t>
            </a:r>
            <a:r>
              <a:rPr lang="en-GB" sz="1100">
                <a:cs typeface="Calibri"/>
              </a:rPr>
              <a:t>eighbouring schools</a:t>
            </a:r>
          </a:p>
        </p:txBody>
      </p:sp>
      <p:sp>
        <p:nvSpPr>
          <p:cNvPr id="26" name="Rectangle 25"/>
          <p:cNvSpPr/>
          <p:nvPr/>
        </p:nvSpPr>
        <p:spPr>
          <a:xfrm>
            <a:off x="8178089" y="843284"/>
            <a:ext cx="1256935" cy="261610"/>
          </a:xfrm>
          <a:prstGeom prst="rect">
            <a:avLst/>
          </a:prstGeom>
          <a:ln w="57150">
            <a:solidFill>
              <a:schemeClr val="accent6">
                <a:lumMod val="75000"/>
              </a:schemeClr>
            </a:solidFill>
          </a:ln>
        </p:spPr>
        <p:txBody>
          <a:bodyPr wrap="square">
            <a:spAutoFit/>
          </a:bodyPr>
          <a:lstStyle/>
          <a:p>
            <a:pPr algn="ctr" fontAlgn="base"/>
            <a:r>
              <a:rPr lang="en-GB" sz="1100" b="1"/>
              <a:t>College Courses</a:t>
            </a:r>
          </a:p>
        </p:txBody>
      </p:sp>
      <p:sp>
        <p:nvSpPr>
          <p:cNvPr id="27" name="Rectangle 26"/>
          <p:cNvSpPr/>
          <p:nvPr/>
        </p:nvSpPr>
        <p:spPr>
          <a:xfrm>
            <a:off x="9435025" y="849554"/>
            <a:ext cx="2574281" cy="430887"/>
          </a:xfrm>
          <a:prstGeom prst="rect">
            <a:avLst/>
          </a:prstGeom>
          <a:ln w="57150">
            <a:solidFill>
              <a:schemeClr val="accent6">
                <a:lumMod val="75000"/>
              </a:schemeClr>
            </a:solidFill>
          </a:ln>
        </p:spPr>
        <p:txBody>
          <a:bodyPr wrap="square">
            <a:spAutoFit/>
          </a:bodyPr>
          <a:lstStyle/>
          <a:p>
            <a:pPr fontAlgn="base"/>
            <a:r>
              <a:rPr lang="en-GB" sz="1100"/>
              <a:t>Schools College Partnership (SCP) </a:t>
            </a:r>
            <a:r>
              <a:rPr lang="en-GB" sz="1100" b="1"/>
              <a:t> </a:t>
            </a:r>
          </a:p>
          <a:p>
            <a:pPr fontAlgn="base"/>
            <a:r>
              <a:rPr lang="en-GB" sz="1100"/>
              <a:t>Foundation Apprenticeship</a:t>
            </a:r>
          </a:p>
        </p:txBody>
      </p:sp>
      <p:sp>
        <p:nvSpPr>
          <p:cNvPr id="28" name="Rectangle 27"/>
          <p:cNvSpPr/>
          <p:nvPr/>
        </p:nvSpPr>
        <p:spPr>
          <a:xfrm>
            <a:off x="3343364" y="886611"/>
            <a:ext cx="1256935" cy="261610"/>
          </a:xfrm>
          <a:prstGeom prst="rect">
            <a:avLst/>
          </a:prstGeom>
          <a:ln w="57150">
            <a:solidFill>
              <a:schemeClr val="accent1">
                <a:lumMod val="50000"/>
              </a:schemeClr>
            </a:solidFill>
          </a:ln>
        </p:spPr>
        <p:txBody>
          <a:bodyPr wrap="square">
            <a:spAutoFit/>
          </a:bodyPr>
          <a:lstStyle/>
          <a:p>
            <a:pPr algn="ctr" fontAlgn="base"/>
            <a:r>
              <a:rPr lang="en-GB" sz="1100" b="1"/>
              <a:t>College Courses</a:t>
            </a:r>
          </a:p>
        </p:txBody>
      </p:sp>
      <p:sp>
        <p:nvSpPr>
          <p:cNvPr id="29" name="Rectangle 28"/>
          <p:cNvSpPr/>
          <p:nvPr/>
        </p:nvSpPr>
        <p:spPr>
          <a:xfrm>
            <a:off x="4617248" y="884340"/>
            <a:ext cx="2612914" cy="600164"/>
          </a:xfrm>
          <a:prstGeom prst="rect">
            <a:avLst/>
          </a:prstGeom>
          <a:ln w="57150">
            <a:solidFill>
              <a:schemeClr val="accent1">
                <a:lumMod val="50000"/>
              </a:schemeClr>
            </a:solidFill>
          </a:ln>
        </p:spPr>
        <p:txBody>
          <a:bodyPr wrap="square" numCol="2">
            <a:spAutoFit/>
          </a:bodyPr>
          <a:lstStyle/>
          <a:p>
            <a:pPr fontAlgn="base"/>
            <a:r>
              <a:rPr lang="en-GB" sz="1100"/>
              <a:t>Schools College Partnership (SCP)</a:t>
            </a:r>
          </a:p>
          <a:p>
            <a:pPr fontAlgn="base"/>
            <a:r>
              <a:rPr lang="en-GB" sz="1100"/>
              <a:t>Courses - Various  </a:t>
            </a:r>
          </a:p>
          <a:p>
            <a:pPr fontAlgn="base"/>
            <a:r>
              <a:rPr lang="en-GB" sz="1100"/>
              <a:t>Foundation Apprenticeship</a:t>
            </a:r>
          </a:p>
        </p:txBody>
      </p:sp>
      <p:cxnSp>
        <p:nvCxnSpPr>
          <p:cNvPr id="55" name="Straight Arrow Connector 54"/>
          <p:cNvCxnSpPr/>
          <p:nvPr/>
        </p:nvCxnSpPr>
        <p:spPr>
          <a:xfrm flipV="1">
            <a:off x="7446451" y="3777848"/>
            <a:ext cx="1885811" cy="741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626893" y="5279645"/>
            <a:ext cx="1808727" cy="1446550"/>
          </a:xfrm>
          <a:prstGeom prst="rect">
            <a:avLst/>
          </a:prstGeom>
          <a:ln w="57150">
            <a:solidFill>
              <a:schemeClr val="accent6">
                <a:lumMod val="75000"/>
              </a:schemeClr>
            </a:solidFill>
          </a:ln>
        </p:spPr>
        <p:txBody>
          <a:bodyPr wrap="square">
            <a:spAutoFit/>
          </a:bodyPr>
          <a:lstStyle/>
          <a:p>
            <a:pPr fontAlgn="base"/>
            <a:r>
              <a:rPr lang="en-US" sz="1100" b="1">
                <a:solidFill>
                  <a:srgbClr val="000000"/>
                </a:solidFill>
                <a:latin typeface="Calibri" panose="020F0502020204030204" pitchFamily="34" charset="0"/>
              </a:rPr>
              <a:t>S4 Core Curriculum </a:t>
            </a:r>
          </a:p>
          <a:p>
            <a:pPr marL="171450" indent="-171450" fontAlgn="base">
              <a:buFontTx/>
              <a:buChar char="-"/>
            </a:pPr>
            <a:r>
              <a:rPr lang="en-US" sz="1100">
                <a:solidFill>
                  <a:srgbClr val="000000"/>
                </a:solidFill>
                <a:latin typeface="Calibri" panose="020F0502020204030204" pitchFamily="34" charset="0"/>
              </a:rPr>
              <a:t>PE</a:t>
            </a:r>
          </a:p>
          <a:p>
            <a:pPr marL="171450" indent="-171450" fontAlgn="base">
              <a:buFontTx/>
              <a:buChar char="-"/>
            </a:pPr>
            <a:r>
              <a:rPr lang="en-US" sz="1100">
                <a:solidFill>
                  <a:srgbClr val="000000"/>
                </a:solidFill>
                <a:latin typeface="Calibri" panose="020F0502020204030204" pitchFamily="34" charset="0"/>
              </a:rPr>
              <a:t>PSE </a:t>
            </a:r>
          </a:p>
          <a:p>
            <a:pPr marL="171450" indent="-171450" fontAlgn="base">
              <a:buFontTx/>
              <a:buChar char="-"/>
            </a:pPr>
            <a:r>
              <a:rPr lang="en-US" sz="1100">
                <a:solidFill>
                  <a:srgbClr val="000000"/>
                </a:solidFill>
                <a:latin typeface="Calibri" panose="020F0502020204030204" pitchFamily="34" charset="0"/>
              </a:rPr>
              <a:t>Wider Achievement Awards in </a:t>
            </a:r>
          </a:p>
          <a:p>
            <a:pPr marL="228600" indent="-228600" fontAlgn="base">
              <a:buAutoNum type="arabicParenR"/>
            </a:pPr>
            <a:r>
              <a:rPr lang="en-US" sz="1100">
                <a:solidFill>
                  <a:srgbClr val="000000"/>
                </a:solidFill>
                <a:latin typeface="Calibri" panose="020F0502020204030204" pitchFamily="34" charset="0"/>
              </a:rPr>
              <a:t>Health &amp; Wellbeing</a:t>
            </a:r>
          </a:p>
          <a:p>
            <a:pPr marL="228600" indent="-228600" fontAlgn="base">
              <a:buAutoNum type="arabicParenR"/>
            </a:pPr>
            <a:r>
              <a:rPr lang="en-US" sz="1100">
                <a:solidFill>
                  <a:srgbClr val="000000"/>
                </a:solidFill>
                <a:latin typeface="Calibri" panose="020F0502020204030204" pitchFamily="34" charset="0"/>
              </a:rPr>
              <a:t>Religion, Belief &amp; Values</a:t>
            </a:r>
            <a:endParaRPr lang="en-US" sz="1100">
              <a:solidFill>
                <a:srgbClr val="000000"/>
              </a:solidFill>
              <a:latin typeface="Segoe UI" panose="020B0502040204020203" pitchFamily="34" charset="0"/>
            </a:endParaRPr>
          </a:p>
          <a:p>
            <a:pPr fontAlgn="base"/>
            <a:r>
              <a:rPr lang="en-GB" sz="1100"/>
              <a:t> </a:t>
            </a:r>
          </a:p>
        </p:txBody>
      </p:sp>
      <p:sp>
        <p:nvSpPr>
          <p:cNvPr id="66" name="Rectangle 65"/>
          <p:cNvSpPr/>
          <p:nvPr/>
        </p:nvSpPr>
        <p:spPr>
          <a:xfrm>
            <a:off x="7797187" y="1813952"/>
            <a:ext cx="1615107" cy="584061"/>
          </a:xfrm>
          <a:prstGeom prst="rect">
            <a:avLst/>
          </a:prstGeom>
          <a:ln w="57150">
            <a:solidFill>
              <a:schemeClr val="accent6">
                <a:lumMod val="75000"/>
              </a:schemeClr>
            </a:solidFill>
          </a:ln>
        </p:spPr>
        <p:txBody>
          <a:bodyPr wrap="square">
            <a:normAutofit/>
          </a:bodyPr>
          <a:lstStyle/>
          <a:p>
            <a:pPr fontAlgn="base"/>
            <a:r>
              <a:rPr lang="en-GB" sz="1100" b="1"/>
              <a:t>S6 Core Curriculum </a:t>
            </a:r>
            <a:endParaRPr lang="en-GB" sz="1100"/>
          </a:p>
          <a:p>
            <a:pPr fontAlgn="base"/>
            <a:r>
              <a:rPr lang="en-GB" sz="1100"/>
              <a:t>PSE – Assembly – Study</a:t>
            </a:r>
          </a:p>
          <a:p>
            <a:pPr marL="171450" indent="-171450" fontAlgn="base">
              <a:buFontTx/>
              <a:buChar char="-"/>
            </a:pPr>
            <a:endParaRPr lang="en-GB" sz="1100"/>
          </a:p>
          <a:p>
            <a:pPr algn="ctr" fontAlgn="base"/>
            <a:endParaRPr lang="en-GB" sz="1100" b="1"/>
          </a:p>
        </p:txBody>
      </p:sp>
      <p:sp>
        <p:nvSpPr>
          <p:cNvPr id="67" name="Rectangle 66"/>
          <p:cNvSpPr/>
          <p:nvPr/>
        </p:nvSpPr>
        <p:spPr>
          <a:xfrm>
            <a:off x="9435026" y="453707"/>
            <a:ext cx="2574281" cy="261610"/>
          </a:xfrm>
          <a:prstGeom prst="rect">
            <a:avLst/>
          </a:prstGeom>
          <a:ln w="57150">
            <a:solidFill>
              <a:schemeClr val="accent6">
                <a:lumMod val="75000"/>
              </a:schemeClr>
            </a:solidFill>
          </a:ln>
        </p:spPr>
        <p:txBody>
          <a:bodyPr wrap="square" anchor="t">
            <a:spAutoFit/>
          </a:bodyPr>
          <a:lstStyle/>
          <a:p>
            <a:pPr algn="ctr" fontAlgn="base"/>
            <a:r>
              <a:rPr lang="en-GB" sz="1100" b="1"/>
              <a:t>S6</a:t>
            </a:r>
          </a:p>
        </p:txBody>
      </p:sp>
      <p:cxnSp>
        <p:nvCxnSpPr>
          <p:cNvPr id="41" name="Straight Arrow Connector 40">
            <a:extLst>
              <a:ext uri="{FF2B5EF4-FFF2-40B4-BE49-F238E27FC236}">
                <a16:creationId xmlns:a16="http://schemas.microsoft.com/office/drawing/2014/main" id="{9D407681-57D4-403E-831C-06251CE912E8}"/>
              </a:ext>
            </a:extLst>
          </p:cNvPr>
          <p:cNvCxnSpPr/>
          <p:nvPr/>
        </p:nvCxnSpPr>
        <p:spPr>
          <a:xfrm flipV="1">
            <a:off x="7500601" y="618426"/>
            <a:ext cx="1490954" cy="8466"/>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36" name="Rectangle: Rounded Corners 9">
            <a:extLst>
              <a:ext uri="{FF2B5EF4-FFF2-40B4-BE49-F238E27FC236}">
                <a16:creationId xmlns:a16="http://schemas.microsoft.com/office/drawing/2014/main" id="{913B3BC5-3567-42CB-B485-569599AEBD5B}"/>
              </a:ext>
            </a:extLst>
          </p:cNvPr>
          <p:cNvSpPr/>
          <p:nvPr/>
        </p:nvSpPr>
        <p:spPr>
          <a:xfrm>
            <a:off x="159875" y="3929489"/>
            <a:ext cx="2400011" cy="349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9435025" y="1457213"/>
            <a:ext cx="2574281" cy="261610"/>
          </a:xfrm>
          <a:prstGeom prst="rect">
            <a:avLst/>
          </a:prstGeom>
          <a:ln w="57150">
            <a:solidFill>
              <a:schemeClr val="accent6">
                <a:lumMod val="75000"/>
              </a:schemeClr>
            </a:solidFill>
          </a:ln>
        </p:spPr>
        <p:txBody>
          <a:bodyPr wrap="square" anchor="t">
            <a:spAutoFit/>
          </a:bodyPr>
          <a:lstStyle/>
          <a:p>
            <a:pPr algn="ctr" fontAlgn="base"/>
            <a:r>
              <a:rPr lang="en-GB" sz="1100" b="1"/>
              <a:t>S6 Advanced Higher (AH)</a:t>
            </a:r>
          </a:p>
        </p:txBody>
      </p:sp>
      <p:sp>
        <p:nvSpPr>
          <p:cNvPr id="42" name="Rectangle 41"/>
          <p:cNvSpPr/>
          <p:nvPr/>
        </p:nvSpPr>
        <p:spPr>
          <a:xfrm>
            <a:off x="7581804" y="3303551"/>
            <a:ext cx="1615107" cy="298129"/>
          </a:xfrm>
          <a:prstGeom prst="rect">
            <a:avLst/>
          </a:prstGeom>
          <a:ln w="57150">
            <a:solidFill>
              <a:schemeClr val="accent6">
                <a:lumMod val="75000"/>
              </a:schemeClr>
            </a:solidFill>
          </a:ln>
        </p:spPr>
        <p:txBody>
          <a:bodyPr wrap="square">
            <a:normAutofit/>
          </a:bodyPr>
          <a:lstStyle/>
          <a:p>
            <a:pPr algn="ctr" fontAlgn="base"/>
            <a:r>
              <a:rPr lang="en-GB" sz="1100" b="1"/>
              <a:t>S5 H to S6 AH </a:t>
            </a:r>
            <a:endParaRPr lang="en-GB" sz="1100"/>
          </a:p>
          <a:p>
            <a:pPr marL="171450" indent="-171450" fontAlgn="base">
              <a:buFontTx/>
              <a:buChar char="-"/>
            </a:pPr>
            <a:endParaRPr lang="en-GB" sz="1100"/>
          </a:p>
          <a:p>
            <a:pPr algn="ctr" fontAlgn="base"/>
            <a:endParaRPr lang="en-GB" sz="1100" b="1"/>
          </a:p>
        </p:txBody>
      </p:sp>
      <p:sp>
        <p:nvSpPr>
          <p:cNvPr id="43" name="Rectangle: Rounded Corners 9">
            <a:extLst>
              <a:ext uri="{FF2B5EF4-FFF2-40B4-BE49-F238E27FC236}">
                <a16:creationId xmlns:a16="http://schemas.microsoft.com/office/drawing/2014/main" id="{913B3BC5-3567-42CB-B485-569599AEBD5B}"/>
              </a:ext>
            </a:extLst>
          </p:cNvPr>
          <p:cNvSpPr/>
          <p:nvPr/>
        </p:nvSpPr>
        <p:spPr>
          <a:xfrm>
            <a:off x="131532" y="6177516"/>
            <a:ext cx="2400011" cy="2409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9C28CBD-C918-4AA9-B988-8CEFA61128DE}"/>
              </a:ext>
            </a:extLst>
          </p:cNvPr>
          <p:cNvSpPr/>
          <p:nvPr/>
        </p:nvSpPr>
        <p:spPr>
          <a:xfrm>
            <a:off x="7342718" y="5876651"/>
            <a:ext cx="1806720" cy="775395"/>
          </a:xfrm>
          <a:prstGeom prst="rect">
            <a:avLst/>
          </a:prstGeom>
          <a:ln w="57150">
            <a:solidFill>
              <a:schemeClr val="accent1">
                <a:lumMod val="50000"/>
              </a:schemeClr>
            </a:solidFill>
          </a:ln>
        </p:spPr>
        <p:txBody>
          <a:bodyPr wrap="square">
            <a:normAutofit/>
          </a:bodyPr>
          <a:lstStyle/>
          <a:p>
            <a:pPr fontAlgn="base"/>
            <a:r>
              <a:rPr lang="en-GB" sz="1100" b="1"/>
              <a:t>S5 Core Curriculum </a:t>
            </a:r>
          </a:p>
          <a:p>
            <a:pPr fontAlgn="base"/>
            <a:r>
              <a:rPr lang="en-GB" sz="1100"/>
              <a:t>Career Management Skills  PSE </a:t>
            </a:r>
          </a:p>
          <a:p>
            <a:pPr fontAlgn="base"/>
            <a:r>
              <a:rPr lang="en-GB" sz="1100"/>
              <a:t>PE and Study</a:t>
            </a:r>
          </a:p>
          <a:p>
            <a:pPr algn="ctr" fontAlgn="base"/>
            <a:endParaRPr lang="en-GB" sz="1100" b="1"/>
          </a:p>
        </p:txBody>
      </p:sp>
    </p:spTree>
    <p:extLst>
      <p:ext uri="{BB962C8B-B14F-4D97-AF65-F5344CB8AC3E}">
        <p14:creationId xmlns:p14="http://schemas.microsoft.com/office/powerpoint/2010/main" val="1977878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C3E9DAAC66B341BF503CF8931B0CA4" ma:contentTypeVersion="2" ma:contentTypeDescription="Create a new document." ma:contentTypeScope="" ma:versionID="0d1d3e1b4003d56678375f24439a1563">
  <xsd:schema xmlns:xsd="http://www.w3.org/2001/XMLSchema" xmlns:xs="http://www.w3.org/2001/XMLSchema" xmlns:p="http://schemas.microsoft.com/office/2006/metadata/properties" xmlns:ns3="97689521-ccb7-4b56-823d-0f4945a9e3d8" targetNamespace="http://schemas.microsoft.com/office/2006/metadata/properties" ma:root="true" ma:fieldsID="8f3e2b64af96ec522d5b7362d4430792" ns3:_="">
    <xsd:import namespace="97689521-ccb7-4b56-823d-0f4945a9e3d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89521-ccb7-4b56-823d-0f4945a9e3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2CD987-2E74-4643-8DAD-23181658C290}">
  <ds:schemaRefs>
    <ds:schemaRef ds:uri="97689521-ccb7-4b56-823d-0f4945a9e3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7F18E8-9CAC-4C9E-94EA-913B8157C26B}">
  <ds:schemaRefs>
    <ds:schemaRef ds:uri="97689521-ccb7-4b56-823d-0f4945a9e3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F26A27-D29F-4984-8FBD-682A6B179D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2637</Words>
  <Application>Microsoft Office PowerPoint</Application>
  <PresentationFormat>Widescreen</PresentationFormat>
  <Paragraphs>462</Paragraphs>
  <Slides>37</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Arial</vt:lpstr>
      <vt:lpstr>Arial Narrow</vt:lpstr>
      <vt:lpstr>Calibri</vt:lpstr>
      <vt:lpstr>Calibri Light</vt:lpstr>
      <vt:lpstr>Candara</vt:lpstr>
      <vt:lpstr>Century Gothic</vt:lpstr>
      <vt:lpstr>CIDFont+F2</vt:lpstr>
      <vt:lpstr>Comic Sans MS</vt:lpstr>
      <vt:lpstr>Roboto</vt:lpstr>
      <vt:lpstr>Segoe UI</vt:lpstr>
      <vt:lpstr>Symbol</vt:lpstr>
      <vt:lpstr>Times New Roman</vt:lpstr>
      <vt:lpstr>Wingdings</vt:lpstr>
      <vt:lpstr>Office Theme</vt:lpstr>
      <vt:lpstr> </vt:lpstr>
      <vt:lpstr>PowerPoint Presentation</vt:lpstr>
      <vt:lpstr>PowerPoint Presentation</vt:lpstr>
      <vt:lpstr>PowerPoint Presentation</vt:lpstr>
      <vt:lpstr>PowerPoint Presentation</vt:lpstr>
      <vt:lpstr>Qualifications: Where are we going?</vt:lpstr>
      <vt:lpstr>How are we getting there?</vt:lpstr>
      <vt:lpstr>Example: Maths</vt:lpstr>
      <vt:lpstr>PowerPoint Presentation</vt:lpstr>
      <vt:lpstr>PowerPoint Presentation</vt:lpstr>
      <vt:lpstr>3. Our plan for the year:  S5 Important dates</vt:lpstr>
      <vt:lpstr>4. How you can help</vt:lpstr>
      <vt:lpstr>PowerPoint Presentation</vt:lpstr>
      <vt:lpstr>4. How you can help</vt:lpstr>
      <vt:lpstr>Wellbeing: Humanutopia</vt:lpstr>
      <vt:lpstr>Humanutopia: how we help wellbeing</vt:lpstr>
      <vt:lpstr>Wellbeing: Sports and Clubs</vt:lpstr>
      <vt:lpstr>5. Help from school</vt:lpstr>
      <vt:lpstr>PowerPoint Presentation</vt:lpstr>
      <vt:lpstr>PowerPoint Presentation</vt:lpstr>
      <vt:lpstr>Support for Learning (SfL) </vt:lpstr>
      <vt:lpstr>PowerPoint Presentation</vt:lpstr>
      <vt:lpstr>Assessment Arrangements (AA)</vt:lpstr>
      <vt:lpstr>PowerPoint Presentation</vt:lpstr>
      <vt:lpstr>PowerPoint Presentation</vt:lpstr>
      <vt:lpstr>Nationals in a Nutshell</vt:lpstr>
      <vt:lpstr>PowerPoint Presentation</vt:lpstr>
      <vt:lpstr>PowerPoint Presentation</vt:lpstr>
      <vt:lpstr>PowerPoint Presentation</vt:lpstr>
      <vt:lpstr>6. Leading </vt:lpstr>
      <vt:lpstr>S5 Leadership Level 5</vt:lpstr>
      <vt:lpstr>What leadership project might you choose?</vt:lpstr>
      <vt:lpstr>PowerPoint Presentation</vt:lpstr>
      <vt:lpstr>PowerPoint Presentation</vt:lpstr>
      <vt:lpstr>PowerPoint Presentation</vt:lpstr>
      <vt:lpstr>Useful Parent/Carer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Allan</dc:creator>
  <cp:lastModifiedBy>Damian Hayes</cp:lastModifiedBy>
  <cp:revision>211</cp:revision>
  <dcterms:created xsi:type="dcterms:W3CDTF">2020-08-21T21:47:53Z</dcterms:created>
  <dcterms:modified xsi:type="dcterms:W3CDTF">2024-08-19T16:20:31Z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0x0101003FC3E9DAAC66B341BF503CF8931B0CA4</vt:lpwstr>
  </property>
</Properties>
</file>