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64" r:id="rId5"/>
    <p:sldId id="2023" r:id="rId6"/>
    <p:sldId id="2014" r:id="rId7"/>
    <p:sldId id="316" r:id="rId8"/>
    <p:sldId id="2016" r:id="rId9"/>
    <p:sldId id="2017" r:id="rId10"/>
    <p:sldId id="2018" r:id="rId11"/>
    <p:sldId id="2020" r:id="rId12"/>
    <p:sldId id="2019" r:id="rId13"/>
    <p:sldId id="2015" r:id="rId14"/>
    <p:sldId id="2022" r:id="rId15"/>
    <p:sldId id="312" r:id="rId16"/>
    <p:sldId id="315" r:id="rId17"/>
    <p:sldId id="317" r:id="rId18"/>
    <p:sldId id="318" r:id="rId19"/>
    <p:sldId id="2025" r:id="rId20"/>
    <p:sldId id="319" r:id="rId21"/>
    <p:sldId id="321" r:id="rId22"/>
    <p:sldId id="261" r:id="rId23"/>
    <p:sldId id="263" r:id="rId24"/>
    <p:sldId id="322"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3A266-2BE8-489B-8318-A780BD9F27B0}" v="1094" dt="2021-11-17T14:55:43.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19" autoAdjust="0"/>
  </p:normalViewPr>
  <p:slideViewPr>
    <p:cSldViewPr snapToGrid="0">
      <p:cViewPr varScale="1">
        <p:scale>
          <a:sx n="85" d="100"/>
          <a:sy n="85" d="100"/>
        </p:scale>
        <p:origin x="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7935-AD55-4B11-AF87-82A22AF1817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367CEE21-BD26-442A-84DB-E55957C22C64}">
      <dgm:prSet phldrT="[Text]"/>
      <dgm:spPr/>
      <dgm:t>
        <a:bodyPr/>
        <a:lstStyle/>
        <a:p>
          <a:r>
            <a:rPr lang="en-GB" dirty="0"/>
            <a:t>renewal</a:t>
          </a:r>
        </a:p>
      </dgm:t>
    </dgm:pt>
    <dgm:pt modelId="{5E3039F7-F8F8-45E7-BFCA-8DC0D2C0E908}" type="parTrans" cxnId="{58BCB82A-8D63-4D97-BF7D-265D2AF3A3A3}">
      <dgm:prSet/>
      <dgm:spPr/>
      <dgm:t>
        <a:bodyPr/>
        <a:lstStyle/>
        <a:p>
          <a:endParaRPr lang="en-GB"/>
        </a:p>
      </dgm:t>
    </dgm:pt>
    <dgm:pt modelId="{9376750F-37BF-4B3D-91E1-D3B73981A287}" type="sibTrans" cxnId="{58BCB82A-8D63-4D97-BF7D-265D2AF3A3A3}">
      <dgm:prSet/>
      <dgm:spPr/>
      <dgm:t>
        <a:bodyPr/>
        <a:lstStyle/>
        <a:p>
          <a:endParaRPr lang="en-GB"/>
        </a:p>
      </dgm:t>
    </dgm:pt>
    <dgm:pt modelId="{D84CF9D5-4047-419D-B947-0846ABA6EBBA}">
      <dgm:prSet phldrT="[Text]"/>
      <dgm:spPr>
        <a:solidFill>
          <a:schemeClr val="accent2"/>
        </a:solidFill>
      </dgm:spPr>
      <dgm:t>
        <a:bodyPr/>
        <a:lstStyle/>
        <a:p>
          <a:r>
            <a:rPr lang="en-GB" dirty="0"/>
            <a:t>relationships</a:t>
          </a:r>
        </a:p>
      </dgm:t>
    </dgm:pt>
    <dgm:pt modelId="{96675A0A-14BB-46ED-A943-0BDBF49DEEC4}" type="parTrans" cxnId="{0A03A0AB-7616-421C-89A0-31C51B4C72B0}">
      <dgm:prSet/>
      <dgm:spPr/>
      <dgm:t>
        <a:bodyPr/>
        <a:lstStyle/>
        <a:p>
          <a:endParaRPr lang="en-GB"/>
        </a:p>
      </dgm:t>
    </dgm:pt>
    <dgm:pt modelId="{00D4B17E-9DDD-4A3F-93A6-C1BDCC7670BB}" type="sibTrans" cxnId="{0A03A0AB-7616-421C-89A0-31C51B4C72B0}">
      <dgm:prSet/>
      <dgm:spPr/>
      <dgm:t>
        <a:bodyPr/>
        <a:lstStyle/>
        <a:p>
          <a:endParaRPr lang="en-GB"/>
        </a:p>
      </dgm:t>
    </dgm:pt>
    <dgm:pt modelId="{E4D288FD-08A6-437C-B95A-928C8E731E83}">
      <dgm:prSet phldrT="[Text]"/>
      <dgm:spPr>
        <a:solidFill>
          <a:srgbClr val="00B050"/>
        </a:solidFill>
      </dgm:spPr>
      <dgm:t>
        <a:bodyPr/>
        <a:lstStyle/>
        <a:p>
          <a:r>
            <a:rPr lang="en-GB" dirty="0"/>
            <a:t>Learning and assessment</a:t>
          </a:r>
        </a:p>
      </dgm:t>
    </dgm:pt>
    <dgm:pt modelId="{0097CFD7-A126-4694-A42C-BFF6CFD66CE0}" type="parTrans" cxnId="{60F5C180-01AB-4075-A59B-3E6D708B37E4}">
      <dgm:prSet/>
      <dgm:spPr/>
      <dgm:t>
        <a:bodyPr/>
        <a:lstStyle/>
        <a:p>
          <a:endParaRPr lang="en-GB"/>
        </a:p>
      </dgm:t>
    </dgm:pt>
    <dgm:pt modelId="{4CDC5303-2A5C-4A94-A035-CAF1BE3C22F1}" type="sibTrans" cxnId="{60F5C180-01AB-4075-A59B-3E6D708B37E4}">
      <dgm:prSet/>
      <dgm:spPr/>
      <dgm:t>
        <a:bodyPr/>
        <a:lstStyle/>
        <a:p>
          <a:endParaRPr lang="en-GB"/>
        </a:p>
      </dgm:t>
    </dgm:pt>
    <dgm:pt modelId="{8CD23236-AE7A-4B1C-A7F8-225F66E8103F}">
      <dgm:prSet phldrT="[Text]"/>
      <dgm:spPr>
        <a:solidFill>
          <a:schemeClr val="accent5">
            <a:lumMod val="75000"/>
          </a:schemeClr>
        </a:solidFill>
      </dgm:spPr>
      <dgm:t>
        <a:bodyPr/>
        <a:lstStyle/>
        <a:p>
          <a:r>
            <a:rPr lang="en-GB" dirty="0"/>
            <a:t>Tracking and reporting</a:t>
          </a:r>
        </a:p>
      </dgm:t>
    </dgm:pt>
    <dgm:pt modelId="{F65F9C6B-57E3-4B0B-947F-66B9B1908DB5}" type="parTrans" cxnId="{661D6340-9FE6-4A42-91F4-2ECB14C85BAB}">
      <dgm:prSet/>
      <dgm:spPr/>
      <dgm:t>
        <a:bodyPr/>
        <a:lstStyle/>
        <a:p>
          <a:endParaRPr lang="en-GB"/>
        </a:p>
      </dgm:t>
    </dgm:pt>
    <dgm:pt modelId="{FEF0B0DC-6A21-4060-A12A-DFB4C07602C6}" type="sibTrans" cxnId="{661D6340-9FE6-4A42-91F4-2ECB14C85BAB}">
      <dgm:prSet/>
      <dgm:spPr/>
      <dgm:t>
        <a:bodyPr/>
        <a:lstStyle/>
        <a:p>
          <a:endParaRPr lang="en-GB"/>
        </a:p>
      </dgm:t>
    </dgm:pt>
    <dgm:pt modelId="{2B63A3D6-B60D-422C-BE61-F6E25A77F3BC}">
      <dgm:prSet phldrT="[Text]"/>
      <dgm:spPr>
        <a:solidFill>
          <a:schemeClr val="accent3"/>
        </a:solidFill>
      </dgm:spPr>
      <dgm:t>
        <a:bodyPr/>
        <a:lstStyle/>
        <a:p>
          <a:r>
            <a:rPr lang="en-GB" dirty="0"/>
            <a:t>Skills and resilience</a:t>
          </a:r>
        </a:p>
      </dgm:t>
    </dgm:pt>
    <dgm:pt modelId="{F62B4705-80C3-4C17-938C-64F85CBB852C}" type="parTrans" cxnId="{1C546393-1905-4611-B17D-37F757683607}">
      <dgm:prSet/>
      <dgm:spPr/>
      <dgm:t>
        <a:bodyPr/>
        <a:lstStyle/>
        <a:p>
          <a:endParaRPr lang="en-GB"/>
        </a:p>
      </dgm:t>
    </dgm:pt>
    <dgm:pt modelId="{53FBE7F6-DE49-4070-BC06-21BE61208594}" type="sibTrans" cxnId="{1C546393-1905-4611-B17D-37F757683607}">
      <dgm:prSet/>
      <dgm:spPr/>
      <dgm:t>
        <a:bodyPr/>
        <a:lstStyle/>
        <a:p>
          <a:endParaRPr lang="en-GB"/>
        </a:p>
      </dgm:t>
    </dgm:pt>
    <dgm:pt modelId="{DAF556C4-6D5B-44D3-94C3-D622A81434CF}" type="pres">
      <dgm:prSet presAssocID="{623B7935-AD55-4B11-AF87-82A22AF1817E}" presName="Name0" presStyleCnt="0">
        <dgm:presLayoutVars>
          <dgm:chMax val="1"/>
          <dgm:dir/>
          <dgm:animLvl val="ctr"/>
          <dgm:resizeHandles val="exact"/>
        </dgm:presLayoutVars>
      </dgm:prSet>
      <dgm:spPr/>
    </dgm:pt>
    <dgm:pt modelId="{DBB71C1B-A3F9-4C28-8658-1BC380E49749}" type="pres">
      <dgm:prSet presAssocID="{367CEE21-BD26-442A-84DB-E55957C22C64}" presName="centerShape" presStyleLbl="node0" presStyleIdx="0" presStyleCnt="1"/>
      <dgm:spPr/>
    </dgm:pt>
    <dgm:pt modelId="{5E9CD4A9-DABA-4BFE-805F-ADE5ED3EA9E2}" type="pres">
      <dgm:prSet presAssocID="{D84CF9D5-4047-419D-B947-0846ABA6EBBA}" presName="node" presStyleLbl="node1" presStyleIdx="0" presStyleCnt="4">
        <dgm:presLayoutVars>
          <dgm:bulletEnabled val="1"/>
        </dgm:presLayoutVars>
      </dgm:prSet>
      <dgm:spPr/>
    </dgm:pt>
    <dgm:pt modelId="{947C915C-3026-4000-AFBF-AB1ED15F6678}" type="pres">
      <dgm:prSet presAssocID="{D84CF9D5-4047-419D-B947-0846ABA6EBBA}" presName="dummy" presStyleCnt="0"/>
      <dgm:spPr/>
    </dgm:pt>
    <dgm:pt modelId="{AF271C07-06F4-4041-8325-9CC369CE53E2}" type="pres">
      <dgm:prSet presAssocID="{00D4B17E-9DDD-4A3F-93A6-C1BDCC7670BB}" presName="sibTrans" presStyleLbl="sibTrans2D1" presStyleIdx="0" presStyleCnt="4"/>
      <dgm:spPr/>
    </dgm:pt>
    <dgm:pt modelId="{CE2EAA32-15FB-4120-B812-B3A6A5C09CC4}" type="pres">
      <dgm:prSet presAssocID="{E4D288FD-08A6-437C-B95A-928C8E731E83}" presName="node" presStyleLbl="node1" presStyleIdx="1" presStyleCnt="4" custRadScaleRad="99878" custRadScaleInc="-2371">
        <dgm:presLayoutVars>
          <dgm:bulletEnabled val="1"/>
        </dgm:presLayoutVars>
      </dgm:prSet>
      <dgm:spPr/>
    </dgm:pt>
    <dgm:pt modelId="{B954F333-103E-444F-B297-7060AE9753F7}" type="pres">
      <dgm:prSet presAssocID="{E4D288FD-08A6-437C-B95A-928C8E731E83}" presName="dummy" presStyleCnt="0"/>
      <dgm:spPr/>
    </dgm:pt>
    <dgm:pt modelId="{932D5328-8BEB-4752-BD6D-C1D42A70D5BC}" type="pres">
      <dgm:prSet presAssocID="{4CDC5303-2A5C-4A94-A035-CAF1BE3C22F1}" presName="sibTrans" presStyleLbl="sibTrans2D1" presStyleIdx="1" presStyleCnt="4"/>
      <dgm:spPr/>
    </dgm:pt>
    <dgm:pt modelId="{30CE1171-05F0-4AE9-8CD8-5FE78831EFF2}" type="pres">
      <dgm:prSet presAssocID="{8CD23236-AE7A-4B1C-A7F8-225F66E8103F}" presName="node" presStyleLbl="node1" presStyleIdx="2" presStyleCnt="4">
        <dgm:presLayoutVars>
          <dgm:bulletEnabled val="1"/>
        </dgm:presLayoutVars>
      </dgm:prSet>
      <dgm:spPr/>
    </dgm:pt>
    <dgm:pt modelId="{07F420BB-304A-47F2-9E24-B756101BC98F}" type="pres">
      <dgm:prSet presAssocID="{8CD23236-AE7A-4B1C-A7F8-225F66E8103F}" presName="dummy" presStyleCnt="0"/>
      <dgm:spPr/>
    </dgm:pt>
    <dgm:pt modelId="{6A58864A-CC40-449F-B18F-36ADE58B5BB6}" type="pres">
      <dgm:prSet presAssocID="{FEF0B0DC-6A21-4060-A12A-DFB4C07602C6}" presName="sibTrans" presStyleLbl="sibTrans2D1" presStyleIdx="2" presStyleCnt="4"/>
      <dgm:spPr/>
    </dgm:pt>
    <dgm:pt modelId="{0F37FE12-95AD-4C2C-A938-A5B141C6EB66}" type="pres">
      <dgm:prSet presAssocID="{2B63A3D6-B60D-422C-BE61-F6E25A77F3BC}" presName="node" presStyleLbl="node1" presStyleIdx="3" presStyleCnt="4">
        <dgm:presLayoutVars>
          <dgm:bulletEnabled val="1"/>
        </dgm:presLayoutVars>
      </dgm:prSet>
      <dgm:spPr/>
    </dgm:pt>
    <dgm:pt modelId="{310B452C-D97D-4878-A884-8CCC59AF472C}" type="pres">
      <dgm:prSet presAssocID="{2B63A3D6-B60D-422C-BE61-F6E25A77F3BC}" presName="dummy" presStyleCnt="0"/>
      <dgm:spPr/>
    </dgm:pt>
    <dgm:pt modelId="{F0006CA7-06FE-43A6-B701-5C06DA7B524D}" type="pres">
      <dgm:prSet presAssocID="{53FBE7F6-DE49-4070-BC06-21BE61208594}" presName="sibTrans" presStyleLbl="sibTrans2D1" presStyleIdx="3" presStyleCnt="4"/>
      <dgm:spPr/>
    </dgm:pt>
  </dgm:ptLst>
  <dgm:cxnLst>
    <dgm:cxn modelId="{58BCB82A-8D63-4D97-BF7D-265D2AF3A3A3}" srcId="{623B7935-AD55-4B11-AF87-82A22AF1817E}" destId="{367CEE21-BD26-442A-84DB-E55957C22C64}" srcOrd="0" destOrd="0" parTransId="{5E3039F7-F8F8-45E7-BFCA-8DC0D2C0E908}" sibTransId="{9376750F-37BF-4B3D-91E1-D3B73981A287}"/>
    <dgm:cxn modelId="{661D6340-9FE6-4A42-91F4-2ECB14C85BAB}" srcId="{367CEE21-BD26-442A-84DB-E55957C22C64}" destId="{8CD23236-AE7A-4B1C-A7F8-225F66E8103F}" srcOrd="2" destOrd="0" parTransId="{F65F9C6B-57E3-4B0B-947F-66B9B1908DB5}" sibTransId="{FEF0B0DC-6A21-4060-A12A-DFB4C07602C6}"/>
    <dgm:cxn modelId="{7C9E7E48-C4EA-46E0-9E54-92A16C545F3E}" type="presOf" srcId="{2B63A3D6-B60D-422C-BE61-F6E25A77F3BC}" destId="{0F37FE12-95AD-4C2C-A938-A5B141C6EB66}" srcOrd="0" destOrd="0" presId="urn:microsoft.com/office/officeart/2005/8/layout/radial6"/>
    <dgm:cxn modelId="{10650655-C9B9-4545-A619-DE00F736C74E}" type="presOf" srcId="{53FBE7F6-DE49-4070-BC06-21BE61208594}" destId="{F0006CA7-06FE-43A6-B701-5C06DA7B524D}" srcOrd="0" destOrd="0" presId="urn:microsoft.com/office/officeart/2005/8/layout/radial6"/>
    <dgm:cxn modelId="{E5E95D75-3874-4858-AF60-3A7959AD5531}" type="presOf" srcId="{623B7935-AD55-4B11-AF87-82A22AF1817E}" destId="{DAF556C4-6D5B-44D3-94C3-D622A81434CF}" srcOrd="0" destOrd="0" presId="urn:microsoft.com/office/officeart/2005/8/layout/radial6"/>
    <dgm:cxn modelId="{60F5C180-01AB-4075-A59B-3E6D708B37E4}" srcId="{367CEE21-BD26-442A-84DB-E55957C22C64}" destId="{E4D288FD-08A6-437C-B95A-928C8E731E83}" srcOrd="1" destOrd="0" parTransId="{0097CFD7-A126-4694-A42C-BFF6CFD66CE0}" sibTransId="{4CDC5303-2A5C-4A94-A035-CAF1BE3C22F1}"/>
    <dgm:cxn modelId="{EC51CA83-16B6-4D7D-BA59-E1B5DEF22F1D}" type="presOf" srcId="{FEF0B0DC-6A21-4060-A12A-DFB4C07602C6}" destId="{6A58864A-CC40-449F-B18F-36ADE58B5BB6}" srcOrd="0" destOrd="0" presId="urn:microsoft.com/office/officeart/2005/8/layout/radial6"/>
    <dgm:cxn modelId="{1C546393-1905-4611-B17D-37F757683607}" srcId="{367CEE21-BD26-442A-84DB-E55957C22C64}" destId="{2B63A3D6-B60D-422C-BE61-F6E25A77F3BC}" srcOrd="3" destOrd="0" parTransId="{F62B4705-80C3-4C17-938C-64F85CBB852C}" sibTransId="{53FBE7F6-DE49-4070-BC06-21BE61208594}"/>
    <dgm:cxn modelId="{CAE295A5-2762-40A4-B789-E3EE4BBAC071}" type="presOf" srcId="{E4D288FD-08A6-437C-B95A-928C8E731E83}" destId="{CE2EAA32-15FB-4120-B812-B3A6A5C09CC4}" srcOrd="0" destOrd="0" presId="urn:microsoft.com/office/officeart/2005/8/layout/radial6"/>
    <dgm:cxn modelId="{BDCC94A8-DF42-4275-9592-C116C2C2CA23}" type="presOf" srcId="{D84CF9D5-4047-419D-B947-0846ABA6EBBA}" destId="{5E9CD4A9-DABA-4BFE-805F-ADE5ED3EA9E2}" srcOrd="0" destOrd="0" presId="urn:microsoft.com/office/officeart/2005/8/layout/radial6"/>
    <dgm:cxn modelId="{0A03A0AB-7616-421C-89A0-31C51B4C72B0}" srcId="{367CEE21-BD26-442A-84DB-E55957C22C64}" destId="{D84CF9D5-4047-419D-B947-0846ABA6EBBA}" srcOrd="0" destOrd="0" parTransId="{96675A0A-14BB-46ED-A943-0BDBF49DEEC4}" sibTransId="{00D4B17E-9DDD-4A3F-93A6-C1BDCC7670BB}"/>
    <dgm:cxn modelId="{64FDA5B4-9D0A-4D71-A682-01892CE12D88}" type="presOf" srcId="{367CEE21-BD26-442A-84DB-E55957C22C64}" destId="{DBB71C1B-A3F9-4C28-8658-1BC380E49749}" srcOrd="0" destOrd="0" presId="urn:microsoft.com/office/officeart/2005/8/layout/radial6"/>
    <dgm:cxn modelId="{513508C2-2A98-47DF-ACE7-EF146911DBEF}" type="presOf" srcId="{4CDC5303-2A5C-4A94-A035-CAF1BE3C22F1}" destId="{932D5328-8BEB-4752-BD6D-C1D42A70D5BC}" srcOrd="0" destOrd="0" presId="urn:microsoft.com/office/officeart/2005/8/layout/radial6"/>
    <dgm:cxn modelId="{6F7E35C7-9925-456D-A2A6-F06AEB79281F}" type="presOf" srcId="{00D4B17E-9DDD-4A3F-93A6-C1BDCC7670BB}" destId="{AF271C07-06F4-4041-8325-9CC369CE53E2}" srcOrd="0" destOrd="0" presId="urn:microsoft.com/office/officeart/2005/8/layout/radial6"/>
    <dgm:cxn modelId="{011210CB-6320-4106-A4AF-F407033629B0}" type="presOf" srcId="{8CD23236-AE7A-4B1C-A7F8-225F66E8103F}" destId="{30CE1171-05F0-4AE9-8CD8-5FE78831EFF2}" srcOrd="0" destOrd="0" presId="urn:microsoft.com/office/officeart/2005/8/layout/radial6"/>
    <dgm:cxn modelId="{781DFDD9-0DDB-4099-850C-C41A9D46C7A6}" type="presParOf" srcId="{DAF556C4-6D5B-44D3-94C3-D622A81434CF}" destId="{DBB71C1B-A3F9-4C28-8658-1BC380E49749}" srcOrd="0" destOrd="0" presId="urn:microsoft.com/office/officeart/2005/8/layout/radial6"/>
    <dgm:cxn modelId="{0AC190E9-8DA1-4D73-A233-C352D30EA56C}" type="presParOf" srcId="{DAF556C4-6D5B-44D3-94C3-D622A81434CF}" destId="{5E9CD4A9-DABA-4BFE-805F-ADE5ED3EA9E2}" srcOrd="1" destOrd="0" presId="urn:microsoft.com/office/officeart/2005/8/layout/radial6"/>
    <dgm:cxn modelId="{9E3BA6FE-94E6-45E6-B3BB-6674AA7E7B35}" type="presParOf" srcId="{DAF556C4-6D5B-44D3-94C3-D622A81434CF}" destId="{947C915C-3026-4000-AFBF-AB1ED15F6678}" srcOrd="2" destOrd="0" presId="urn:microsoft.com/office/officeart/2005/8/layout/radial6"/>
    <dgm:cxn modelId="{B23C1AFF-252F-481E-A718-FEF3AD67B010}" type="presParOf" srcId="{DAF556C4-6D5B-44D3-94C3-D622A81434CF}" destId="{AF271C07-06F4-4041-8325-9CC369CE53E2}" srcOrd="3" destOrd="0" presId="urn:microsoft.com/office/officeart/2005/8/layout/radial6"/>
    <dgm:cxn modelId="{24302D17-F10F-4730-858D-03C8A53FB6AE}" type="presParOf" srcId="{DAF556C4-6D5B-44D3-94C3-D622A81434CF}" destId="{CE2EAA32-15FB-4120-B812-B3A6A5C09CC4}" srcOrd="4" destOrd="0" presId="urn:microsoft.com/office/officeart/2005/8/layout/radial6"/>
    <dgm:cxn modelId="{E1AED20D-50FC-4E85-8CE3-F89278C6A696}" type="presParOf" srcId="{DAF556C4-6D5B-44D3-94C3-D622A81434CF}" destId="{B954F333-103E-444F-B297-7060AE9753F7}" srcOrd="5" destOrd="0" presId="urn:microsoft.com/office/officeart/2005/8/layout/radial6"/>
    <dgm:cxn modelId="{E2C6949B-2EFE-465A-9BED-9B484C884CBE}" type="presParOf" srcId="{DAF556C4-6D5B-44D3-94C3-D622A81434CF}" destId="{932D5328-8BEB-4752-BD6D-C1D42A70D5BC}" srcOrd="6" destOrd="0" presId="urn:microsoft.com/office/officeart/2005/8/layout/radial6"/>
    <dgm:cxn modelId="{0BA7CEF5-0ED9-433E-AB6A-9F7C7DC6A96A}" type="presParOf" srcId="{DAF556C4-6D5B-44D3-94C3-D622A81434CF}" destId="{30CE1171-05F0-4AE9-8CD8-5FE78831EFF2}" srcOrd="7" destOrd="0" presId="urn:microsoft.com/office/officeart/2005/8/layout/radial6"/>
    <dgm:cxn modelId="{212295DD-2E1E-4A09-BB1B-6F005E02245F}" type="presParOf" srcId="{DAF556C4-6D5B-44D3-94C3-D622A81434CF}" destId="{07F420BB-304A-47F2-9E24-B756101BC98F}" srcOrd="8" destOrd="0" presId="urn:microsoft.com/office/officeart/2005/8/layout/radial6"/>
    <dgm:cxn modelId="{4D82E686-00BA-4C2A-B697-BDA56E146370}" type="presParOf" srcId="{DAF556C4-6D5B-44D3-94C3-D622A81434CF}" destId="{6A58864A-CC40-449F-B18F-36ADE58B5BB6}" srcOrd="9" destOrd="0" presId="urn:microsoft.com/office/officeart/2005/8/layout/radial6"/>
    <dgm:cxn modelId="{09216A1B-4B46-44EE-A4A5-526D4F7A4005}" type="presParOf" srcId="{DAF556C4-6D5B-44D3-94C3-D622A81434CF}" destId="{0F37FE12-95AD-4C2C-A938-A5B141C6EB66}" srcOrd="10" destOrd="0" presId="urn:microsoft.com/office/officeart/2005/8/layout/radial6"/>
    <dgm:cxn modelId="{69F7B12E-1FE6-4BAA-9FAC-BA693EED399D}" type="presParOf" srcId="{DAF556C4-6D5B-44D3-94C3-D622A81434CF}" destId="{310B452C-D97D-4878-A884-8CCC59AF472C}" srcOrd="11" destOrd="0" presId="urn:microsoft.com/office/officeart/2005/8/layout/radial6"/>
    <dgm:cxn modelId="{4B3138AA-6017-4E18-8ECA-ED237108AA52}" type="presParOf" srcId="{DAF556C4-6D5B-44D3-94C3-D622A81434CF}" destId="{F0006CA7-06FE-43A6-B701-5C06DA7B524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3C09E-906C-43E7-982D-178224F7E23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9EB86A-10CE-4E33-89BF-7E17A4FAFCC9}">
      <dgm:prSet/>
      <dgm:spPr/>
      <dgm:t>
        <a:bodyPr/>
        <a:lstStyle/>
        <a:p>
          <a:r>
            <a:rPr lang="en-GB" b="1"/>
            <a:t>Support for Learning Department</a:t>
          </a:r>
          <a:r>
            <a:rPr lang="en-GB"/>
            <a:t> </a:t>
          </a:r>
          <a:endParaRPr lang="en-US"/>
        </a:p>
      </dgm:t>
    </dgm:pt>
    <dgm:pt modelId="{71BCFFE3-83F1-4121-8610-C6B40DA5F5E0}" type="parTrans" cxnId="{5132D472-A42F-4919-95FD-3932E79C110C}">
      <dgm:prSet/>
      <dgm:spPr/>
      <dgm:t>
        <a:bodyPr/>
        <a:lstStyle/>
        <a:p>
          <a:endParaRPr lang="en-US"/>
        </a:p>
      </dgm:t>
    </dgm:pt>
    <dgm:pt modelId="{480D1034-D755-495F-BA99-2C06C3A04C59}" type="sibTrans" cxnId="{5132D472-A42F-4919-95FD-3932E79C110C}">
      <dgm:prSet/>
      <dgm:spPr/>
      <dgm:t>
        <a:bodyPr/>
        <a:lstStyle/>
        <a:p>
          <a:endParaRPr lang="en-US"/>
        </a:p>
      </dgm:t>
    </dgm:pt>
    <dgm:pt modelId="{952FC127-385E-4AD7-9D28-0DFFCD262E17}">
      <dgm:prSet/>
      <dgm:spPr/>
      <dgm:t>
        <a:bodyPr/>
        <a:lstStyle/>
        <a:p>
          <a:r>
            <a:rPr lang="en-GB" b="1"/>
            <a:t>Targeted Interventions</a:t>
          </a:r>
          <a:r>
            <a:rPr lang="en-GB"/>
            <a:t> </a:t>
          </a:r>
          <a:endParaRPr lang="en-US"/>
        </a:p>
      </dgm:t>
    </dgm:pt>
    <dgm:pt modelId="{6D0E4721-6965-4D07-B1EC-213539A236B5}" type="parTrans" cxnId="{BE0B2861-18A7-42CA-9B7D-2E50FADBC830}">
      <dgm:prSet/>
      <dgm:spPr/>
      <dgm:t>
        <a:bodyPr/>
        <a:lstStyle/>
        <a:p>
          <a:endParaRPr lang="en-US"/>
        </a:p>
      </dgm:t>
    </dgm:pt>
    <dgm:pt modelId="{13E91AAA-508E-437D-94D1-2E9460004694}" type="sibTrans" cxnId="{BE0B2861-18A7-42CA-9B7D-2E50FADBC830}">
      <dgm:prSet/>
      <dgm:spPr/>
      <dgm:t>
        <a:bodyPr/>
        <a:lstStyle/>
        <a:p>
          <a:endParaRPr lang="en-US"/>
        </a:p>
      </dgm:t>
    </dgm:pt>
    <dgm:pt modelId="{26D2AFF3-ADD2-45FE-BAE3-E30031C4D215}">
      <dgm:prSet/>
      <dgm:spPr/>
      <dgm:t>
        <a:bodyPr/>
        <a:lstStyle/>
        <a:p>
          <a:r>
            <a:rPr lang="en-GB"/>
            <a:t>Work with Guidance and at multi-agency level to discuss the needs of young people (PEF, Young Carers, Care Experienced and those with social work involvement) to plan and monitor the implementation of strategies and interventions.</a:t>
          </a:r>
          <a:endParaRPr lang="en-US"/>
        </a:p>
      </dgm:t>
    </dgm:pt>
    <dgm:pt modelId="{E5C7FB09-9A29-42FB-892D-34DA3148BFDF}" type="parTrans" cxnId="{688BDA3E-88B8-4CC5-AD46-CEDF20B67864}">
      <dgm:prSet/>
      <dgm:spPr/>
      <dgm:t>
        <a:bodyPr/>
        <a:lstStyle/>
        <a:p>
          <a:endParaRPr lang="en-US"/>
        </a:p>
      </dgm:t>
    </dgm:pt>
    <dgm:pt modelId="{D24B054B-0DFB-4072-A120-9CA84DCD21A8}" type="sibTrans" cxnId="{688BDA3E-88B8-4CC5-AD46-CEDF20B67864}">
      <dgm:prSet/>
      <dgm:spPr/>
      <dgm:t>
        <a:bodyPr/>
        <a:lstStyle/>
        <a:p>
          <a:endParaRPr lang="en-US"/>
        </a:p>
      </dgm:t>
    </dgm:pt>
    <dgm:pt modelId="{3DA5F537-C8F7-4BD2-A661-DAC3B1D82460}">
      <dgm:prSet/>
      <dgm:spPr/>
      <dgm:t>
        <a:bodyPr/>
        <a:lstStyle/>
        <a:p>
          <a:r>
            <a:rPr lang="en-GB"/>
            <a:t>SRA Reading Groups to support pupils with weak literacy skills. </a:t>
          </a:r>
          <a:endParaRPr lang="en-US"/>
        </a:p>
      </dgm:t>
    </dgm:pt>
    <dgm:pt modelId="{04F607D4-F0F3-4040-8122-ECF8F5682F0E}" type="parTrans" cxnId="{03700EE2-B78B-49C6-960B-01E54B8BB971}">
      <dgm:prSet/>
      <dgm:spPr/>
      <dgm:t>
        <a:bodyPr/>
        <a:lstStyle/>
        <a:p>
          <a:endParaRPr lang="en-US"/>
        </a:p>
      </dgm:t>
    </dgm:pt>
    <dgm:pt modelId="{AC70D0E0-9E54-43C2-B1D2-73B0A00B948F}" type="sibTrans" cxnId="{03700EE2-B78B-49C6-960B-01E54B8BB971}">
      <dgm:prSet/>
      <dgm:spPr/>
      <dgm:t>
        <a:bodyPr/>
        <a:lstStyle/>
        <a:p>
          <a:endParaRPr lang="en-US"/>
        </a:p>
      </dgm:t>
    </dgm:pt>
    <dgm:pt modelId="{53198BC8-B2B2-4654-963F-AB64E61BE3E1}">
      <dgm:prSet/>
      <dgm:spPr/>
      <dgm:t>
        <a:bodyPr/>
        <a:lstStyle/>
        <a:p>
          <a:r>
            <a:rPr lang="en-GB"/>
            <a:t>Individualised interventions to accelerate improvement in literacy and numeracy skills. </a:t>
          </a:r>
          <a:endParaRPr lang="en-US"/>
        </a:p>
      </dgm:t>
    </dgm:pt>
    <dgm:pt modelId="{40AA30D7-3A96-44B2-ADC4-529BFA3A2553}" type="parTrans" cxnId="{CAB7CFE5-1526-460C-AF5B-D6B3D1E3FEEE}">
      <dgm:prSet/>
      <dgm:spPr/>
      <dgm:t>
        <a:bodyPr/>
        <a:lstStyle/>
        <a:p>
          <a:endParaRPr lang="en-US"/>
        </a:p>
      </dgm:t>
    </dgm:pt>
    <dgm:pt modelId="{CD39A021-F04D-46F1-9C59-F0734FD17F29}" type="sibTrans" cxnId="{CAB7CFE5-1526-460C-AF5B-D6B3D1E3FEEE}">
      <dgm:prSet/>
      <dgm:spPr/>
      <dgm:t>
        <a:bodyPr/>
        <a:lstStyle/>
        <a:p>
          <a:endParaRPr lang="en-US"/>
        </a:p>
      </dgm:t>
    </dgm:pt>
    <dgm:pt modelId="{B0A68E5B-D601-40D8-B960-B6AE64731922}">
      <dgm:prSet/>
      <dgm:spPr/>
      <dgm:t>
        <a:bodyPr/>
        <a:lstStyle/>
        <a:p>
          <a:r>
            <a:rPr lang="en-GB"/>
            <a:t>Support to use ICT effectively – accessing Teams, IVONA. </a:t>
          </a:r>
          <a:endParaRPr lang="en-US"/>
        </a:p>
      </dgm:t>
    </dgm:pt>
    <dgm:pt modelId="{C99FA03E-1BE4-4E48-AA43-51B4A5DB3FAF}" type="parTrans" cxnId="{1AFFC1F4-5FCA-4AE8-A077-78B1C562D251}">
      <dgm:prSet/>
      <dgm:spPr/>
      <dgm:t>
        <a:bodyPr/>
        <a:lstStyle/>
        <a:p>
          <a:endParaRPr lang="en-US"/>
        </a:p>
      </dgm:t>
    </dgm:pt>
    <dgm:pt modelId="{AD6CAEE7-7F2B-4C4E-B254-1AB7DC96AFE8}" type="sibTrans" cxnId="{1AFFC1F4-5FCA-4AE8-A077-78B1C562D251}">
      <dgm:prSet/>
      <dgm:spPr/>
      <dgm:t>
        <a:bodyPr/>
        <a:lstStyle/>
        <a:p>
          <a:endParaRPr lang="en-US"/>
        </a:p>
      </dgm:t>
    </dgm:pt>
    <dgm:pt modelId="{20063F60-4FD4-4154-A286-D9414A054C55}">
      <dgm:prSet/>
      <dgm:spPr/>
      <dgm:t>
        <a:bodyPr/>
        <a:lstStyle/>
        <a:p>
          <a:r>
            <a:rPr lang="en-GB"/>
            <a:t>Support to re-engage learners through small group and one-to-one instruction. </a:t>
          </a:r>
          <a:endParaRPr lang="en-US"/>
        </a:p>
      </dgm:t>
    </dgm:pt>
    <dgm:pt modelId="{4D2094F0-1C56-470A-8419-9E6486181BAD}" type="parTrans" cxnId="{5AC826EB-3DC7-455D-A7F5-A72D716B7FBE}">
      <dgm:prSet/>
      <dgm:spPr/>
      <dgm:t>
        <a:bodyPr/>
        <a:lstStyle/>
        <a:p>
          <a:endParaRPr lang="en-US"/>
        </a:p>
      </dgm:t>
    </dgm:pt>
    <dgm:pt modelId="{07449A40-01AB-46EA-A01B-FC74C6CEC79F}" type="sibTrans" cxnId="{5AC826EB-3DC7-455D-A7F5-A72D716B7FBE}">
      <dgm:prSet/>
      <dgm:spPr/>
      <dgm:t>
        <a:bodyPr/>
        <a:lstStyle/>
        <a:p>
          <a:endParaRPr lang="en-US"/>
        </a:p>
      </dgm:t>
    </dgm:pt>
    <dgm:pt modelId="{0B5D7292-BFB9-47A3-90B4-ACB3625301AA}">
      <dgm:prSet/>
      <dgm:spPr/>
      <dgm:t>
        <a:bodyPr/>
        <a:lstStyle/>
        <a:p>
          <a:r>
            <a:rPr lang="en-GB"/>
            <a:t>Plan and deliver SQA courses to meet the needs of pupils (Scottish Studies Award). </a:t>
          </a:r>
          <a:endParaRPr lang="en-US"/>
        </a:p>
      </dgm:t>
    </dgm:pt>
    <dgm:pt modelId="{60311BEA-3C2C-42DE-A0F5-A45624F7E783}" type="parTrans" cxnId="{A5760FE5-28E4-4741-AF4A-C7F979B6D6D3}">
      <dgm:prSet/>
      <dgm:spPr/>
      <dgm:t>
        <a:bodyPr/>
        <a:lstStyle/>
        <a:p>
          <a:endParaRPr lang="en-US"/>
        </a:p>
      </dgm:t>
    </dgm:pt>
    <dgm:pt modelId="{186F78A3-6916-44E8-A9C0-9852B8AC29E5}" type="sibTrans" cxnId="{A5760FE5-28E4-4741-AF4A-C7F979B6D6D3}">
      <dgm:prSet/>
      <dgm:spPr/>
      <dgm:t>
        <a:bodyPr/>
        <a:lstStyle/>
        <a:p>
          <a:endParaRPr lang="en-US"/>
        </a:p>
      </dgm:t>
    </dgm:pt>
    <dgm:pt modelId="{B31D4665-0C8C-45BD-B904-D79EB31C00C5}">
      <dgm:prSet/>
      <dgm:spPr/>
      <dgm:t>
        <a:bodyPr/>
        <a:lstStyle/>
        <a:p>
          <a:r>
            <a:rPr lang="en-GB" b="1"/>
            <a:t>Support for ASN pupils sitting exams in 2022</a:t>
          </a:r>
          <a:r>
            <a:rPr lang="en-GB"/>
            <a:t> </a:t>
          </a:r>
          <a:endParaRPr lang="en-US"/>
        </a:p>
      </dgm:t>
    </dgm:pt>
    <dgm:pt modelId="{68BA593E-8421-40F6-A4DD-50F8164448E7}" type="parTrans" cxnId="{2EC220F6-9E85-40AD-B2E0-4EAE11D46A51}">
      <dgm:prSet/>
      <dgm:spPr/>
      <dgm:t>
        <a:bodyPr/>
        <a:lstStyle/>
        <a:p>
          <a:endParaRPr lang="en-US"/>
        </a:p>
      </dgm:t>
    </dgm:pt>
    <dgm:pt modelId="{ABB5DFB4-783A-493D-8AE7-40BD40057FCF}" type="sibTrans" cxnId="{2EC220F6-9E85-40AD-B2E0-4EAE11D46A51}">
      <dgm:prSet/>
      <dgm:spPr/>
      <dgm:t>
        <a:bodyPr/>
        <a:lstStyle/>
        <a:p>
          <a:endParaRPr lang="en-US"/>
        </a:p>
      </dgm:t>
    </dgm:pt>
    <dgm:pt modelId="{10CD3257-E2A9-4EC5-9093-E038906D3895}">
      <dgm:prSet/>
      <dgm:spPr/>
      <dgm:t>
        <a:bodyPr/>
        <a:lstStyle/>
        <a:p>
          <a:r>
            <a:rPr lang="en-GB"/>
            <a:t>Delivering sessions on study skills, exam techniques and effective reading strategies. </a:t>
          </a:r>
          <a:endParaRPr lang="en-US"/>
        </a:p>
      </dgm:t>
    </dgm:pt>
    <dgm:pt modelId="{9FC7708F-DD62-4F0E-AD30-8AFE71435435}" type="parTrans" cxnId="{E085CEC7-BE28-4D5A-9315-CB1F6BF90766}">
      <dgm:prSet/>
      <dgm:spPr/>
      <dgm:t>
        <a:bodyPr/>
        <a:lstStyle/>
        <a:p>
          <a:endParaRPr lang="en-US"/>
        </a:p>
      </dgm:t>
    </dgm:pt>
    <dgm:pt modelId="{50453675-9D09-47CD-9918-1CB86CA94557}" type="sibTrans" cxnId="{E085CEC7-BE28-4D5A-9315-CB1F6BF90766}">
      <dgm:prSet/>
      <dgm:spPr/>
      <dgm:t>
        <a:bodyPr/>
        <a:lstStyle/>
        <a:p>
          <a:endParaRPr lang="en-US"/>
        </a:p>
      </dgm:t>
    </dgm:pt>
    <dgm:pt modelId="{CB85AEBA-61D3-4DE2-A7C2-C5B8B5C29CB5}">
      <dgm:prSet/>
      <dgm:spPr/>
      <dgm:t>
        <a:bodyPr/>
        <a:lstStyle/>
        <a:p>
          <a:r>
            <a:rPr lang="en-GB"/>
            <a:t>Resources to support revision. </a:t>
          </a:r>
          <a:endParaRPr lang="en-US"/>
        </a:p>
      </dgm:t>
    </dgm:pt>
    <dgm:pt modelId="{6B36CD4A-8A6B-4EAC-997C-54F6537BBFBE}" type="parTrans" cxnId="{FBF8E0A7-DE63-4498-A6FF-6D20F90AF69B}">
      <dgm:prSet/>
      <dgm:spPr/>
      <dgm:t>
        <a:bodyPr/>
        <a:lstStyle/>
        <a:p>
          <a:endParaRPr lang="en-US"/>
        </a:p>
      </dgm:t>
    </dgm:pt>
    <dgm:pt modelId="{7B5767B9-7A0C-44D7-AF11-C7740F8F666D}" type="sibTrans" cxnId="{FBF8E0A7-DE63-4498-A6FF-6D20F90AF69B}">
      <dgm:prSet/>
      <dgm:spPr/>
      <dgm:t>
        <a:bodyPr/>
        <a:lstStyle/>
        <a:p>
          <a:endParaRPr lang="en-US"/>
        </a:p>
      </dgm:t>
    </dgm:pt>
    <dgm:pt modelId="{C1352A99-435F-4123-A2AC-D1508151E657}">
      <dgm:prSet/>
      <dgm:spPr/>
      <dgm:t>
        <a:bodyPr/>
        <a:lstStyle/>
        <a:p>
          <a:r>
            <a:rPr lang="en-GB"/>
            <a:t>Discussion about assessment arrangements with all pupils with an ASN. </a:t>
          </a:r>
          <a:endParaRPr lang="en-US"/>
        </a:p>
      </dgm:t>
    </dgm:pt>
    <dgm:pt modelId="{0A61AF77-9D47-4E98-AED6-DF1BEBB24B34}" type="parTrans" cxnId="{CF531E98-3DA5-4D32-B183-D9FBAEEC21EB}">
      <dgm:prSet/>
      <dgm:spPr/>
      <dgm:t>
        <a:bodyPr/>
        <a:lstStyle/>
        <a:p>
          <a:endParaRPr lang="en-US"/>
        </a:p>
      </dgm:t>
    </dgm:pt>
    <dgm:pt modelId="{9E189A76-69BE-41D3-B651-6173E2433ED3}" type="sibTrans" cxnId="{CF531E98-3DA5-4D32-B183-D9FBAEEC21EB}">
      <dgm:prSet/>
      <dgm:spPr/>
      <dgm:t>
        <a:bodyPr/>
        <a:lstStyle/>
        <a:p>
          <a:endParaRPr lang="en-US"/>
        </a:p>
      </dgm:t>
    </dgm:pt>
    <dgm:pt modelId="{9447C28F-423F-4B1E-A023-CC4276E1ACD9}">
      <dgm:prSet/>
      <dgm:spPr/>
      <dgm:t>
        <a:bodyPr/>
        <a:lstStyle/>
        <a:p>
          <a:r>
            <a:rPr lang="en-GB" b="1"/>
            <a:t>In-class Support</a:t>
          </a:r>
          <a:r>
            <a:rPr lang="en-GB"/>
            <a:t> </a:t>
          </a:r>
          <a:endParaRPr lang="en-US"/>
        </a:p>
      </dgm:t>
    </dgm:pt>
    <dgm:pt modelId="{01325FD8-CD1A-4422-9D95-D4ECA325353E}" type="parTrans" cxnId="{CD36EA58-3837-4E3F-BF43-92061E22016F}">
      <dgm:prSet/>
      <dgm:spPr/>
      <dgm:t>
        <a:bodyPr/>
        <a:lstStyle/>
        <a:p>
          <a:endParaRPr lang="en-US"/>
        </a:p>
      </dgm:t>
    </dgm:pt>
    <dgm:pt modelId="{08F3DCFD-21B7-4486-95FC-F6F6991C8465}" type="sibTrans" cxnId="{CD36EA58-3837-4E3F-BF43-92061E22016F}">
      <dgm:prSet/>
      <dgm:spPr/>
      <dgm:t>
        <a:bodyPr/>
        <a:lstStyle/>
        <a:p>
          <a:endParaRPr lang="en-US"/>
        </a:p>
      </dgm:t>
    </dgm:pt>
    <dgm:pt modelId="{D763CD98-77AB-4AE4-A072-11825999CC9B}">
      <dgm:prSet/>
      <dgm:spPr/>
      <dgm:t>
        <a:bodyPr/>
        <a:lstStyle/>
        <a:p>
          <a:r>
            <a:rPr lang="en-GB"/>
            <a:t>In-class support (S1 and S2 Maths, S2 and S3 English, N5 Applications of Maths).  </a:t>
          </a:r>
          <a:endParaRPr lang="en-US"/>
        </a:p>
      </dgm:t>
    </dgm:pt>
    <dgm:pt modelId="{BF945E32-4DD1-48EE-8DF6-4CF45B14BD92}" type="parTrans" cxnId="{0017E527-4625-4BF3-B3C6-E58437A2864E}">
      <dgm:prSet/>
      <dgm:spPr/>
      <dgm:t>
        <a:bodyPr/>
        <a:lstStyle/>
        <a:p>
          <a:endParaRPr lang="en-US"/>
        </a:p>
      </dgm:t>
    </dgm:pt>
    <dgm:pt modelId="{81574DA2-9A46-4B38-B940-0D0DA5F2DDE4}" type="sibTrans" cxnId="{0017E527-4625-4BF3-B3C6-E58437A2864E}">
      <dgm:prSet/>
      <dgm:spPr/>
      <dgm:t>
        <a:bodyPr/>
        <a:lstStyle/>
        <a:p>
          <a:endParaRPr lang="en-US"/>
        </a:p>
      </dgm:t>
    </dgm:pt>
    <dgm:pt modelId="{3DD7A79D-71D7-48AE-98FC-01941B2F9B20}">
      <dgm:prSet/>
      <dgm:spPr/>
      <dgm:t>
        <a:bodyPr/>
        <a:lstStyle/>
        <a:p>
          <a:r>
            <a:rPr lang="en-GB" b="1"/>
            <a:t>Support with Classwork and Homework</a:t>
          </a:r>
          <a:r>
            <a:rPr lang="en-GB"/>
            <a:t> </a:t>
          </a:r>
          <a:endParaRPr lang="en-US"/>
        </a:p>
      </dgm:t>
    </dgm:pt>
    <dgm:pt modelId="{A0DC17DA-611A-4384-880D-4D50786726A6}" type="parTrans" cxnId="{63A2887D-97C8-4958-8A4F-C9E7B9B29D49}">
      <dgm:prSet/>
      <dgm:spPr/>
      <dgm:t>
        <a:bodyPr/>
        <a:lstStyle/>
        <a:p>
          <a:endParaRPr lang="en-US"/>
        </a:p>
      </dgm:t>
    </dgm:pt>
    <dgm:pt modelId="{D821C3DC-E214-4E74-8F39-0AD9A3A6EFD6}" type="sibTrans" cxnId="{63A2887D-97C8-4958-8A4F-C9E7B9B29D49}">
      <dgm:prSet/>
      <dgm:spPr/>
      <dgm:t>
        <a:bodyPr/>
        <a:lstStyle/>
        <a:p>
          <a:endParaRPr lang="en-US"/>
        </a:p>
      </dgm:t>
    </dgm:pt>
    <dgm:pt modelId="{852BE84A-A05F-497B-AE32-422AFFE69E5F}">
      <dgm:prSet/>
      <dgm:spPr/>
      <dgm:t>
        <a:bodyPr/>
        <a:lstStyle/>
        <a:p>
          <a:r>
            <a:rPr lang="en-GB"/>
            <a:t>Work cooperatively in classes and in consultation with subject teachers to help make the curriculum accessible for all pupils. </a:t>
          </a:r>
          <a:endParaRPr lang="en-US"/>
        </a:p>
      </dgm:t>
    </dgm:pt>
    <dgm:pt modelId="{27962671-4BFB-48AC-A023-A5BF00F43CBF}" type="parTrans" cxnId="{5AC715B2-E730-4040-A70C-0DF16ED35909}">
      <dgm:prSet/>
      <dgm:spPr/>
      <dgm:t>
        <a:bodyPr/>
        <a:lstStyle/>
        <a:p>
          <a:endParaRPr lang="en-US"/>
        </a:p>
      </dgm:t>
    </dgm:pt>
    <dgm:pt modelId="{F872DEB7-58AB-4445-916F-EA469859D156}" type="sibTrans" cxnId="{5AC715B2-E730-4040-A70C-0DF16ED35909}">
      <dgm:prSet/>
      <dgm:spPr/>
      <dgm:t>
        <a:bodyPr/>
        <a:lstStyle/>
        <a:p>
          <a:endParaRPr lang="en-US"/>
        </a:p>
      </dgm:t>
    </dgm:pt>
    <dgm:pt modelId="{0510EB32-FF48-4F25-AA06-AACC6D72E6D7}">
      <dgm:prSet/>
      <dgm:spPr/>
      <dgm:t>
        <a:bodyPr/>
        <a:lstStyle/>
        <a:p>
          <a:r>
            <a:rPr lang="en-GB"/>
            <a:t>Run the school Homework Club and drop-in lunchtime support group for pupils with additional support needs. </a:t>
          </a:r>
          <a:endParaRPr lang="en-US"/>
        </a:p>
      </dgm:t>
    </dgm:pt>
    <dgm:pt modelId="{2735D341-7726-4E1D-8687-D743885821C3}" type="parTrans" cxnId="{755CCEE6-BE97-45C9-9068-A0C3528F46FC}">
      <dgm:prSet/>
      <dgm:spPr/>
      <dgm:t>
        <a:bodyPr/>
        <a:lstStyle/>
        <a:p>
          <a:endParaRPr lang="en-US"/>
        </a:p>
      </dgm:t>
    </dgm:pt>
    <dgm:pt modelId="{DD527608-23C9-40F4-B3CD-5A851D2254D3}" type="sibTrans" cxnId="{755CCEE6-BE97-45C9-9068-A0C3528F46FC}">
      <dgm:prSet/>
      <dgm:spPr/>
      <dgm:t>
        <a:bodyPr/>
        <a:lstStyle/>
        <a:p>
          <a:endParaRPr lang="en-US"/>
        </a:p>
      </dgm:t>
    </dgm:pt>
    <dgm:pt modelId="{C8441B23-60E6-4F96-A808-A269DBBC9DB1}">
      <dgm:prSet/>
      <dgm:spPr/>
      <dgm:t>
        <a:bodyPr/>
        <a:lstStyle/>
        <a:p>
          <a:r>
            <a:rPr lang="en-GB" b="1"/>
            <a:t>Wellbeing and Nurture</a:t>
          </a:r>
          <a:r>
            <a:rPr lang="en-GB"/>
            <a:t> </a:t>
          </a:r>
          <a:endParaRPr lang="en-US"/>
        </a:p>
      </dgm:t>
    </dgm:pt>
    <dgm:pt modelId="{CC076177-0BD9-41A7-B0EE-32EC517A4245}" type="parTrans" cxnId="{4ACB8DEE-1337-4774-9ADD-5281EBAA6CD7}">
      <dgm:prSet/>
      <dgm:spPr/>
      <dgm:t>
        <a:bodyPr/>
        <a:lstStyle/>
        <a:p>
          <a:endParaRPr lang="en-US"/>
        </a:p>
      </dgm:t>
    </dgm:pt>
    <dgm:pt modelId="{BF793827-FCA6-4A01-9700-CEAD76DAC1C9}" type="sibTrans" cxnId="{4ACB8DEE-1337-4774-9ADD-5281EBAA6CD7}">
      <dgm:prSet/>
      <dgm:spPr/>
      <dgm:t>
        <a:bodyPr/>
        <a:lstStyle/>
        <a:p>
          <a:endParaRPr lang="en-US"/>
        </a:p>
      </dgm:t>
    </dgm:pt>
    <dgm:pt modelId="{5F20F4C3-4B6D-40E7-89E3-5B40A4B92E3E}">
      <dgm:prSet/>
      <dgm:spPr/>
      <dgm:t>
        <a:bodyPr/>
        <a:lstStyle/>
        <a:p>
          <a:r>
            <a:rPr lang="en-GB"/>
            <a:t>Run the Break and Lunch Hub Club to support vulnerable pupils. </a:t>
          </a:r>
          <a:endParaRPr lang="en-US"/>
        </a:p>
      </dgm:t>
    </dgm:pt>
    <dgm:pt modelId="{18415D90-1E5A-4CEE-AEEB-2802D3740EB8}" type="parTrans" cxnId="{93A4B7CA-09D6-4DA6-AF53-8AB36D60FC01}">
      <dgm:prSet/>
      <dgm:spPr/>
      <dgm:t>
        <a:bodyPr/>
        <a:lstStyle/>
        <a:p>
          <a:endParaRPr lang="en-US"/>
        </a:p>
      </dgm:t>
    </dgm:pt>
    <dgm:pt modelId="{6815D49A-65FF-43AC-BC78-B7F66919F570}" type="sibTrans" cxnId="{93A4B7CA-09D6-4DA6-AF53-8AB36D60FC01}">
      <dgm:prSet/>
      <dgm:spPr/>
      <dgm:t>
        <a:bodyPr/>
        <a:lstStyle/>
        <a:p>
          <a:endParaRPr lang="en-US"/>
        </a:p>
      </dgm:t>
    </dgm:pt>
    <dgm:pt modelId="{0E09DD1D-2C91-4B2D-B3FE-E250871542AB}">
      <dgm:prSet/>
      <dgm:spPr/>
      <dgm:t>
        <a:bodyPr/>
        <a:lstStyle/>
        <a:p>
          <a:r>
            <a:rPr lang="en-GB"/>
            <a:t>Deliver nurture provision to support vulnerable pupils in S1 and S2. </a:t>
          </a:r>
          <a:endParaRPr lang="en-US"/>
        </a:p>
      </dgm:t>
    </dgm:pt>
    <dgm:pt modelId="{2115A3F1-7BBC-40C5-83C6-FE984DC61E21}" type="parTrans" cxnId="{5E9933C8-B89C-4E3C-8099-F0950F3BC4FB}">
      <dgm:prSet/>
      <dgm:spPr/>
      <dgm:t>
        <a:bodyPr/>
        <a:lstStyle/>
        <a:p>
          <a:endParaRPr lang="en-US"/>
        </a:p>
      </dgm:t>
    </dgm:pt>
    <dgm:pt modelId="{8E1194B5-DE93-4230-9C00-96D0D71BFE06}" type="sibTrans" cxnId="{5E9933C8-B89C-4E3C-8099-F0950F3BC4FB}">
      <dgm:prSet/>
      <dgm:spPr/>
      <dgm:t>
        <a:bodyPr/>
        <a:lstStyle/>
        <a:p>
          <a:endParaRPr lang="en-US"/>
        </a:p>
      </dgm:t>
    </dgm:pt>
    <dgm:pt modelId="{1784E811-AFC7-420C-8E83-CEB8C7D00158}" type="pres">
      <dgm:prSet presAssocID="{CC33C09E-906C-43E7-982D-178224F7E23C}" presName="linear" presStyleCnt="0">
        <dgm:presLayoutVars>
          <dgm:animLvl val="lvl"/>
          <dgm:resizeHandles val="exact"/>
        </dgm:presLayoutVars>
      </dgm:prSet>
      <dgm:spPr/>
    </dgm:pt>
    <dgm:pt modelId="{50492180-6818-4B65-8331-3A925F2E8E18}" type="pres">
      <dgm:prSet presAssocID="{9B9EB86A-10CE-4E33-89BF-7E17A4FAFCC9}" presName="parentText" presStyleLbl="node1" presStyleIdx="0" presStyleCnt="6">
        <dgm:presLayoutVars>
          <dgm:chMax val="0"/>
          <dgm:bulletEnabled val="1"/>
        </dgm:presLayoutVars>
      </dgm:prSet>
      <dgm:spPr/>
    </dgm:pt>
    <dgm:pt modelId="{F6BCF4CE-D95D-4D7F-847D-FCAB30417092}" type="pres">
      <dgm:prSet presAssocID="{480D1034-D755-495F-BA99-2C06C3A04C59}" presName="spacer" presStyleCnt="0"/>
      <dgm:spPr/>
    </dgm:pt>
    <dgm:pt modelId="{2CECA776-8FDC-4AF9-A5C4-045678BE7831}" type="pres">
      <dgm:prSet presAssocID="{952FC127-385E-4AD7-9D28-0DFFCD262E17}" presName="parentText" presStyleLbl="node1" presStyleIdx="1" presStyleCnt="6">
        <dgm:presLayoutVars>
          <dgm:chMax val="0"/>
          <dgm:bulletEnabled val="1"/>
        </dgm:presLayoutVars>
      </dgm:prSet>
      <dgm:spPr/>
    </dgm:pt>
    <dgm:pt modelId="{398C1EC7-82EC-4775-8A05-FF1D5FCA2B56}" type="pres">
      <dgm:prSet presAssocID="{952FC127-385E-4AD7-9D28-0DFFCD262E17}" presName="childText" presStyleLbl="revTx" presStyleIdx="0" presStyleCnt="5">
        <dgm:presLayoutVars>
          <dgm:bulletEnabled val="1"/>
        </dgm:presLayoutVars>
      </dgm:prSet>
      <dgm:spPr/>
    </dgm:pt>
    <dgm:pt modelId="{29C48377-48E3-4373-B50B-362D3421CED0}" type="pres">
      <dgm:prSet presAssocID="{B31D4665-0C8C-45BD-B904-D79EB31C00C5}" presName="parentText" presStyleLbl="node1" presStyleIdx="2" presStyleCnt="6">
        <dgm:presLayoutVars>
          <dgm:chMax val="0"/>
          <dgm:bulletEnabled val="1"/>
        </dgm:presLayoutVars>
      </dgm:prSet>
      <dgm:spPr/>
    </dgm:pt>
    <dgm:pt modelId="{AE2829CB-FE93-4085-9945-FC8D4AFBE19A}" type="pres">
      <dgm:prSet presAssocID="{B31D4665-0C8C-45BD-B904-D79EB31C00C5}" presName="childText" presStyleLbl="revTx" presStyleIdx="1" presStyleCnt="5">
        <dgm:presLayoutVars>
          <dgm:bulletEnabled val="1"/>
        </dgm:presLayoutVars>
      </dgm:prSet>
      <dgm:spPr/>
    </dgm:pt>
    <dgm:pt modelId="{ADFFE628-0461-4952-9ECB-A5BD24A40105}" type="pres">
      <dgm:prSet presAssocID="{9447C28F-423F-4B1E-A023-CC4276E1ACD9}" presName="parentText" presStyleLbl="node1" presStyleIdx="3" presStyleCnt="6">
        <dgm:presLayoutVars>
          <dgm:chMax val="0"/>
          <dgm:bulletEnabled val="1"/>
        </dgm:presLayoutVars>
      </dgm:prSet>
      <dgm:spPr/>
    </dgm:pt>
    <dgm:pt modelId="{E2C64F18-6CD7-4886-AD4D-4AF5FCD1387D}" type="pres">
      <dgm:prSet presAssocID="{9447C28F-423F-4B1E-A023-CC4276E1ACD9}" presName="childText" presStyleLbl="revTx" presStyleIdx="2" presStyleCnt="5">
        <dgm:presLayoutVars>
          <dgm:bulletEnabled val="1"/>
        </dgm:presLayoutVars>
      </dgm:prSet>
      <dgm:spPr/>
    </dgm:pt>
    <dgm:pt modelId="{61006F76-B28C-47A7-969E-BAD5402F4756}" type="pres">
      <dgm:prSet presAssocID="{3DD7A79D-71D7-48AE-98FC-01941B2F9B20}" presName="parentText" presStyleLbl="node1" presStyleIdx="4" presStyleCnt="6">
        <dgm:presLayoutVars>
          <dgm:chMax val="0"/>
          <dgm:bulletEnabled val="1"/>
        </dgm:presLayoutVars>
      </dgm:prSet>
      <dgm:spPr/>
    </dgm:pt>
    <dgm:pt modelId="{71FC5FDC-78F7-4C4F-9181-896960738208}" type="pres">
      <dgm:prSet presAssocID="{3DD7A79D-71D7-48AE-98FC-01941B2F9B20}" presName="childText" presStyleLbl="revTx" presStyleIdx="3" presStyleCnt="5">
        <dgm:presLayoutVars>
          <dgm:bulletEnabled val="1"/>
        </dgm:presLayoutVars>
      </dgm:prSet>
      <dgm:spPr/>
    </dgm:pt>
    <dgm:pt modelId="{18B57FC9-F6CB-4509-B879-BC6D9B279AFF}" type="pres">
      <dgm:prSet presAssocID="{C8441B23-60E6-4F96-A808-A269DBBC9DB1}" presName="parentText" presStyleLbl="node1" presStyleIdx="5" presStyleCnt="6">
        <dgm:presLayoutVars>
          <dgm:chMax val="0"/>
          <dgm:bulletEnabled val="1"/>
        </dgm:presLayoutVars>
      </dgm:prSet>
      <dgm:spPr/>
    </dgm:pt>
    <dgm:pt modelId="{EA86B731-F458-425A-8A16-56ABBE0E72D7}" type="pres">
      <dgm:prSet presAssocID="{C8441B23-60E6-4F96-A808-A269DBBC9DB1}" presName="childText" presStyleLbl="revTx" presStyleIdx="4" presStyleCnt="5">
        <dgm:presLayoutVars>
          <dgm:bulletEnabled val="1"/>
        </dgm:presLayoutVars>
      </dgm:prSet>
      <dgm:spPr/>
    </dgm:pt>
  </dgm:ptLst>
  <dgm:cxnLst>
    <dgm:cxn modelId="{F3461A10-28C3-478C-BA88-41350B6A8F3D}" type="presOf" srcId="{9447C28F-423F-4B1E-A023-CC4276E1ACD9}" destId="{ADFFE628-0461-4952-9ECB-A5BD24A40105}" srcOrd="0" destOrd="0" presId="urn:microsoft.com/office/officeart/2005/8/layout/vList2"/>
    <dgm:cxn modelId="{6BC2E612-450A-4CAE-A252-58CB3547255D}" type="presOf" srcId="{0510EB32-FF48-4F25-AA06-AACC6D72E6D7}" destId="{71FC5FDC-78F7-4C4F-9181-896960738208}" srcOrd="0" destOrd="1" presId="urn:microsoft.com/office/officeart/2005/8/layout/vList2"/>
    <dgm:cxn modelId="{0017E527-4625-4BF3-B3C6-E58437A2864E}" srcId="{9447C28F-423F-4B1E-A023-CC4276E1ACD9}" destId="{D763CD98-77AB-4AE4-A072-11825999CC9B}" srcOrd="0" destOrd="0" parTransId="{BF945E32-4DD1-48EE-8DF6-4CF45B14BD92}" sibTransId="{81574DA2-9A46-4B38-B940-0D0DA5F2DDE4}"/>
    <dgm:cxn modelId="{1FA17528-9C5F-492C-B566-86968F2282C2}" type="presOf" srcId="{9B9EB86A-10CE-4E33-89BF-7E17A4FAFCC9}" destId="{50492180-6818-4B65-8331-3A925F2E8E18}" srcOrd="0" destOrd="0" presId="urn:microsoft.com/office/officeart/2005/8/layout/vList2"/>
    <dgm:cxn modelId="{4035662A-1BD9-403E-AE8D-71C41E83351A}" type="presOf" srcId="{10CD3257-E2A9-4EC5-9093-E038906D3895}" destId="{AE2829CB-FE93-4085-9945-FC8D4AFBE19A}" srcOrd="0" destOrd="0" presId="urn:microsoft.com/office/officeart/2005/8/layout/vList2"/>
    <dgm:cxn modelId="{55060639-98E3-4464-926B-99E32170B9B3}" type="presOf" srcId="{852BE84A-A05F-497B-AE32-422AFFE69E5F}" destId="{71FC5FDC-78F7-4C4F-9181-896960738208}" srcOrd="0" destOrd="0" presId="urn:microsoft.com/office/officeart/2005/8/layout/vList2"/>
    <dgm:cxn modelId="{688BDA3E-88B8-4CC5-AD46-CEDF20B67864}" srcId="{952FC127-385E-4AD7-9D28-0DFFCD262E17}" destId="{26D2AFF3-ADD2-45FE-BAE3-E30031C4D215}" srcOrd="0" destOrd="0" parTransId="{E5C7FB09-9A29-42FB-892D-34DA3148BFDF}" sibTransId="{D24B054B-0DFB-4072-A120-9CA84DCD21A8}"/>
    <dgm:cxn modelId="{BE0B2861-18A7-42CA-9B7D-2E50FADBC830}" srcId="{CC33C09E-906C-43E7-982D-178224F7E23C}" destId="{952FC127-385E-4AD7-9D28-0DFFCD262E17}" srcOrd="1" destOrd="0" parTransId="{6D0E4721-6965-4D07-B1EC-213539A236B5}" sibTransId="{13E91AAA-508E-437D-94D1-2E9460004694}"/>
    <dgm:cxn modelId="{9F68B661-EC67-4C54-9AA3-A64742F56633}" type="presOf" srcId="{3DA5F537-C8F7-4BD2-A661-DAC3B1D82460}" destId="{398C1EC7-82EC-4775-8A05-FF1D5FCA2B56}" srcOrd="0" destOrd="1" presId="urn:microsoft.com/office/officeart/2005/8/layout/vList2"/>
    <dgm:cxn modelId="{8F438245-FDDF-433F-A44B-62441B81B475}" type="presOf" srcId="{C1352A99-435F-4123-A2AC-D1508151E657}" destId="{AE2829CB-FE93-4085-9945-FC8D4AFBE19A}" srcOrd="0" destOrd="2" presId="urn:microsoft.com/office/officeart/2005/8/layout/vList2"/>
    <dgm:cxn modelId="{5FFA5F52-7E7C-4928-94E1-0F3F55884B61}" type="presOf" srcId="{5F20F4C3-4B6D-40E7-89E3-5B40A4B92E3E}" destId="{EA86B731-F458-425A-8A16-56ABBE0E72D7}" srcOrd="0" destOrd="0" presId="urn:microsoft.com/office/officeart/2005/8/layout/vList2"/>
    <dgm:cxn modelId="{5132D472-A42F-4919-95FD-3932E79C110C}" srcId="{CC33C09E-906C-43E7-982D-178224F7E23C}" destId="{9B9EB86A-10CE-4E33-89BF-7E17A4FAFCC9}" srcOrd="0" destOrd="0" parTransId="{71BCFFE3-83F1-4121-8610-C6B40DA5F5E0}" sibTransId="{480D1034-D755-495F-BA99-2C06C3A04C59}"/>
    <dgm:cxn modelId="{E727B253-7F7B-4EB7-8B4C-DBA85A737DF1}" type="presOf" srcId="{53198BC8-B2B2-4654-963F-AB64E61BE3E1}" destId="{398C1EC7-82EC-4775-8A05-FF1D5FCA2B56}" srcOrd="0" destOrd="2" presId="urn:microsoft.com/office/officeart/2005/8/layout/vList2"/>
    <dgm:cxn modelId="{CD36EA58-3837-4E3F-BF43-92061E22016F}" srcId="{CC33C09E-906C-43E7-982D-178224F7E23C}" destId="{9447C28F-423F-4B1E-A023-CC4276E1ACD9}" srcOrd="3" destOrd="0" parTransId="{01325FD8-CD1A-4422-9D95-D4ECA325353E}" sibTransId="{08F3DCFD-21B7-4486-95FC-F6F6991C8465}"/>
    <dgm:cxn modelId="{37D4537B-8C49-43B4-ACF8-F5BC1E6CB927}" type="presOf" srcId="{CC33C09E-906C-43E7-982D-178224F7E23C}" destId="{1784E811-AFC7-420C-8E83-CEB8C7D00158}" srcOrd="0" destOrd="0" presId="urn:microsoft.com/office/officeart/2005/8/layout/vList2"/>
    <dgm:cxn modelId="{63A2887D-97C8-4958-8A4F-C9E7B9B29D49}" srcId="{CC33C09E-906C-43E7-982D-178224F7E23C}" destId="{3DD7A79D-71D7-48AE-98FC-01941B2F9B20}" srcOrd="4" destOrd="0" parTransId="{A0DC17DA-611A-4384-880D-4D50786726A6}" sibTransId="{D821C3DC-E214-4E74-8F39-0AD9A3A6EFD6}"/>
    <dgm:cxn modelId="{98F7D07E-E1C5-4D1D-807A-688FFA239E8F}" type="presOf" srcId="{26D2AFF3-ADD2-45FE-BAE3-E30031C4D215}" destId="{398C1EC7-82EC-4775-8A05-FF1D5FCA2B56}" srcOrd="0" destOrd="0" presId="urn:microsoft.com/office/officeart/2005/8/layout/vList2"/>
    <dgm:cxn modelId="{D3B69C8A-D653-48B3-B968-F85AA6F2F104}" type="presOf" srcId="{B31D4665-0C8C-45BD-B904-D79EB31C00C5}" destId="{29C48377-48E3-4373-B50B-362D3421CED0}" srcOrd="0" destOrd="0" presId="urn:microsoft.com/office/officeart/2005/8/layout/vList2"/>
    <dgm:cxn modelId="{2551B390-8846-44CB-8AE8-C81E66292DA6}" type="presOf" srcId="{CB85AEBA-61D3-4DE2-A7C2-C5B8B5C29CB5}" destId="{AE2829CB-FE93-4085-9945-FC8D4AFBE19A}" srcOrd="0" destOrd="1" presId="urn:microsoft.com/office/officeart/2005/8/layout/vList2"/>
    <dgm:cxn modelId="{72D35796-DA4D-4FE1-AF3A-CD140F9BA6F0}" type="presOf" srcId="{952FC127-385E-4AD7-9D28-0DFFCD262E17}" destId="{2CECA776-8FDC-4AF9-A5C4-045678BE7831}" srcOrd="0" destOrd="0" presId="urn:microsoft.com/office/officeart/2005/8/layout/vList2"/>
    <dgm:cxn modelId="{CF531E98-3DA5-4D32-B183-D9FBAEEC21EB}" srcId="{B31D4665-0C8C-45BD-B904-D79EB31C00C5}" destId="{C1352A99-435F-4123-A2AC-D1508151E657}" srcOrd="2" destOrd="0" parTransId="{0A61AF77-9D47-4E98-AED6-DF1BEBB24B34}" sibTransId="{9E189A76-69BE-41D3-B651-6173E2433ED3}"/>
    <dgm:cxn modelId="{FBF8E0A7-DE63-4498-A6FF-6D20F90AF69B}" srcId="{B31D4665-0C8C-45BD-B904-D79EB31C00C5}" destId="{CB85AEBA-61D3-4DE2-A7C2-C5B8B5C29CB5}" srcOrd="1" destOrd="0" parTransId="{6B36CD4A-8A6B-4EAC-997C-54F6537BBFBE}" sibTransId="{7B5767B9-7A0C-44D7-AF11-C7740F8F666D}"/>
    <dgm:cxn modelId="{5AC715B2-E730-4040-A70C-0DF16ED35909}" srcId="{3DD7A79D-71D7-48AE-98FC-01941B2F9B20}" destId="{852BE84A-A05F-497B-AE32-422AFFE69E5F}" srcOrd="0" destOrd="0" parTransId="{27962671-4BFB-48AC-A023-A5BF00F43CBF}" sibTransId="{F872DEB7-58AB-4445-916F-EA469859D156}"/>
    <dgm:cxn modelId="{9E21B7B5-2187-4B15-8B92-D0DB949E274D}" type="presOf" srcId="{D763CD98-77AB-4AE4-A072-11825999CC9B}" destId="{E2C64F18-6CD7-4886-AD4D-4AF5FCD1387D}" srcOrd="0" destOrd="0" presId="urn:microsoft.com/office/officeart/2005/8/layout/vList2"/>
    <dgm:cxn modelId="{E085CEC7-BE28-4D5A-9315-CB1F6BF90766}" srcId="{B31D4665-0C8C-45BD-B904-D79EB31C00C5}" destId="{10CD3257-E2A9-4EC5-9093-E038906D3895}" srcOrd="0" destOrd="0" parTransId="{9FC7708F-DD62-4F0E-AD30-8AFE71435435}" sibTransId="{50453675-9D09-47CD-9918-1CB86CA94557}"/>
    <dgm:cxn modelId="{5E9933C8-B89C-4E3C-8099-F0950F3BC4FB}" srcId="{C8441B23-60E6-4F96-A808-A269DBBC9DB1}" destId="{0E09DD1D-2C91-4B2D-B3FE-E250871542AB}" srcOrd="1" destOrd="0" parTransId="{2115A3F1-7BBC-40C5-83C6-FE984DC61E21}" sibTransId="{8E1194B5-DE93-4230-9C00-96D0D71BFE06}"/>
    <dgm:cxn modelId="{93A4B7CA-09D6-4DA6-AF53-8AB36D60FC01}" srcId="{C8441B23-60E6-4F96-A808-A269DBBC9DB1}" destId="{5F20F4C3-4B6D-40E7-89E3-5B40A4B92E3E}" srcOrd="0" destOrd="0" parTransId="{18415D90-1E5A-4CEE-AEEB-2802D3740EB8}" sibTransId="{6815D49A-65FF-43AC-BC78-B7F66919F570}"/>
    <dgm:cxn modelId="{888626CD-159A-441C-9A18-7870040E4926}" type="presOf" srcId="{B0A68E5B-D601-40D8-B960-B6AE64731922}" destId="{398C1EC7-82EC-4775-8A05-FF1D5FCA2B56}" srcOrd="0" destOrd="3" presId="urn:microsoft.com/office/officeart/2005/8/layout/vList2"/>
    <dgm:cxn modelId="{AD2E9AE1-465D-45DA-880B-E82B22D70519}" type="presOf" srcId="{0B5D7292-BFB9-47A3-90B4-ACB3625301AA}" destId="{398C1EC7-82EC-4775-8A05-FF1D5FCA2B56}" srcOrd="0" destOrd="5" presId="urn:microsoft.com/office/officeart/2005/8/layout/vList2"/>
    <dgm:cxn modelId="{03700EE2-B78B-49C6-960B-01E54B8BB971}" srcId="{952FC127-385E-4AD7-9D28-0DFFCD262E17}" destId="{3DA5F537-C8F7-4BD2-A661-DAC3B1D82460}" srcOrd="1" destOrd="0" parTransId="{04F607D4-F0F3-4040-8122-ECF8F5682F0E}" sibTransId="{AC70D0E0-9E54-43C2-B1D2-73B0A00B948F}"/>
    <dgm:cxn modelId="{A5760FE5-28E4-4741-AF4A-C7F979B6D6D3}" srcId="{952FC127-385E-4AD7-9D28-0DFFCD262E17}" destId="{0B5D7292-BFB9-47A3-90B4-ACB3625301AA}" srcOrd="5" destOrd="0" parTransId="{60311BEA-3C2C-42DE-A0F5-A45624F7E783}" sibTransId="{186F78A3-6916-44E8-A9C0-9852B8AC29E5}"/>
    <dgm:cxn modelId="{7C8EBEE5-B22C-421F-8254-54DCD61FE6D6}" type="presOf" srcId="{C8441B23-60E6-4F96-A808-A269DBBC9DB1}" destId="{18B57FC9-F6CB-4509-B879-BC6D9B279AFF}" srcOrd="0" destOrd="0" presId="urn:microsoft.com/office/officeart/2005/8/layout/vList2"/>
    <dgm:cxn modelId="{CAB7CFE5-1526-460C-AF5B-D6B3D1E3FEEE}" srcId="{952FC127-385E-4AD7-9D28-0DFFCD262E17}" destId="{53198BC8-B2B2-4654-963F-AB64E61BE3E1}" srcOrd="2" destOrd="0" parTransId="{40AA30D7-3A96-44B2-ADC4-529BFA3A2553}" sibTransId="{CD39A021-F04D-46F1-9C59-F0734FD17F29}"/>
    <dgm:cxn modelId="{755CCEE6-BE97-45C9-9068-A0C3528F46FC}" srcId="{3DD7A79D-71D7-48AE-98FC-01941B2F9B20}" destId="{0510EB32-FF48-4F25-AA06-AACC6D72E6D7}" srcOrd="1" destOrd="0" parTransId="{2735D341-7726-4E1D-8687-D743885821C3}" sibTransId="{DD527608-23C9-40F4-B3CD-5A851D2254D3}"/>
    <dgm:cxn modelId="{5AC826EB-3DC7-455D-A7F5-A72D716B7FBE}" srcId="{952FC127-385E-4AD7-9D28-0DFFCD262E17}" destId="{20063F60-4FD4-4154-A286-D9414A054C55}" srcOrd="4" destOrd="0" parTransId="{4D2094F0-1C56-470A-8419-9E6486181BAD}" sibTransId="{07449A40-01AB-46EA-A01B-FC74C6CEC79F}"/>
    <dgm:cxn modelId="{4ACB8DEE-1337-4774-9ADD-5281EBAA6CD7}" srcId="{CC33C09E-906C-43E7-982D-178224F7E23C}" destId="{C8441B23-60E6-4F96-A808-A269DBBC9DB1}" srcOrd="5" destOrd="0" parTransId="{CC076177-0BD9-41A7-B0EE-32EC517A4245}" sibTransId="{BF793827-FCA6-4A01-9700-CEAD76DAC1C9}"/>
    <dgm:cxn modelId="{1AFFC1F4-5FCA-4AE8-A077-78B1C562D251}" srcId="{952FC127-385E-4AD7-9D28-0DFFCD262E17}" destId="{B0A68E5B-D601-40D8-B960-B6AE64731922}" srcOrd="3" destOrd="0" parTransId="{C99FA03E-1BE4-4E48-AA43-51B4A5DB3FAF}" sibTransId="{AD6CAEE7-7F2B-4C4E-B254-1AB7DC96AFE8}"/>
    <dgm:cxn modelId="{2EC220F6-9E85-40AD-B2E0-4EAE11D46A51}" srcId="{CC33C09E-906C-43E7-982D-178224F7E23C}" destId="{B31D4665-0C8C-45BD-B904-D79EB31C00C5}" srcOrd="2" destOrd="0" parTransId="{68BA593E-8421-40F6-A4DD-50F8164448E7}" sibTransId="{ABB5DFB4-783A-493D-8AE7-40BD40057FCF}"/>
    <dgm:cxn modelId="{8E693BF6-73B0-4DA8-88A2-6AA4FAB39B82}" type="presOf" srcId="{0E09DD1D-2C91-4B2D-B3FE-E250871542AB}" destId="{EA86B731-F458-425A-8A16-56ABBE0E72D7}" srcOrd="0" destOrd="1" presId="urn:microsoft.com/office/officeart/2005/8/layout/vList2"/>
    <dgm:cxn modelId="{C5BAB7F8-B08E-463F-A0D0-7595A2D8A19C}" type="presOf" srcId="{20063F60-4FD4-4154-A286-D9414A054C55}" destId="{398C1EC7-82EC-4775-8A05-FF1D5FCA2B56}" srcOrd="0" destOrd="4" presId="urn:microsoft.com/office/officeart/2005/8/layout/vList2"/>
    <dgm:cxn modelId="{7BC7E1FF-83DB-4272-9F61-82BE7FB70C0C}" type="presOf" srcId="{3DD7A79D-71D7-48AE-98FC-01941B2F9B20}" destId="{61006F76-B28C-47A7-969E-BAD5402F4756}" srcOrd="0" destOrd="0" presId="urn:microsoft.com/office/officeart/2005/8/layout/vList2"/>
    <dgm:cxn modelId="{1EAA5502-95D4-4943-8C97-2DC565B8F312}" type="presParOf" srcId="{1784E811-AFC7-420C-8E83-CEB8C7D00158}" destId="{50492180-6818-4B65-8331-3A925F2E8E18}" srcOrd="0" destOrd="0" presId="urn:microsoft.com/office/officeart/2005/8/layout/vList2"/>
    <dgm:cxn modelId="{D433021D-3ABA-4E15-926B-D6255CFCC256}" type="presParOf" srcId="{1784E811-AFC7-420C-8E83-CEB8C7D00158}" destId="{F6BCF4CE-D95D-4D7F-847D-FCAB30417092}" srcOrd="1" destOrd="0" presId="urn:microsoft.com/office/officeart/2005/8/layout/vList2"/>
    <dgm:cxn modelId="{34DEBA64-AF7D-43E6-9319-6CD08DEDF485}" type="presParOf" srcId="{1784E811-AFC7-420C-8E83-CEB8C7D00158}" destId="{2CECA776-8FDC-4AF9-A5C4-045678BE7831}" srcOrd="2" destOrd="0" presId="urn:microsoft.com/office/officeart/2005/8/layout/vList2"/>
    <dgm:cxn modelId="{F288D734-142F-473D-8D85-3A648FD089D1}" type="presParOf" srcId="{1784E811-AFC7-420C-8E83-CEB8C7D00158}" destId="{398C1EC7-82EC-4775-8A05-FF1D5FCA2B56}" srcOrd="3" destOrd="0" presId="urn:microsoft.com/office/officeart/2005/8/layout/vList2"/>
    <dgm:cxn modelId="{AB05B187-21E5-428D-B489-5433126C751F}" type="presParOf" srcId="{1784E811-AFC7-420C-8E83-CEB8C7D00158}" destId="{29C48377-48E3-4373-B50B-362D3421CED0}" srcOrd="4" destOrd="0" presId="urn:microsoft.com/office/officeart/2005/8/layout/vList2"/>
    <dgm:cxn modelId="{9BF151BF-10C0-47C1-9EB2-D8B45CFFC7E5}" type="presParOf" srcId="{1784E811-AFC7-420C-8E83-CEB8C7D00158}" destId="{AE2829CB-FE93-4085-9945-FC8D4AFBE19A}" srcOrd="5" destOrd="0" presId="urn:microsoft.com/office/officeart/2005/8/layout/vList2"/>
    <dgm:cxn modelId="{AAEBF467-C3F4-42C4-8544-6881C5C6235C}" type="presParOf" srcId="{1784E811-AFC7-420C-8E83-CEB8C7D00158}" destId="{ADFFE628-0461-4952-9ECB-A5BD24A40105}" srcOrd="6" destOrd="0" presId="urn:microsoft.com/office/officeart/2005/8/layout/vList2"/>
    <dgm:cxn modelId="{4EA3E310-BEF9-4DDF-A685-234BB8275547}" type="presParOf" srcId="{1784E811-AFC7-420C-8E83-CEB8C7D00158}" destId="{E2C64F18-6CD7-4886-AD4D-4AF5FCD1387D}" srcOrd="7" destOrd="0" presId="urn:microsoft.com/office/officeart/2005/8/layout/vList2"/>
    <dgm:cxn modelId="{C54670AD-52EB-4A1F-A0BA-7B19F3E817E7}" type="presParOf" srcId="{1784E811-AFC7-420C-8E83-CEB8C7D00158}" destId="{61006F76-B28C-47A7-969E-BAD5402F4756}" srcOrd="8" destOrd="0" presId="urn:microsoft.com/office/officeart/2005/8/layout/vList2"/>
    <dgm:cxn modelId="{15626263-665C-45FE-B885-4B1D9CAF5A3A}" type="presParOf" srcId="{1784E811-AFC7-420C-8E83-CEB8C7D00158}" destId="{71FC5FDC-78F7-4C4F-9181-896960738208}" srcOrd="9" destOrd="0" presId="urn:microsoft.com/office/officeart/2005/8/layout/vList2"/>
    <dgm:cxn modelId="{3FFF2F50-D8E9-4CA0-9D8A-7AF8100DFEEA}" type="presParOf" srcId="{1784E811-AFC7-420C-8E83-CEB8C7D00158}" destId="{18B57FC9-F6CB-4509-B879-BC6D9B279AFF}" srcOrd="10" destOrd="0" presId="urn:microsoft.com/office/officeart/2005/8/layout/vList2"/>
    <dgm:cxn modelId="{A7035535-188D-4924-9570-F19AD9FDA208}" type="presParOf" srcId="{1784E811-AFC7-420C-8E83-CEB8C7D00158}" destId="{EA86B731-F458-425A-8A16-56ABBE0E72D7}"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1800" dirty="0"/>
            <a:t>Learning, teaching &amp; assessment</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1800" dirty="0"/>
            <a:t>equalities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1800" dirty="0"/>
            <a:t>health, Well-being and Resilience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custLinFactNeighborX="-17583" custLinFactNeighborY="12647"/>
      <dgm:spPr>
        <a:prstGeom prst="ellipse">
          <a:avLst/>
        </a:prstGeom>
        <a:solidFill>
          <a:srgbClr val="00B050"/>
        </a:solidFill>
      </dgm:spPr>
    </dgm:pt>
    <dgm:pt modelId="{8FA2F131-CD01-4CBD-B7A5-1B9B5E7F0402}" type="pres">
      <dgm:prSet presAssocID="{40FC4FFE-8987-4A26-B7F4-8A516F18ADAE}" presName="iconRect" presStyleLbl="node1" presStyleIdx="0" presStyleCnt="3" custLinFactNeighborX="-30649" custLinFactNeighborY="225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custScaleX="7466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custLinFactNeighborX="-75269" custLinFactNeighborY="15115"/>
      <dgm:spPr>
        <a:prstGeom prst="ellipse">
          <a:avLst/>
        </a:prstGeom>
        <a:solidFill>
          <a:srgbClr val="E89354"/>
        </a:solidFill>
      </dgm:spPr>
    </dgm:pt>
    <dgm:pt modelId="{E94F35BC-9C76-400A-BBCA-0032259E2E5A}" type="pres">
      <dgm:prSet presAssocID="{49225C73-1633-42F1-AB3B-7CB183E5F8B8}" presName="iconRect" presStyleLbl="node1" presStyleIdx="1" presStyleCnt="3" custLinFactX="-26880" custLinFactNeighborX="-100000" custLinFactNeighborY="2903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custLinFactNeighborX="-47607" custLinFactNeighborY="-237">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custLinFactX="-35128" custLinFactNeighborX="-100000" custLinFactNeighborY="14616"/>
      <dgm:spPr>
        <a:prstGeom prst="ellipse">
          <a:avLst/>
        </a:prstGeom>
        <a:solidFill>
          <a:srgbClr val="00B0F0"/>
        </a:solidFill>
      </dgm:spPr>
    </dgm:pt>
    <dgm:pt modelId="{F09AEBFF-D2D3-4FFF-AD65-C3CEAEEB10F2}" type="pres">
      <dgm:prSet presAssocID="{1C383F32-22E8-4F62-A3E0-BDC3D5F48992}" presName="iconRect" presStyleLbl="node1" presStyleIdx="2" presStyleCnt="3" custLinFactX="-100000" custLinFactNeighborX="-132783" custLinFactNeighborY="2618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nce with solid fill"/>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custLinFactNeighborX="-78432" custLinFactNeighborY="542">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CE707-AC89-49C4-8B56-B5D6FB7A1F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7FDA77-F0E8-41A4-AECE-486B15605A23}">
      <dgm:prSet/>
      <dgm:spPr/>
      <dgm:t>
        <a:bodyPr/>
        <a:lstStyle/>
        <a:p>
          <a:r>
            <a:rPr lang="en-GB"/>
            <a:t>Worked effectively at City level to share practice and support each other</a:t>
          </a:r>
          <a:endParaRPr lang="en-US"/>
        </a:p>
      </dgm:t>
    </dgm:pt>
    <dgm:pt modelId="{77AD849D-4659-4858-BE89-E7EB1BAC9C91}" type="parTrans" cxnId="{4BA4DCBF-E73B-4205-BFDB-5DF20D459BA7}">
      <dgm:prSet/>
      <dgm:spPr/>
      <dgm:t>
        <a:bodyPr/>
        <a:lstStyle/>
        <a:p>
          <a:endParaRPr lang="en-US"/>
        </a:p>
      </dgm:t>
    </dgm:pt>
    <dgm:pt modelId="{1BB7C758-9FAB-403F-B802-5799FEF5E7A9}" type="sibTrans" cxnId="{4BA4DCBF-E73B-4205-BFDB-5DF20D459BA7}">
      <dgm:prSet/>
      <dgm:spPr/>
      <dgm:t>
        <a:bodyPr/>
        <a:lstStyle/>
        <a:p>
          <a:endParaRPr lang="en-US"/>
        </a:p>
      </dgm:t>
    </dgm:pt>
    <dgm:pt modelId="{5924E3EC-C09D-4D96-B269-E15FED4796BA}">
      <dgm:prSet/>
      <dgm:spPr/>
      <dgm:t>
        <a:bodyPr/>
        <a:lstStyle/>
        <a:p>
          <a:r>
            <a:rPr lang="en-GB"/>
            <a:t>Support collaboration and facilitate stronger/better links across faculties</a:t>
          </a:r>
          <a:endParaRPr lang="en-US"/>
        </a:p>
      </dgm:t>
    </dgm:pt>
    <dgm:pt modelId="{FBDE160E-2A3D-4B41-952D-9DE71F2F25F8}" type="parTrans" cxnId="{B7440D7F-BF87-4836-A3ED-F13591F64A7A}">
      <dgm:prSet/>
      <dgm:spPr/>
      <dgm:t>
        <a:bodyPr/>
        <a:lstStyle/>
        <a:p>
          <a:endParaRPr lang="en-US"/>
        </a:p>
      </dgm:t>
    </dgm:pt>
    <dgm:pt modelId="{EA096F60-B40B-4355-94F0-7D5EA1F780F2}" type="sibTrans" cxnId="{B7440D7F-BF87-4836-A3ED-F13591F64A7A}">
      <dgm:prSet/>
      <dgm:spPr/>
      <dgm:t>
        <a:bodyPr/>
        <a:lstStyle/>
        <a:p>
          <a:endParaRPr lang="en-US"/>
        </a:p>
      </dgm:t>
    </dgm:pt>
    <dgm:pt modelId="{9200E9A3-B521-474D-BC97-436A81B46A0F}">
      <dgm:prSet/>
      <dgm:spPr/>
      <dgm:t>
        <a:bodyPr/>
        <a:lstStyle/>
        <a:p>
          <a:r>
            <a:rPr lang="en-GB"/>
            <a:t>Supports CLs to share with all SLT and highlight and share strengths and successes</a:t>
          </a:r>
          <a:endParaRPr lang="en-US"/>
        </a:p>
      </dgm:t>
    </dgm:pt>
    <dgm:pt modelId="{52CF3E6D-518D-4136-B5A8-46544D92C2D6}" type="parTrans" cxnId="{6F8A9BBA-5954-4C44-93F4-7E351C4D0D5A}">
      <dgm:prSet/>
      <dgm:spPr/>
      <dgm:t>
        <a:bodyPr/>
        <a:lstStyle/>
        <a:p>
          <a:endParaRPr lang="en-US"/>
        </a:p>
      </dgm:t>
    </dgm:pt>
    <dgm:pt modelId="{0509B04E-88D9-400A-AFAE-460E4234F5BC}" type="sibTrans" cxnId="{6F8A9BBA-5954-4C44-93F4-7E351C4D0D5A}">
      <dgm:prSet/>
      <dgm:spPr/>
      <dgm:t>
        <a:bodyPr/>
        <a:lstStyle/>
        <a:p>
          <a:endParaRPr lang="en-US"/>
        </a:p>
      </dgm:t>
    </dgm:pt>
    <dgm:pt modelId="{A8579843-D952-4F47-84BE-BF549D0FEC95}">
      <dgm:prSet/>
      <dgm:spPr/>
      <dgm:t>
        <a:bodyPr/>
        <a:lstStyle/>
        <a:p>
          <a:r>
            <a:rPr lang="en-GB"/>
            <a:t>Aligned to ethos and Boroughmuir Engages vision </a:t>
          </a:r>
          <a:endParaRPr lang="en-US"/>
        </a:p>
      </dgm:t>
    </dgm:pt>
    <dgm:pt modelId="{81276E81-888E-45A4-9DC8-884FA12D5E11}" type="parTrans" cxnId="{34A46F24-0B81-4F88-8B80-35A03BD302D5}">
      <dgm:prSet/>
      <dgm:spPr/>
      <dgm:t>
        <a:bodyPr/>
        <a:lstStyle/>
        <a:p>
          <a:endParaRPr lang="en-US"/>
        </a:p>
      </dgm:t>
    </dgm:pt>
    <dgm:pt modelId="{D6971D99-4BDC-4C30-848C-A36FE48E0E17}" type="sibTrans" cxnId="{34A46F24-0B81-4F88-8B80-35A03BD302D5}">
      <dgm:prSet/>
      <dgm:spPr/>
      <dgm:t>
        <a:bodyPr/>
        <a:lstStyle/>
        <a:p>
          <a:endParaRPr lang="en-US"/>
        </a:p>
      </dgm:t>
    </dgm:pt>
    <dgm:pt modelId="{844A8247-D8F7-4CEA-BD89-7646CD3EA1B4}">
      <dgm:prSet/>
      <dgm:spPr/>
      <dgm:t>
        <a:bodyPr/>
        <a:lstStyle/>
        <a:p>
          <a:r>
            <a:rPr lang="en-GB"/>
            <a:t>Follows on from inspection feedback to improve consistency of pupils experience as a L&amp;T focus</a:t>
          </a:r>
          <a:endParaRPr lang="en-US"/>
        </a:p>
      </dgm:t>
    </dgm:pt>
    <dgm:pt modelId="{007B4D53-7C99-46E1-92CB-D2329A302D93}" type="parTrans" cxnId="{8B57FEFD-7235-4E16-B523-8F4E8B510CC4}">
      <dgm:prSet/>
      <dgm:spPr/>
      <dgm:t>
        <a:bodyPr/>
        <a:lstStyle/>
        <a:p>
          <a:endParaRPr lang="en-US"/>
        </a:p>
      </dgm:t>
    </dgm:pt>
    <dgm:pt modelId="{DC2602BE-FA35-498E-9C56-B308464BD3DB}" type="sibTrans" cxnId="{8B57FEFD-7235-4E16-B523-8F4E8B510CC4}">
      <dgm:prSet/>
      <dgm:spPr/>
      <dgm:t>
        <a:bodyPr/>
        <a:lstStyle/>
        <a:p>
          <a:endParaRPr lang="en-US"/>
        </a:p>
      </dgm:t>
    </dgm:pt>
    <dgm:pt modelId="{D6EE4E1F-8879-4D0C-BEE9-DA8F6531D610}" type="pres">
      <dgm:prSet presAssocID="{AE1CE707-AC89-49C4-8B56-B5D6FB7A1F54}" presName="root" presStyleCnt="0">
        <dgm:presLayoutVars>
          <dgm:dir/>
          <dgm:resizeHandles val="exact"/>
        </dgm:presLayoutVars>
      </dgm:prSet>
      <dgm:spPr/>
    </dgm:pt>
    <dgm:pt modelId="{7D92E106-581A-43D2-87AA-FD5F81077022}" type="pres">
      <dgm:prSet presAssocID="{ED7FDA77-F0E8-41A4-AECE-486B15605A23}" presName="compNode" presStyleCnt="0"/>
      <dgm:spPr/>
    </dgm:pt>
    <dgm:pt modelId="{C9DC0A83-4BC9-4DA8-B6C8-124F6A77A8FE}" type="pres">
      <dgm:prSet presAssocID="{ED7FDA77-F0E8-41A4-AECE-486B15605A23}" presName="bgRect" presStyleLbl="bgShp" presStyleIdx="0" presStyleCnt="5"/>
      <dgm:spPr/>
    </dgm:pt>
    <dgm:pt modelId="{0FA55E02-098B-4342-93C9-677BD3D67924}" type="pres">
      <dgm:prSet presAssocID="{ED7FDA77-F0E8-41A4-AECE-486B15605A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E917983-6E68-43F6-BE8F-B604FDE7F091}" type="pres">
      <dgm:prSet presAssocID="{ED7FDA77-F0E8-41A4-AECE-486B15605A23}" presName="spaceRect" presStyleCnt="0"/>
      <dgm:spPr/>
    </dgm:pt>
    <dgm:pt modelId="{72143E0F-8581-46D0-B764-CD410CD179CC}" type="pres">
      <dgm:prSet presAssocID="{ED7FDA77-F0E8-41A4-AECE-486B15605A23}" presName="parTx" presStyleLbl="revTx" presStyleIdx="0" presStyleCnt="5">
        <dgm:presLayoutVars>
          <dgm:chMax val="0"/>
          <dgm:chPref val="0"/>
        </dgm:presLayoutVars>
      </dgm:prSet>
      <dgm:spPr/>
    </dgm:pt>
    <dgm:pt modelId="{C145D8C6-3201-4A1D-9855-253ECCB006A7}" type="pres">
      <dgm:prSet presAssocID="{1BB7C758-9FAB-403F-B802-5799FEF5E7A9}" presName="sibTrans" presStyleCnt="0"/>
      <dgm:spPr/>
    </dgm:pt>
    <dgm:pt modelId="{CC0B2C59-774D-4C36-8674-2C3244C7A975}" type="pres">
      <dgm:prSet presAssocID="{5924E3EC-C09D-4D96-B269-E15FED4796BA}" presName="compNode" presStyleCnt="0"/>
      <dgm:spPr/>
    </dgm:pt>
    <dgm:pt modelId="{70429ACC-4A59-4E53-95E6-261D9CDF414B}" type="pres">
      <dgm:prSet presAssocID="{5924E3EC-C09D-4D96-B269-E15FED4796BA}" presName="bgRect" presStyleLbl="bgShp" presStyleIdx="1" presStyleCnt="5"/>
      <dgm:spPr/>
    </dgm:pt>
    <dgm:pt modelId="{227E3ECD-B785-4F9D-B49B-1EFE7B548398}" type="pres">
      <dgm:prSet presAssocID="{5924E3EC-C09D-4D96-B269-E15FED4796B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FA070B8-EA38-4019-AA2B-EED6B34ED5C1}" type="pres">
      <dgm:prSet presAssocID="{5924E3EC-C09D-4D96-B269-E15FED4796BA}" presName="spaceRect" presStyleCnt="0"/>
      <dgm:spPr/>
    </dgm:pt>
    <dgm:pt modelId="{AA5C823C-ED6D-4A40-B3CD-AEDC3AB42F29}" type="pres">
      <dgm:prSet presAssocID="{5924E3EC-C09D-4D96-B269-E15FED4796BA}" presName="parTx" presStyleLbl="revTx" presStyleIdx="1" presStyleCnt="5">
        <dgm:presLayoutVars>
          <dgm:chMax val="0"/>
          <dgm:chPref val="0"/>
        </dgm:presLayoutVars>
      </dgm:prSet>
      <dgm:spPr/>
    </dgm:pt>
    <dgm:pt modelId="{BD4D03F4-3354-4D90-82F7-DBE12329C9AA}" type="pres">
      <dgm:prSet presAssocID="{EA096F60-B40B-4355-94F0-7D5EA1F780F2}" presName="sibTrans" presStyleCnt="0"/>
      <dgm:spPr/>
    </dgm:pt>
    <dgm:pt modelId="{EA1DBAC8-4F71-4E45-BA53-81408B4CB106}" type="pres">
      <dgm:prSet presAssocID="{9200E9A3-B521-474D-BC97-436A81B46A0F}" presName="compNode" presStyleCnt="0"/>
      <dgm:spPr/>
    </dgm:pt>
    <dgm:pt modelId="{765469A0-E399-45ED-81F5-F2D41D8BDE06}" type="pres">
      <dgm:prSet presAssocID="{9200E9A3-B521-474D-BC97-436A81B46A0F}" presName="bgRect" presStyleLbl="bgShp" presStyleIdx="2" presStyleCnt="5"/>
      <dgm:spPr/>
    </dgm:pt>
    <dgm:pt modelId="{5EFB17AC-2A33-4C45-A0C9-60B5218B2D52}" type="pres">
      <dgm:prSet presAssocID="{9200E9A3-B521-474D-BC97-436A81B46A0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329B0C68-ADA8-4B25-9CBC-B38D516C0CE6}" type="pres">
      <dgm:prSet presAssocID="{9200E9A3-B521-474D-BC97-436A81B46A0F}" presName="spaceRect" presStyleCnt="0"/>
      <dgm:spPr/>
    </dgm:pt>
    <dgm:pt modelId="{559D23B8-6559-4919-8F63-3A11E3943EC5}" type="pres">
      <dgm:prSet presAssocID="{9200E9A3-B521-474D-BC97-436A81B46A0F}" presName="parTx" presStyleLbl="revTx" presStyleIdx="2" presStyleCnt="5">
        <dgm:presLayoutVars>
          <dgm:chMax val="0"/>
          <dgm:chPref val="0"/>
        </dgm:presLayoutVars>
      </dgm:prSet>
      <dgm:spPr/>
    </dgm:pt>
    <dgm:pt modelId="{494C626A-AAB7-4880-9FE6-2E273F6371AE}" type="pres">
      <dgm:prSet presAssocID="{0509B04E-88D9-400A-AFAE-460E4234F5BC}" presName="sibTrans" presStyleCnt="0"/>
      <dgm:spPr/>
    </dgm:pt>
    <dgm:pt modelId="{37F91967-7426-49E7-9C47-33276353DCB5}" type="pres">
      <dgm:prSet presAssocID="{A8579843-D952-4F47-84BE-BF549D0FEC95}" presName="compNode" presStyleCnt="0"/>
      <dgm:spPr/>
    </dgm:pt>
    <dgm:pt modelId="{44AA0B05-E869-4760-96B2-B77372A8FE7C}" type="pres">
      <dgm:prSet presAssocID="{A8579843-D952-4F47-84BE-BF549D0FEC95}" presName="bgRect" presStyleLbl="bgShp" presStyleIdx="3" presStyleCnt="5"/>
      <dgm:spPr/>
    </dgm:pt>
    <dgm:pt modelId="{2EA8C31B-7E47-4AA4-9BFD-E8286C2EAB48}" type="pres">
      <dgm:prSet presAssocID="{A8579843-D952-4F47-84BE-BF549D0FEC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BAE868B-710B-4FB7-8147-DD2C05907396}" type="pres">
      <dgm:prSet presAssocID="{A8579843-D952-4F47-84BE-BF549D0FEC95}" presName="spaceRect" presStyleCnt="0"/>
      <dgm:spPr/>
    </dgm:pt>
    <dgm:pt modelId="{FC4DE5C6-6B0D-4CD4-B2E5-8CDE5276B112}" type="pres">
      <dgm:prSet presAssocID="{A8579843-D952-4F47-84BE-BF549D0FEC95}" presName="parTx" presStyleLbl="revTx" presStyleIdx="3" presStyleCnt="5">
        <dgm:presLayoutVars>
          <dgm:chMax val="0"/>
          <dgm:chPref val="0"/>
        </dgm:presLayoutVars>
      </dgm:prSet>
      <dgm:spPr/>
    </dgm:pt>
    <dgm:pt modelId="{3CF18C08-88F0-489E-B44C-29B256752696}" type="pres">
      <dgm:prSet presAssocID="{D6971D99-4BDC-4C30-848C-A36FE48E0E17}" presName="sibTrans" presStyleCnt="0"/>
      <dgm:spPr/>
    </dgm:pt>
    <dgm:pt modelId="{4241A41F-703C-4D22-8309-B1C65D8BCBAB}" type="pres">
      <dgm:prSet presAssocID="{844A8247-D8F7-4CEA-BD89-7646CD3EA1B4}" presName="compNode" presStyleCnt="0"/>
      <dgm:spPr/>
    </dgm:pt>
    <dgm:pt modelId="{39F4946A-B5F1-4076-BFB5-B79E08811B34}" type="pres">
      <dgm:prSet presAssocID="{844A8247-D8F7-4CEA-BD89-7646CD3EA1B4}" presName="bgRect" presStyleLbl="bgShp" presStyleIdx="4" presStyleCnt="5"/>
      <dgm:spPr/>
    </dgm:pt>
    <dgm:pt modelId="{EA3AB6FB-3BFE-4E2E-9796-68BC4856C19A}" type="pres">
      <dgm:prSet presAssocID="{844A8247-D8F7-4CEA-BD89-7646CD3EA1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E1589384-AD8D-4D96-A4FD-2E77220F3396}" type="pres">
      <dgm:prSet presAssocID="{844A8247-D8F7-4CEA-BD89-7646CD3EA1B4}" presName="spaceRect" presStyleCnt="0"/>
      <dgm:spPr/>
    </dgm:pt>
    <dgm:pt modelId="{FCCE8526-166C-4D31-B64B-F76EBF21B203}" type="pres">
      <dgm:prSet presAssocID="{844A8247-D8F7-4CEA-BD89-7646CD3EA1B4}" presName="parTx" presStyleLbl="revTx" presStyleIdx="4" presStyleCnt="5">
        <dgm:presLayoutVars>
          <dgm:chMax val="0"/>
          <dgm:chPref val="0"/>
        </dgm:presLayoutVars>
      </dgm:prSet>
      <dgm:spPr/>
    </dgm:pt>
  </dgm:ptLst>
  <dgm:cxnLst>
    <dgm:cxn modelId="{D2788F15-A8DA-4025-B653-BB096DB8AE3A}" type="presOf" srcId="{9200E9A3-B521-474D-BC97-436A81B46A0F}" destId="{559D23B8-6559-4919-8F63-3A11E3943EC5}" srcOrd="0" destOrd="0" presId="urn:microsoft.com/office/officeart/2018/2/layout/IconVerticalSolidList"/>
    <dgm:cxn modelId="{34A46F24-0B81-4F88-8B80-35A03BD302D5}" srcId="{AE1CE707-AC89-49C4-8B56-B5D6FB7A1F54}" destId="{A8579843-D952-4F47-84BE-BF549D0FEC95}" srcOrd="3" destOrd="0" parTransId="{81276E81-888E-45A4-9DC8-884FA12D5E11}" sibTransId="{D6971D99-4BDC-4C30-848C-A36FE48E0E17}"/>
    <dgm:cxn modelId="{8B3D0337-E743-46BD-A384-82042410AE64}" type="presOf" srcId="{A8579843-D952-4F47-84BE-BF549D0FEC95}" destId="{FC4DE5C6-6B0D-4CD4-B2E5-8CDE5276B112}" srcOrd="0" destOrd="0" presId="urn:microsoft.com/office/officeart/2018/2/layout/IconVerticalSolidList"/>
    <dgm:cxn modelId="{E4FD1A61-95FE-4476-89A3-58FEDBA51629}" type="presOf" srcId="{ED7FDA77-F0E8-41A4-AECE-486B15605A23}" destId="{72143E0F-8581-46D0-B764-CD410CD179CC}" srcOrd="0" destOrd="0" presId="urn:microsoft.com/office/officeart/2018/2/layout/IconVerticalSolidList"/>
    <dgm:cxn modelId="{76CF794E-5F27-4887-9842-5C65C621C99B}" type="presOf" srcId="{5924E3EC-C09D-4D96-B269-E15FED4796BA}" destId="{AA5C823C-ED6D-4A40-B3CD-AEDC3AB42F29}" srcOrd="0" destOrd="0" presId="urn:microsoft.com/office/officeart/2018/2/layout/IconVerticalSolidList"/>
    <dgm:cxn modelId="{B7440D7F-BF87-4836-A3ED-F13591F64A7A}" srcId="{AE1CE707-AC89-49C4-8B56-B5D6FB7A1F54}" destId="{5924E3EC-C09D-4D96-B269-E15FED4796BA}" srcOrd="1" destOrd="0" parTransId="{FBDE160E-2A3D-4B41-952D-9DE71F2F25F8}" sibTransId="{EA096F60-B40B-4355-94F0-7D5EA1F780F2}"/>
    <dgm:cxn modelId="{6F8A9BBA-5954-4C44-93F4-7E351C4D0D5A}" srcId="{AE1CE707-AC89-49C4-8B56-B5D6FB7A1F54}" destId="{9200E9A3-B521-474D-BC97-436A81B46A0F}" srcOrd="2" destOrd="0" parTransId="{52CF3E6D-518D-4136-B5A8-46544D92C2D6}" sibTransId="{0509B04E-88D9-400A-AFAE-460E4234F5BC}"/>
    <dgm:cxn modelId="{CC2BCCBA-7127-4519-B5FF-81E01A380363}" type="presOf" srcId="{844A8247-D8F7-4CEA-BD89-7646CD3EA1B4}" destId="{FCCE8526-166C-4D31-B64B-F76EBF21B203}" srcOrd="0" destOrd="0" presId="urn:microsoft.com/office/officeart/2018/2/layout/IconVerticalSolidList"/>
    <dgm:cxn modelId="{4BA4DCBF-E73B-4205-BFDB-5DF20D459BA7}" srcId="{AE1CE707-AC89-49C4-8B56-B5D6FB7A1F54}" destId="{ED7FDA77-F0E8-41A4-AECE-486B15605A23}" srcOrd="0" destOrd="0" parTransId="{77AD849D-4659-4858-BE89-E7EB1BAC9C91}" sibTransId="{1BB7C758-9FAB-403F-B802-5799FEF5E7A9}"/>
    <dgm:cxn modelId="{7EFB34D0-CD85-4E84-B1AC-23471BE63E7A}" type="presOf" srcId="{AE1CE707-AC89-49C4-8B56-B5D6FB7A1F54}" destId="{D6EE4E1F-8879-4D0C-BEE9-DA8F6531D610}" srcOrd="0" destOrd="0" presId="urn:microsoft.com/office/officeart/2018/2/layout/IconVerticalSolidList"/>
    <dgm:cxn modelId="{8B57FEFD-7235-4E16-B523-8F4E8B510CC4}" srcId="{AE1CE707-AC89-49C4-8B56-B5D6FB7A1F54}" destId="{844A8247-D8F7-4CEA-BD89-7646CD3EA1B4}" srcOrd="4" destOrd="0" parTransId="{007B4D53-7C99-46E1-92CB-D2329A302D93}" sibTransId="{DC2602BE-FA35-498E-9C56-B308464BD3DB}"/>
    <dgm:cxn modelId="{FB58321C-D4BB-4BD8-88D0-E85C1C454BF1}" type="presParOf" srcId="{D6EE4E1F-8879-4D0C-BEE9-DA8F6531D610}" destId="{7D92E106-581A-43D2-87AA-FD5F81077022}" srcOrd="0" destOrd="0" presId="urn:microsoft.com/office/officeart/2018/2/layout/IconVerticalSolidList"/>
    <dgm:cxn modelId="{50C0E367-7694-4F6E-8908-C879E50617B7}" type="presParOf" srcId="{7D92E106-581A-43D2-87AA-FD5F81077022}" destId="{C9DC0A83-4BC9-4DA8-B6C8-124F6A77A8FE}" srcOrd="0" destOrd="0" presId="urn:microsoft.com/office/officeart/2018/2/layout/IconVerticalSolidList"/>
    <dgm:cxn modelId="{7D98128A-35BE-456B-B451-644B638F47F2}" type="presParOf" srcId="{7D92E106-581A-43D2-87AA-FD5F81077022}" destId="{0FA55E02-098B-4342-93C9-677BD3D67924}" srcOrd="1" destOrd="0" presId="urn:microsoft.com/office/officeart/2018/2/layout/IconVerticalSolidList"/>
    <dgm:cxn modelId="{E258110A-EF7E-43A7-9EBB-47BF931DD671}" type="presParOf" srcId="{7D92E106-581A-43D2-87AA-FD5F81077022}" destId="{BE917983-6E68-43F6-BE8F-B604FDE7F091}" srcOrd="2" destOrd="0" presId="urn:microsoft.com/office/officeart/2018/2/layout/IconVerticalSolidList"/>
    <dgm:cxn modelId="{CD25F494-AF21-4024-AB3D-80DDD03494B0}" type="presParOf" srcId="{7D92E106-581A-43D2-87AA-FD5F81077022}" destId="{72143E0F-8581-46D0-B764-CD410CD179CC}" srcOrd="3" destOrd="0" presId="urn:microsoft.com/office/officeart/2018/2/layout/IconVerticalSolidList"/>
    <dgm:cxn modelId="{598DC7A9-C2A9-4070-8414-38A6F5159A9E}" type="presParOf" srcId="{D6EE4E1F-8879-4D0C-BEE9-DA8F6531D610}" destId="{C145D8C6-3201-4A1D-9855-253ECCB006A7}" srcOrd="1" destOrd="0" presId="urn:microsoft.com/office/officeart/2018/2/layout/IconVerticalSolidList"/>
    <dgm:cxn modelId="{A952A094-3B41-4D84-AE4F-4F5F5930C6D6}" type="presParOf" srcId="{D6EE4E1F-8879-4D0C-BEE9-DA8F6531D610}" destId="{CC0B2C59-774D-4C36-8674-2C3244C7A975}" srcOrd="2" destOrd="0" presId="urn:microsoft.com/office/officeart/2018/2/layout/IconVerticalSolidList"/>
    <dgm:cxn modelId="{15758E1A-51EA-4698-B638-7C7EC49CB1FD}" type="presParOf" srcId="{CC0B2C59-774D-4C36-8674-2C3244C7A975}" destId="{70429ACC-4A59-4E53-95E6-261D9CDF414B}" srcOrd="0" destOrd="0" presId="urn:microsoft.com/office/officeart/2018/2/layout/IconVerticalSolidList"/>
    <dgm:cxn modelId="{00E2926D-BE84-49F8-9B92-314159C1220E}" type="presParOf" srcId="{CC0B2C59-774D-4C36-8674-2C3244C7A975}" destId="{227E3ECD-B785-4F9D-B49B-1EFE7B548398}" srcOrd="1" destOrd="0" presId="urn:microsoft.com/office/officeart/2018/2/layout/IconVerticalSolidList"/>
    <dgm:cxn modelId="{1D9AFCE8-8776-4C66-A07A-2F64DD1441E2}" type="presParOf" srcId="{CC0B2C59-774D-4C36-8674-2C3244C7A975}" destId="{CFA070B8-EA38-4019-AA2B-EED6B34ED5C1}" srcOrd="2" destOrd="0" presId="urn:microsoft.com/office/officeart/2018/2/layout/IconVerticalSolidList"/>
    <dgm:cxn modelId="{2020EF40-C90A-437E-A164-341842F34602}" type="presParOf" srcId="{CC0B2C59-774D-4C36-8674-2C3244C7A975}" destId="{AA5C823C-ED6D-4A40-B3CD-AEDC3AB42F29}" srcOrd="3" destOrd="0" presId="urn:microsoft.com/office/officeart/2018/2/layout/IconVerticalSolidList"/>
    <dgm:cxn modelId="{A23F879A-BEB1-4FAD-B25C-6D04EC4DC274}" type="presParOf" srcId="{D6EE4E1F-8879-4D0C-BEE9-DA8F6531D610}" destId="{BD4D03F4-3354-4D90-82F7-DBE12329C9AA}" srcOrd="3" destOrd="0" presId="urn:microsoft.com/office/officeart/2018/2/layout/IconVerticalSolidList"/>
    <dgm:cxn modelId="{C047D063-F844-4859-BCF4-C5B5909402DA}" type="presParOf" srcId="{D6EE4E1F-8879-4D0C-BEE9-DA8F6531D610}" destId="{EA1DBAC8-4F71-4E45-BA53-81408B4CB106}" srcOrd="4" destOrd="0" presId="urn:microsoft.com/office/officeart/2018/2/layout/IconVerticalSolidList"/>
    <dgm:cxn modelId="{D12EF050-0DB3-4FA3-A1A2-AD7F50DCD311}" type="presParOf" srcId="{EA1DBAC8-4F71-4E45-BA53-81408B4CB106}" destId="{765469A0-E399-45ED-81F5-F2D41D8BDE06}" srcOrd="0" destOrd="0" presId="urn:microsoft.com/office/officeart/2018/2/layout/IconVerticalSolidList"/>
    <dgm:cxn modelId="{64A7F9EF-9B20-4196-A7D7-F6650CBDFDB8}" type="presParOf" srcId="{EA1DBAC8-4F71-4E45-BA53-81408B4CB106}" destId="{5EFB17AC-2A33-4C45-A0C9-60B5218B2D52}" srcOrd="1" destOrd="0" presId="urn:microsoft.com/office/officeart/2018/2/layout/IconVerticalSolidList"/>
    <dgm:cxn modelId="{238E2C61-2018-4598-95DF-DFFE6EBB18D2}" type="presParOf" srcId="{EA1DBAC8-4F71-4E45-BA53-81408B4CB106}" destId="{329B0C68-ADA8-4B25-9CBC-B38D516C0CE6}" srcOrd="2" destOrd="0" presId="urn:microsoft.com/office/officeart/2018/2/layout/IconVerticalSolidList"/>
    <dgm:cxn modelId="{F3ABD35A-C425-43D1-AEFB-BF8AAEDEDC76}" type="presParOf" srcId="{EA1DBAC8-4F71-4E45-BA53-81408B4CB106}" destId="{559D23B8-6559-4919-8F63-3A11E3943EC5}" srcOrd="3" destOrd="0" presId="urn:microsoft.com/office/officeart/2018/2/layout/IconVerticalSolidList"/>
    <dgm:cxn modelId="{FC06500D-671B-4B19-8E0D-D36BF0B08B18}" type="presParOf" srcId="{D6EE4E1F-8879-4D0C-BEE9-DA8F6531D610}" destId="{494C626A-AAB7-4880-9FE6-2E273F6371AE}" srcOrd="5" destOrd="0" presId="urn:microsoft.com/office/officeart/2018/2/layout/IconVerticalSolidList"/>
    <dgm:cxn modelId="{23C48AC5-C965-49D0-8FD8-7FB9994147A0}" type="presParOf" srcId="{D6EE4E1F-8879-4D0C-BEE9-DA8F6531D610}" destId="{37F91967-7426-49E7-9C47-33276353DCB5}" srcOrd="6" destOrd="0" presId="urn:microsoft.com/office/officeart/2018/2/layout/IconVerticalSolidList"/>
    <dgm:cxn modelId="{9415BEDB-A88A-4875-B582-AE08B9163820}" type="presParOf" srcId="{37F91967-7426-49E7-9C47-33276353DCB5}" destId="{44AA0B05-E869-4760-96B2-B77372A8FE7C}" srcOrd="0" destOrd="0" presId="urn:microsoft.com/office/officeart/2018/2/layout/IconVerticalSolidList"/>
    <dgm:cxn modelId="{CAD11041-D34B-4CAD-AC39-88FEEEE78248}" type="presParOf" srcId="{37F91967-7426-49E7-9C47-33276353DCB5}" destId="{2EA8C31B-7E47-4AA4-9BFD-E8286C2EAB48}" srcOrd="1" destOrd="0" presId="urn:microsoft.com/office/officeart/2018/2/layout/IconVerticalSolidList"/>
    <dgm:cxn modelId="{832760D6-7F48-4363-9E0B-F55473EF1E39}" type="presParOf" srcId="{37F91967-7426-49E7-9C47-33276353DCB5}" destId="{DBAE868B-710B-4FB7-8147-DD2C05907396}" srcOrd="2" destOrd="0" presId="urn:microsoft.com/office/officeart/2018/2/layout/IconVerticalSolidList"/>
    <dgm:cxn modelId="{8210D42D-E469-4F7E-A013-39FB16173448}" type="presParOf" srcId="{37F91967-7426-49E7-9C47-33276353DCB5}" destId="{FC4DE5C6-6B0D-4CD4-B2E5-8CDE5276B112}" srcOrd="3" destOrd="0" presId="urn:microsoft.com/office/officeart/2018/2/layout/IconVerticalSolidList"/>
    <dgm:cxn modelId="{B2B6A611-6FE1-4190-9910-C4D5188BEDB3}" type="presParOf" srcId="{D6EE4E1F-8879-4D0C-BEE9-DA8F6531D610}" destId="{3CF18C08-88F0-489E-B44C-29B256752696}" srcOrd="7" destOrd="0" presId="urn:microsoft.com/office/officeart/2018/2/layout/IconVerticalSolidList"/>
    <dgm:cxn modelId="{6A5AC4BE-270E-43B7-91BA-AE08E7A48CF0}" type="presParOf" srcId="{D6EE4E1F-8879-4D0C-BEE9-DA8F6531D610}" destId="{4241A41F-703C-4D22-8309-B1C65D8BCBAB}" srcOrd="8" destOrd="0" presId="urn:microsoft.com/office/officeart/2018/2/layout/IconVerticalSolidList"/>
    <dgm:cxn modelId="{EE348FB1-6C73-4FF2-A73C-104178039993}" type="presParOf" srcId="{4241A41F-703C-4D22-8309-B1C65D8BCBAB}" destId="{39F4946A-B5F1-4076-BFB5-B79E08811B34}" srcOrd="0" destOrd="0" presId="urn:microsoft.com/office/officeart/2018/2/layout/IconVerticalSolidList"/>
    <dgm:cxn modelId="{6C0EADA1-8BB9-4146-85F8-C1304FD689C6}" type="presParOf" srcId="{4241A41F-703C-4D22-8309-B1C65D8BCBAB}" destId="{EA3AB6FB-3BFE-4E2E-9796-68BC4856C19A}" srcOrd="1" destOrd="0" presId="urn:microsoft.com/office/officeart/2018/2/layout/IconVerticalSolidList"/>
    <dgm:cxn modelId="{BFFD3D2D-17F4-4733-92D7-B8862DCA0C1E}" type="presParOf" srcId="{4241A41F-703C-4D22-8309-B1C65D8BCBAB}" destId="{E1589384-AD8D-4D96-A4FD-2E77220F3396}" srcOrd="2" destOrd="0" presId="urn:microsoft.com/office/officeart/2018/2/layout/IconVerticalSolidList"/>
    <dgm:cxn modelId="{7A638A6F-AE62-45AE-8992-56A91D3A557F}" type="presParOf" srcId="{4241A41F-703C-4D22-8309-B1C65D8BCBAB}" destId="{FCCE8526-166C-4D31-B64B-F76EBF21B2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66AB8-2BDB-478A-A5E0-AEA71C9471C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CCCE558-14AA-48E8-867A-2A69F4A55EE5}">
      <dgm:prSet/>
      <dgm:spPr/>
      <dgm:t>
        <a:bodyPr/>
        <a:lstStyle/>
        <a:p>
          <a:pPr>
            <a:lnSpc>
              <a:spcPct val="100000"/>
            </a:lnSpc>
          </a:pPr>
          <a:r>
            <a:rPr lang="en-GB"/>
            <a:t>Continue to use House style for all class Teams; familiar, logical and helpful</a:t>
          </a:r>
          <a:endParaRPr lang="en-US"/>
        </a:p>
      </dgm:t>
    </dgm:pt>
    <dgm:pt modelId="{9B8C9F68-2F4D-4DA7-AB24-988B2090D250}" type="parTrans" cxnId="{C321E2A5-2167-48A8-93F0-2B20F9E95E3F}">
      <dgm:prSet/>
      <dgm:spPr/>
      <dgm:t>
        <a:bodyPr/>
        <a:lstStyle/>
        <a:p>
          <a:endParaRPr lang="en-US"/>
        </a:p>
      </dgm:t>
    </dgm:pt>
    <dgm:pt modelId="{7AD14638-BE19-40E8-831D-0A83887848F0}" type="sibTrans" cxnId="{C321E2A5-2167-48A8-93F0-2B20F9E95E3F}">
      <dgm:prSet/>
      <dgm:spPr/>
      <dgm:t>
        <a:bodyPr/>
        <a:lstStyle/>
        <a:p>
          <a:endParaRPr lang="en-US"/>
        </a:p>
      </dgm:t>
    </dgm:pt>
    <dgm:pt modelId="{F824EB81-9750-4651-B9A8-9EBC018BE7F4}">
      <dgm:prSet/>
      <dgm:spPr/>
      <dgm:t>
        <a:bodyPr/>
        <a:lstStyle/>
        <a:p>
          <a:pPr>
            <a:lnSpc>
              <a:spcPct val="100000"/>
            </a:lnSpc>
          </a:pPr>
          <a:r>
            <a:rPr lang="en-GB"/>
            <a:t>Each class has a Team set up and in regular use: teachers are posting resources and guidance on these pages, as well as using the ‘Assignments’ function to set key work. </a:t>
          </a:r>
          <a:endParaRPr lang="en-US"/>
        </a:p>
      </dgm:t>
    </dgm:pt>
    <dgm:pt modelId="{1A0EA5D4-06F4-45E2-948D-60007CAC980B}" type="parTrans" cxnId="{43936CA9-EE65-4A25-AE8D-5E9F8B276EFB}">
      <dgm:prSet/>
      <dgm:spPr/>
      <dgm:t>
        <a:bodyPr/>
        <a:lstStyle/>
        <a:p>
          <a:endParaRPr lang="en-US"/>
        </a:p>
      </dgm:t>
    </dgm:pt>
    <dgm:pt modelId="{E44B1795-087C-4109-A662-513E5AE137F3}" type="sibTrans" cxnId="{43936CA9-EE65-4A25-AE8D-5E9F8B276EFB}">
      <dgm:prSet/>
      <dgm:spPr/>
      <dgm:t>
        <a:bodyPr/>
        <a:lstStyle/>
        <a:p>
          <a:endParaRPr lang="en-US"/>
        </a:p>
      </dgm:t>
    </dgm:pt>
    <dgm:pt modelId="{086565A9-DD50-4656-B7A8-E4A000FAC046}">
      <dgm:prSet/>
      <dgm:spPr/>
      <dgm:t>
        <a:bodyPr/>
        <a:lstStyle/>
        <a:p>
          <a:pPr>
            <a:lnSpc>
              <a:spcPct val="100000"/>
            </a:lnSpc>
          </a:pPr>
          <a:r>
            <a:rPr lang="en-GB" b="1"/>
            <a:t>Please remind your young people that they should be regularly checking their class Teams pages as they are now a fundamental part of class.</a:t>
          </a:r>
          <a:endParaRPr lang="en-US"/>
        </a:p>
      </dgm:t>
    </dgm:pt>
    <dgm:pt modelId="{53C00E7D-DBC7-4533-B55B-B71D6A17F8F0}" type="parTrans" cxnId="{D65A66AB-EEE0-44BA-94EB-5559C8EEEE1C}">
      <dgm:prSet/>
      <dgm:spPr/>
      <dgm:t>
        <a:bodyPr/>
        <a:lstStyle/>
        <a:p>
          <a:endParaRPr lang="en-US"/>
        </a:p>
      </dgm:t>
    </dgm:pt>
    <dgm:pt modelId="{140B2A8B-9782-43B6-BE8B-03891C134B00}" type="sibTrans" cxnId="{D65A66AB-EEE0-44BA-94EB-5559C8EEEE1C}">
      <dgm:prSet/>
      <dgm:spPr/>
      <dgm:t>
        <a:bodyPr/>
        <a:lstStyle/>
        <a:p>
          <a:endParaRPr lang="en-US"/>
        </a:p>
      </dgm:t>
    </dgm:pt>
    <dgm:pt modelId="{01DDA83F-E3E6-489E-8B08-F2B43003C43A}">
      <dgm:prSet/>
      <dgm:spPr/>
      <dgm:t>
        <a:bodyPr/>
        <a:lstStyle/>
        <a:p>
          <a:pPr>
            <a:lnSpc>
              <a:spcPct val="100000"/>
            </a:lnSpc>
          </a:pPr>
          <a:r>
            <a:rPr lang="en-GB" dirty="0"/>
            <a:t>CEC ‘Empowered Learning’ is the name for the roll-out of </a:t>
          </a:r>
        </a:p>
        <a:p>
          <a:pPr>
            <a:lnSpc>
              <a:spcPct val="100000"/>
            </a:lnSpc>
          </a:pPr>
          <a:r>
            <a:rPr lang="en-GB" dirty="0"/>
            <a:t>1:1 devices to staff and pupils, commencing January 2022.  </a:t>
          </a:r>
          <a:endParaRPr lang="en-US" dirty="0"/>
        </a:p>
      </dgm:t>
    </dgm:pt>
    <dgm:pt modelId="{68452C49-FB97-4528-BF8C-9BB2B6F41514}" type="parTrans" cxnId="{6143CE46-F3BB-43F0-9290-57238008E326}">
      <dgm:prSet/>
      <dgm:spPr/>
      <dgm:t>
        <a:bodyPr/>
        <a:lstStyle/>
        <a:p>
          <a:endParaRPr lang="en-US"/>
        </a:p>
      </dgm:t>
    </dgm:pt>
    <dgm:pt modelId="{9E957D90-C9DC-4BC5-B2DF-4715CFA1B0ED}" type="sibTrans" cxnId="{6143CE46-F3BB-43F0-9290-57238008E326}">
      <dgm:prSet/>
      <dgm:spPr/>
      <dgm:t>
        <a:bodyPr/>
        <a:lstStyle/>
        <a:p>
          <a:endParaRPr lang="en-US"/>
        </a:p>
      </dgm:t>
    </dgm:pt>
    <dgm:pt modelId="{18C12534-56E3-45EC-A0C5-99775C95A3DE}" type="pres">
      <dgm:prSet presAssocID="{62066AB8-2BDB-478A-A5E0-AEA71C9471CD}" presName="root" presStyleCnt="0">
        <dgm:presLayoutVars>
          <dgm:dir/>
          <dgm:resizeHandles val="exact"/>
        </dgm:presLayoutVars>
      </dgm:prSet>
      <dgm:spPr/>
    </dgm:pt>
    <dgm:pt modelId="{8749BCAD-3172-4329-8E7E-A73E5EDAE5C7}" type="pres">
      <dgm:prSet presAssocID="{4CCCE558-14AA-48E8-867A-2A69F4A55EE5}" presName="compNode" presStyleCnt="0"/>
      <dgm:spPr/>
    </dgm:pt>
    <dgm:pt modelId="{D60CADB3-8269-42BE-9810-F8E02FBFA15C}" type="pres">
      <dgm:prSet presAssocID="{4CCCE558-14AA-48E8-867A-2A69F4A55EE5}" presName="bgRect" presStyleLbl="bgShp" presStyleIdx="0" presStyleCnt="4"/>
      <dgm:spPr/>
    </dgm:pt>
    <dgm:pt modelId="{9BE9F9ED-B164-4E77-9CDA-1267A424AC63}" type="pres">
      <dgm:prSet presAssocID="{4CCCE558-14AA-48E8-867A-2A69F4A55E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E7A31ABB-8E35-45C3-8D67-A0C6193898F7}" type="pres">
      <dgm:prSet presAssocID="{4CCCE558-14AA-48E8-867A-2A69F4A55EE5}" presName="spaceRect" presStyleCnt="0"/>
      <dgm:spPr/>
    </dgm:pt>
    <dgm:pt modelId="{2F09FB91-9DEE-44AD-AFCC-799A9130E7DC}" type="pres">
      <dgm:prSet presAssocID="{4CCCE558-14AA-48E8-867A-2A69F4A55EE5}" presName="parTx" presStyleLbl="revTx" presStyleIdx="0" presStyleCnt="4">
        <dgm:presLayoutVars>
          <dgm:chMax val="0"/>
          <dgm:chPref val="0"/>
        </dgm:presLayoutVars>
      </dgm:prSet>
      <dgm:spPr/>
    </dgm:pt>
    <dgm:pt modelId="{6E3169FE-8EE6-49B7-895F-FACBCB1ED71B}" type="pres">
      <dgm:prSet presAssocID="{7AD14638-BE19-40E8-831D-0A83887848F0}" presName="sibTrans" presStyleCnt="0"/>
      <dgm:spPr/>
    </dgm:pt>
    <dgm:pt modelId="{D9E13C8F-5243-473B-AB0E-DDAD8B45D075}" type="pres">
      <dgm:prSet presAssocID="{F824EB81-9750-4651-B9A8-9EBC018BE7F4}" presName="compNode" presStyleCnt="0"/>
      <dgm:spPr/>
    </dgm:pt>
    <dgm:pt modelId="{65AFBA1B-5F25-45FF-A235-B7924A693AA8}" type="pres">
      <dgm:prSet presAssocID="{F824EB81-9750-4651-B9A8-9EBC018BE7F4}" presName="bgRect" presStyleLbl="bgShp" presStyleIdx="1" presStyleCnt="4"/>
      <dgm:spPr/>
    </dgm:pt>
    <dgm:pt modelId="{2190BA74-2886-40D4-AF9C-CA751F9421C7}" type="pres">
      <dgm:prSet presAssocID="{F824EB81-9750-4651-B9A8-9EBC018BE7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C896430-2B44-4569-B629-3D900D88DFCC}" type="pres">
      <dgm:prSet presAssocID="{F824EB81-9750-4651-B9A8-9EBC018BE7F4}" presName="spaceRect" presStyleCnt="0"/>
      <dgm:spPr/>
    </dgm:pt>
    <dgm:pt modelId="{8CDFE097-94FC-4C6E-AB6E-C39E0527AE99}" type="pres">
      <dgm:prSet presAssocID="{F824EB81-9750-4651-B9A8-9EBC018BE7F4}" presName="parTx" presStyleLbl="revTx" presStyleIdx="1" presStyleCnt="4">
        <dgm:presLayoutVars>
          <dgm:chMax val="0"/>
          <dgm:chPref val="0"/>
        </dgm:presLayoutVars>
      </dgm:prSet>
      <dgm:spPr/>
    </dgm:pt>
    <dgm:pt modelId="{D3D9577B-951D-4020-BF69-2A57BE957DA7}" type="pres">
      <dgm:prSet presAssocID="{E44B1795-087C-4109-A662-513E5AE137F3}" presName="sibTrans" presStyleCnt="0"/>
      <dgm:spPr/>
    </dgm:pt>
    <dgm:pt modelId="{3A98813C-4B19-4449-87E0-F48396C9D6ED}" type="pres">
      <dgm:prSet presAssocID="{086565A9-DD50-4656-B7A8-E4A000FAC046}" presName="compNode" presStyleCnt="0"/>
      <dgm:spPr/>
    </dgm:pt>
    <dgm:pt modelId="{62116C33-5C5C-4AE3-AAD6-B210C44BA13F}" type="pres">
      <dgm:prSet presAssocID="{086565A9-DD50-4656-B7A8-E4A000FAC046}" presName="bgRect" presStyleLbl="bgShp" presStyleIdx="2" presStyleCnt="4"/>
      <dgm:spPr/>
    </dgm:pt>
    <dgm:pt modelId="{7EA1DC4E-0301-4EB0-A276-AE15A6E732A7}" type="pres">
      <dgm:prSet presAssocID="{086565A9-DD50-4656-B7A8-E4A000FAC0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D928A80-B166-41B3-978B-AA8FA6DAED7B}" type="pres">
      <dgm:prSet presAssocID="{086565A9-DD50-4656-B7A8-E4A000FAC046}" presName="spaceRect" presStyleCnt="0"/>
      <dgm:spPr/>
    </dgm:pt>
    <dgm:pt modelId="{A5510466-A767-4759-87EA-5113A18CF294}" type="pres">
      <dgm:prSet presAssocID="{086565A9-DD50-4656-B7A8-E4A000FAC046}" presName="parTx" presStyleLbl="revTx" presStyleIdx="2" presStyleCnt="4">
        <dgm:presLayoutVars>
          <dgm:chMax val="0"/>
          <dgm:chPref val="0"/>
        </dgm:presLayoutVars>
      </dgm:prSet>
      <dgm:spPr/>
    </dgm:pt>
    <dgm:pt modelId="{4523246E-344E-4CAE-9CF7-E60FB16E06DA}" type="pres">
      <dgm:prSet presAssocID="{140B2A8B-9782-43B6-BE8B-03891C134B00}" presName="sibTrans" presStyleCnt="0"/>
      <dgm:spPr/>
    </dgm:pt>
    <dgm:pt modelId="{13986D57-A6B3-4EF8-8C96-EDD1A4F445F6}" type="pres">
      <dgm:prSet presAssocID="{01DDA83F-E3E6-489E-8B08-F2B43003C43A}" presName="compNode" presStyleCnt="0"/>
      <dgm:spPr/>
    </dgm:pt>
    <dgm:pt modelId="{28F2BBD8-A332-4371-BAC7-0C42587E2483}" type="pres">
      <dgm:prSet presAssocID="{01DDA83F-E3E6-489E-8B08-F2B43003C43A}" presName="bgRect" presStyleLbl="bgShp" presStyleIdx="3" presStyleCnt="4"/>
      <dgm:spPr/>
    </dgm:pt>
    <dgm:pt modelId="{45F74ED7-3366-40E9-AF06-BE834F8361E5}" type="pres">
      <dgm:prSet presAssocID="{01DDA83F-E3E6-489E-8B08-F2B43003C4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5A3F9315-975E-41C9-B359-F378D3F9D2C6}" type="pres">
      <dgm:prSet presAssocID="{01DDA83F-E3E6-489E-8B08-F2B43003C43A}" presName="spaceRect" presStyleCnt="0"/>
      <dgm:spPr/>
    </dgm:pt>
    <dgm:pt modelId="{5CE556D7-DA0F-4CD9-9294-822CFA036DB1}" type="pres">
      <dgm:prSet presAssocID="{01DDA83F-E3E6-489E-8B08-F2B43003C43A}" presName="parTx" presStyleLbl="revTx" presStyleIdx="3" presStyleCnt="4">
        <dgm:presLayoutVars>
          <dgm:chMax val="0"/>
          <dgm:chPref val="0"/>
        </dgm:presLayoutVars>
      </dgm:prSet>
      <dgm:spPr/>
    </dgm:pt>
  </dgm:ptLst>
  <dgm:cxnLst>
    <dgm:cxn modelId="{92429C17-12AF-4019-80A9-39614C39520F}" type="presOf" srcId="{F824EB81-9750-4651-B9A8-9EBC018BE7F4}" destId="{8CDFE097-94FC-4C6E-AB6E-C39E0527AE99}" srcOrd="0" destOrd="0" presId="urn:microsoft.com/office/officeart/2018/2/layout/IconVerticalSolidList"/>
    <dgm:cxn modelId="{6143CE46-F3BB-43F0-9290-57238008E326}" srcId="{62066AB8-2BDB-478A-A5E0-AEA71C9471CD}" destId="{01DDA83F-E3E6-489E-8B08-F2B43003C43A}" srcOrd="3" destOrd="0" parTransId="{68452C49-FB97-4528-BF8C-9BB2B6F41514}" sibTransId="{9E957D90-C9DC-4BC5-B2DF-4715CFA1B0ED}"/>
    <dgm:cxn modelId="{C8401654-FBF9-409A-A0A0-F5F15DCA2686}" type="presOf" srcId="{01DDA83F-E3E6-489E-8B08-F2B43003C43A}" destId="{5CE556D7-DA0F-4CD9-9294-822CFA036DB1}" srcOrd="0" destOrd="0" presId="urn:microsoft.com/office/officeart/2018/2/layout/IconVerticalSolidList"/>
    <dgm:cxn modelId="{2AD1A18E-EF80-4271-93CB-F77102B7E345}" type="presOf" srcId="{4CCCE558-14AA-48E8-867A-2A69F4A55EE5}" destId="{2F09FB91-9DEE-44AD-AFCC-799A9130E7DC}" srcOrd="0" destOrd="0" presId="urn:microsoft.com/office/officeart/2018/2/layout/IconVerticalSolidList"/>
    <dgm:cxn modelId="{C321E2A5-2167-48A8-93F0-2B20F9E95E3F}" srcId="{62066AB8-2BDB-478A-A5E0-AEA71C9471CD}" destId="{4CCCE558-14AA-48E8-867A-2A69F4A55EE5}" srcOrd="0" destOrd="0" parTransId="{9B8C9F68-2F4D-4DA7-AB24-988B2090D250}" sibTransId="{7AD14638-BE19-40E8-831D-0A83887848F0}"/>
    <dgm:cxn modelId="{43936CA9-EE65-4A25-AE8D-5E9F8B276EFB}" srcId="{62066AB8-2BDB-478A-A5E0-AEA71C9471CD}" destId="{F824EB81-9750-4651-B9A8-9EBC018BE7F4}" srcOrd="1" destOrd="0" parTransId="{1A0EA5D4-06F4-45E2-948D-60007CAC980B}" sibTransId="{E44B1795-087C-4109-A662-513E5AE137F3}"/>
    <dgm:cxn modelId="{D65A66AB-EEE0-44BA-94EB-5559C8EEEE1C}" srcId="{62066AB8-2BDB-478A-A5E0-AEA71C9471CD}" destId="{086565A9-DD50-4656-B7A8-E4A000FAC046}" srcOrd="2" destOrd="0" parTransId="{53C00E7D-DBC7-4533-B55B-B71D6A17F8F0}" sibTransId="{140B2A8B-9782-43B6-BE8B-03891C134B00}"/>
    <dgm:cxn modelId="{27D234E5-6E59-429C-9D9B-BD7CBF423DAC}" type="presOf" srcId="{086565A9-DD50-4656-B7A8-E4A000FAC046}" destId="{A5510466-A767-4759-87EA-5113A18CF294}" srcOrd="0" destOrd="0" presId="urn:microsoft.com/office/officeart/2018/2/layout/IconVerticalSolidList"/>
    <dgm:cxn modelId="{6FE701F6-5C68-44C3-A31A-CAB6DDC5D85F}" type="presOf" srcId="{62066AB8-2BDB-478A-A5E0-AEA71C9471CD}" destId="{18C12534-56E3-45EC-A0C5-99775C95A3DE}" srcOrd="0" destOrd="0" presId="urn:microsoft.com/office/officeart/2018/2/layout/IconVerticalSolidList"/>
    <dgm:cxn modelId="{AA68083C-F388-4370-81B3-67B2CCDCF642}" type="presParOf" srcId="{18C12534-56E3-45EC-A0C5-99775C95A3DE}" destId="{8749BCAD-3172-4329-8E7E-A73E5EDAE5C7}" srcOrd="0" destOrd="0" presId="urn:microsoft.com/office/officeart/2018/2/layout/IconVerticalSolidList"/>
    <dgm:cxn modelId="{DC3EBAA1-1D07-43E7-A09F-118A2CC2747D}" type="presParOf" srcId="{8749BCAD-3172-4329-8E7E-A73E5EDAE5C7}" destId="{D60CADB3-8269-42BE-9810-F8E02FBFA15C}" srcOrd="0" destOrd="0" presId="urn:microsoft.com/office/officeart/2018/2/layout/IconVerticalSolidList"/>
    <dgm:cxn modelId="{1C1A2600-58BF-494E-96E5-A90E6CCF1CC8}" type="presParOf" srcId="{8749BCAD-3172-4329-8E7E-A73E5EDAE5C7}" destId="{9BE9F9ED-B164-4E77-9CDA-1267A424AC63}" srcOrd="1" destOrd="0" presId="urn:microsoft.com/office/officeart/2018/2/layout/IconVerticalSolidList"/>
    <dgm:cxn modelId="{709FF4E7-ABEB-493E-B175-CE148613E3C5}" type="presParOf" srcId="{8749BCAD-3172-4329-8E7E-A73E5EDAE5C7}" destId="{E7A31ABB-8E35-45C3-8D67-A0C6193898F7}" srcOrd="2" destOrd="0" presId="urn:microsoft.com/office/officeart/2018/2/layout/IconVerticalSolidList"/>
    <dgm:cxn modelId="{335A657F-4D22-42F8-8E65-83ECA9169DE7}" type="presParOf" srcId="{8749BCAD-3172-4329-8E7E-A73E5EDAE5C7}" destId="{2F09FB91-9DEE-44AD-AFCC-799A9130E7DC}" srcOrd="3" destOrd="0" presId="urn:microsoft.com/office/officeart/2018/2/layout/IconVerticalSolidList"/>
    <dgm:cxn modelId="{D4F6517F-37F1-4582-9EF2-5BEAFA9EBDC7}" type="presParOf" srcId="{18C12534-56E3-45EC-A0C5-99775C95A3DE}" destId="{6E3169FE-8EE6-49B7-895F-FACBCB1ED71B}" srcOrd="1" destOrd="0" presId="urn:microsoft.com/office/officeart/2018/2/layout/IconVerticalSolidList"/>
    <dgm:cxn modelId="{873AE15D-ED61-4211-A123-2500F471B23E}" type="presParOf" srcId="{18C12534-56E3-45EC-A0C5-99775C95A3DE}" destId="{D9E13C8F-5243-473B-AB0E-DDAD8B45D075}" srcOrd="2" destOrd="0" presId="urn:microsoft.com/office/officeart/2018/2/layout/IconVerticalSolidList"/>
    <dgm:cxn modelId="{40EBF687-A77C-4251-A475-C8EB83DBF8E6}" type="presParOf" srcId="{D9E13C8F-5243-473B-AB0E-DDAD8B45D075}" destId="{65AFBA1B-5F25-45FF-A235-B7924A693AA8}" srcOrd="0" destOrd="0" presId="urn:microsoft.com/office/officeart/2018/2/layout/IconVerticalSolidList"/>
    <dgm:cxn modelId="{8DDA1A1D-80AB-42B7-A8BB-15C1906E9716}" type="presParOf" srcId="{D9E13C8F-5243-473B-AB0E-DDAD8B45D075}" destId="{2190BA74-2886-40D4-AF9C-CA751F9421C7}" srcOrd="1" destOrd="0" presId="urn:microsoft.com/office/officeart/2018/2/layout/IconVerticalSolidList"/>
    <dgm:cxn modelId="{7B105756-5C2E-44AA-B69C-6F47449E502E}" type="presParOf" srcId="{D9E13C8F-5243-473B-AB0E-DDAD8B45D075}" destId="{2C896430-2B44-4569-B629-3D900D88DFCC}" srcOrd="2" destOrd="0" presId="urn:microsoft.com/office/officeart/2018/2/layout/IconVerticalSolidList"/>
    <dgm:cxn modelId="{E14CE16B-3B96-4182-A877-FE4703C92A69}" type="presParOf" srcId="{D9E13C8F-5243-473B-AB0E-DDAD8B45D075}" destId="{8CDFE097-94FC-4C6E-AB6E-C39E0527AE99}" srcOrd="3" destOrd="0" presId="urn:microsoft.com/office/officeart/2018/2/layout/IconVerticalSolidList"/>
    <dgm:cxn modelId="{19E3C31C-7130-42AC-A1C4-5F185B1B3F09}" type="presParOf" srcId="{18C12534-56E3-45EC-A0C5-99775C95A3DE}" destId="{D3D9577B-951D-4020-BF69-2A57BE957DA7}" srcOrd="3" destOrd="0" presId="urn:microsoft.com/office/officeart/2018/2/layout/IconVerticalSolidList"/>
    <dgm:cxn modelId="{A8554F90-F2C6-4288-9A14-D06BFFDDDF34}" type="presParOf" srcId="{18C12534-56E3-45EC-A0C5-99775C95A3DE}" destId="{3A98813C-4B19-4449-87E0-F48396C9D6ED}" srcOrd="4" destOrd="0" presId="urn:microsoft.com/office/officeart/2018/2/layout/IconVerticalSolidList"/>
    <dgm:cxn modelId="{46A8D994-E0A8-4BC2-9C4D-C84FAF9A03B6}" type="presParOf" srcId="{3A98813C-4B19-4449-87E0-F48396C9D6ED}" destId="{62116C33-5C5C-4AE3-AAD6-B210C44BA13F}" srcOrd="0" destOrd="0" presId="urn:microsoft.com/office/officeart/2018/2/layout/IconVerticalSolidList"/>
    <dgm:cxn modelId="{85E8386B-ACD0-4964-95DE-237F80764FB5}" type="presParOf" srcId="{3A98813C-4B19-4449-87E0-F48396C9D6ED}" destId="{7EA1DC4E-0301-4EB0-A276-AE15A6E732A7}" srcOrd="1" destOrd="0" presId="urn:microsoft.com/office/officeart/2018/2/layout/IconVerticalSolidList"/>
    <dgm:cxn modelId="{BB776BF5-5272-41C3-9523-C99A9530D2D9}" type="presParOf" srcId="{3A98813C-4B19-4449-87E0-F48396C9D6ED}" destId="{FD928A80-B166-41B3-978B-AA8FA6DAED7B}" srcOrd="2" destOrd="0" presId="urn:microsoft.com/office/officeart/2018/2/layout/IconVerticalSolidList"/>
    <dgm:cxn modelId="{A00F3DB1-0FCE-47DF-A62E-E971C7723511}" type="presParOf" srcId="{3A98813C-4B19-4449-87E0-F48396C9D6ED}" destId="{A5510466-A767-4759-87EA-5113A18CF294}" srcOrd="3" destOrd="0" presId="urn:microsoft.com/office/officeart/2018/2/layout/IconVerticalSolidList"/>
    <dgm:cxn modelId="{C3DE2292-838E-4698-A56A-4BEB0BD3D906}" type="presParOf" srcId="{18C12534-56E3-45EC-A0C5-99775C95A3DE}" destId="{4523246E-344E-4CAE-9CF7-E60FB16E06DA}" srcOrd="5" destOrd="0" presId="urn:microsoft.com/office/officeart/2018/2/layout/IconVerticalSolidList"/>
    <dgm:cxn modelId="{B29469BD-1275-4AC5-8F4D-42EA3E5D08A4}" type="presParOf" srcId="{18C12534-56E3-45EC-A0C5-99775C95A3DE}" destId="{13986D57-A6B3-4EF8-8C96-EDD1A4F445F6}" srcOrd="6" destOrd="0" presId="urn:microsoft.com/office/officeart/2018/2/layout/IconVerticalSolidList"/>
    <dgm:cxn modelId="{D7AB989A-7AA9-48CE-B6C7-D1462F5B1E46}" type="presParOf" srcId="{13986D57-A6B3-4EF8-8C96-EDD1A4F445F6}" destId="{28F2BBD8-A332-4371-BAC7-0C42587E2483}" srcOrd="0" destOrd="0" presId="urn:microsoft.com/office/officeart/2018/2/layout/IconVerticalSolidList"/>
    <dgm:cxn modelId="{1F43D2C5-2229-4D77-B174-6BB5AECAC93A}" type="presParOf" srcId="{13986D57-A6B3-4EF8-8C96-EDD1A4F445F6}" destId="{45F74ED7-3366-40E9-AF06-BE834F8361E5}" srcOrd="1" destOrd="0" presId="urn:microsoft.com/office/officeart/2018/2/layout/IconVerticalSolidList"/>
    <dgm:cxn modelId="{04CE3634-0E90-4454-A5CE-55D13CA89A48}" type="presParOf" srcId="{13986D57-A6B3-4EF8-8C96-EDD1A4F445F6}" destId="{5A3F9315-975E-41C9-B359-F378D3F9D2C6}" srcOrd="2" destOrd="0" presId="urn:microsoft.com/office/officeart/2018/2/layout/IconVerticalSolidList"/>
    <dgm:cxn modelId="{31FC4BFD-00EC-458E-8403-CE2BA4858113}" type="presParOf" srcId="{13986D57-A6B3-4EF8-8C96-EDD1A4F445F6}" destId="{5CE556D7-DA0F-4CD9-9294-822CFA036D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2B9E7D-E5E6-4370-97D1-F70CEC79585F}"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B5864546-80EA-483F-917D-2ACA2027A4FB}">
      <dgm:prSet/>
      <dgm:spPr/>
      <dgm:t>
        <a:bodyPr/>
        <a:lstStyle/>
        <a:p>
          <a:r>
            <a:rPr lang="en-GB" b="1" i="1" dirty="0"/>
            <a:t>‘Be aware that pupils may feel anxious being put on the spot’ </a:t>
          </a:r>
          <a:r>
            <a:rPr lang="en-GB" b="1" dirty="0"/>
            <a:t>integrate a variety of questioning styles, use of show-me boards, quizzes etc (Quizlet, Quizziz – training recorded in CLPL virtual staffroom)</a:t>
          </a:r>
          <a:endParaRPr lang="en-US" dirty="0"/>
        </a:p>
      </dgm:t>
    </dgm:pt>
    <dgm:pt modelId="{457C87A6-B5E2-4940-A5F3-9BB4E0616AE6}" type="parTrans" cxnId="{F5B63DDE-59F6-4188-A7DE-D1FA9AEB2A9E}">
      <dgm:prSet/>
      <dgm:spPr/>
      <dgm:t>
        <a:bodyPr/>
        <a:lstStyle/>
        <a:p>
          <a:endParaRPr lang="en-US"/>
        </a:p>
      </dgm:t>
    </dgm:pt>
    <dgm:pt modelId="{67F59FC5-E10F-409B-9931-FA3B8ED02A6B}" type="sibTrans" cxnId="{F5B63DDE-59F6-4188-A7DE-D1FA9AEB2A9E}">
      <dgm:prSet/>
      <dgm:spPr/>
      <dgm:t>
        <a:bodyPr/>
        <a:lstStyle/>
        <a:p>
          <a:endParaRPr lang="en-US"/>
        </a:p>
      </dgm:t>
    </dgm:pt>
    <dgm:pt modelId="{FC160DC9-CBDA-4269-BB1C-0622F8B4A3D8}">
      <dgm:prSet/>
      <dgm:spPr/>
      <dgm:t>
        <a:bodyPr/>
        <a:lstStyle/>
        <a:p>
          <a:r>
            <a:rPr lang="en-GB" b="1" i="1" dirty="0"/>
            <a:t>‘Quiet space is needed’</a:t>
          </a:r>
        </a:p>
        <a:p>
          <a:r>
            <a:rPr lang="en-GB" b="1" dirty="0"/>
            <a:t> library space  and various classrooms available over break and lunchtime</a:t>
          </a:r>
          <a:endParaRPr lang="en-US" dirty="0"/>
        </a:p>
      </dgm:t>
    </dgm:pt>
    <dgm:pt modelId="{110D9771-AECE-4487-8912-D65E4906E662}" type="parTrans" cxnId="{A86FA3C1-E81A-46FF-A27D-73F7ECE2C0C3}">
      <dgm:prSet/>
      <dgm:spPr/>
      <dgm:t>
        <a:bodyPr/>
        <a:lstStyle/>
        <a:p>
          <a:endParaRPr lang="en-US"/>
        </a:p>
      </dgm:t>
    </dgm:pt>
    <dgm:pt modelId="{ACECD977-3028-407B-8A3A-3E8C74493668}" type="sibTrans" cxnId="{A86FA3C1-E81A-46FF-A27D-73F7ECE2C0C3}">
      <dgm:prSet/>
      <dgm:spPr/>
      <dgm:t>
        <a:bodyPr/>
        <a:lstStyle/>
        <a:p>
          <a:endParaRPr lang="en-US"/>
        </a:p>
      </dgm:t>
    </dgm:pt>
    <dgm:pt modelId="{F308247F-0B89-46EA-8B20-D096A7908405}">
      <dgm:prSet/>
      <dgm:spPr/>
      <dgm:t>
        <a:bodyPr/>
        <a:lstStyle/>
        <a:p>
          <a:r>
            <a:rPr lang="en-GB" b="1" i="1" dirty="0"/>
            <a:t>‘Give as much notice of tests, homework etc as possible’</a:t>
          </a:r>
        </a:p>
        <a:p>
          <a:r>
            <a:rPr lang="en-GB" b="1" dirty="0"/>
            <a:t> use Teams for setting Assignments and sharing resources. Use the House style for channels.</a:t>
          </a:r>
          <a:endParaRPr lang="en-US" dirty="0"/>
        </a:p>
      </dgm:t>
    </dgm:pt>
    <dgm:pt modelId="{67FC84E4-6C28-4497-ADD3-6E701A2CB94C}" type="parTrans" cxnId="{51CAD8AD-7B43-4434-BC11-60C8E98208AF}">
      <dgm:prSet/>
      <dgm:spPr/>
      <dgm:t>
        <a:bodyPr/>
        <a:lstStyle/>
        <a:p>
          <a:endParaRPr lang="en-US"/>
        </a:p>
      </dgm:t>
    </dgm:pt>
    <dgm:pt modelId="{1B7F05F1-0932-4C45-BC63-62EE96ACFFBF}" type="sibTrans" cxnId="{51CAD8AD-7B43-4434-BC11-60C8E98208AF}">
      <dgm:prSet/>
      <dgm:spPr/>
      <dgm:t>
        <a:bodyPr/>
        <a:lstStyle/>
        <a:p>
          <a:endParaRPr lang="en-US"/>
        </a:p>
      </dgm:t>
    </dgm:pt>
    <dgm:pt modelId="{BB01D1BA-229A-472A-91DA-D49F40CC165A}">
      <dgm:prSet/>
      <dgm:spPr/>
      <dgm:t>
        <a:bodyPr/>
        <a:lstStyle/>
        <a:p>
          <a:r>
            <a:rPr lang="en-GB" b="1" i="1" dirty="0"/>
            <a:t>‘Check-ins are useful’</a:t>
          </a:r>
        </a:p>
        <a:p>
          <a:r>
            <a:rPr lang="en-GB" b="1" dirty="0"/>
            <a:t> staff-pupil mentoring, ethos and relationships, welcoming to class</a:t>
          </a:r>
          <a:endParaRPr lang="en-US" dirty="0"/>
        </a:p>
      </dgm:t>
    </dgm:pt>
    <dgm:pt modelId="{B92DCFD6-7F35-413F-9596-A838E0357F2E}" type="parTrans" cxnId="{1A77B23E-660E-432E-B160-27F77C90CCDD}">
      <dgm:prSet/>
      <dgm:spPr/>
      <dgm:t>
        <a:bodyPr/>
        <a:lstStyle/>
        <a:p>
          <a:endParaRPr lang="en-US"/>
        </a:p>
      </dgm:t>
    </dgm:pt>
    <dgm:pt modelId="{8F642F98-2AC8-4E75-B6C3-E8ED7C07CA38}" type="sibTrans" cxnId="{1A77B23E-660E-432E-B160-27F77C90CCDD}">
      <dgm:prSet/>
      <dgm:spPr/>
      <dgm:t>
        <a:bodyPr/>
        <a:lstStyle/>
        <a:p>
          <a:endParaRPr lang="en-US"/>
        </a:p>
      </dgm:t>
    </dgm:pt>
    <dgm:pt modelId="{2EF2BC9F-5625-4CC5-89FB-45CECEDD8959}">
      <dgm:prSet/>
      <dgm:spPr/>
      <dgm:t>
        <a:bodyPr/>
        <a:lstStyle/>
        <a:p>
          <a:r>
            <a:rPr lang="en-GB" b="1" i="1" dirty="0"/>
            <a:t>‘Why am I feeling anxious? What can I do to help myself?’</a:t>
          </a:r>
        </a:p>
        <a:p>
          <a:r>
            <a:rPr lang="en-GB" b="1" dirty="0"/>
            <a:t>Teach knowledge about what’s happening in the brain when someone is anxious, as well as coping strategies PSE, school counsellor, M. Alexander, mentoring, coaching, HWB rota</a:t>
          </a:r>
          <a:endParaRPr lang="en-US" dirty="0"/>
        </a:p>
      </dgm:t>
    </dgm:pt>
    <dgm:pt modelId="{95C42AB9-422F-47FA-8FC3-76E4734594A1}" type="parTrans" cxnId="{DB118969-EFC1-4BF4-936C-FF96BE3154B9}">
      <dgm:prSet/>
      <dgm:spPr/>
      <dgm:t>
        <a:bodyPr/>
        <a:lstStyle/>
        <a:p>
          <a:endParaRPr lang="en-US"/>
        </a:p>
      </dgm:t>
    </dgm:pt>
    <dgm:pt modelId="{33F897F4-9DDC-452D-8C9C-A84DDA422456}" type="sibTrans" cxnId="{DB118969-EFC1-4BF4-936C-FF96BE3154B9}">
      <dgm:prSet/>
      <dgm:spPr/>
      <dgm:t>
        <a:bodyPr/>
        <a:lstStyle/>
        <a:p>
          <a:endParaRPr lang="en-US"/>
        </a:p>
      </dgm:t>
    </dgm:pt>
    <dgm:pt modelId="{24AB1E59-038D-47E8-A7B9-AD26C1E211F1}" type="pres">
      <dgm:prSet presAssocID="{8B2B9E7D-E5E6-4370-97D1-F70CEC79585F}" presName="diagram" presStyleCnt="0">
        <dgm:presLayoutVars>
          <dgm:dir/>
          <dgm:resizeHandles val="exact"/>
        </dgm:presLayoutVars>
      </dgm:prSet>
      <dgm:spPr/>
    </dgm:pt>
    <dgm:pt modelId="{8E2AFEF2-0BF4-4040-AB95-7C13D934F2FB}" type="pres">
      <dgm:prSet presAssocID="{B5864546-80EA-483F-917D-2ACA2027A4FB}" presName="node" presStyleLbl="node1" presStyleIdx="0" presStyleCnt="5">
        <dgm:presLayoutVars>
          <dgm:bulletEnabled val="1"/>
        </dgm:presLayoutVars>
      </dgm:prSet>
      <dgm:spPr/>
    </dgm:pt>
    <dgm:pt modelId="{468E5DE2-D76C-47E7-A89B-05BAFEFEA479}" type="pres">
      <dgm:prSet presAssocID="{67F59FC5-E10F-409B-9931-FA3B8ED02A6B}" presName="sibTrans" presStyleCnt="0"/>
      <dgm:spPr/>
    </dgm:pt>
    <dgm:pt modelId="{8D868F88-2173-4B1D-9B67-21FEC4D4585C}" type="pres">
      <dgm:prSet presAssocID="{FC160DC9-CBDA-4269-BB1C-0622F8B4A3D8}" presName="node" presStyleLbl="node1" presStyleIdx="1" presStyleCnt="5" custLinFactNeighborX="0" custLinFactNeighborY="980">
        <dgm:presLayoutVars>
          <dgm:bulletEnabled val="1"/>
        </dgm:presLayoutVars>
      </dgm:prSet>
      <dgm:spPr/>
    </dgm:pt>
    <dgm:pt modelId="{8C217DE8-03B9-4C33-8875-12B1F2DE50E5}" type="pres">
      <dgm:prSet presAssocID="{ACECD977-3028-407B-8A3A-3E8C74493668}" presName="sibTrans" presStyleCnt="0"/>
      <dgm:spPr/>
    </dgm:pt>
    <dgm:pt modelId="{25905C47-FA03-4D94-B7C0-33B6AC3C2633}" type="pres">
      <dgm:prSet presAssocID="{F308247F-0B89-46EA-8B20-D096A7908405}" presName="node" presStyleLbl="node1" presStyleIdx="2" presStyleCnt="5">
        <dgm:presLayoutVars>
          <dgm:bulletEnabled val="1"/>
        </dgm:presLayoutVars>
      </dgm:prSet>
      <dgm:spPr/>
    </dgm:pt>
    <dgm:pt modelId="{0024B853-310C-4465-8731-01332D877273}" type="pres">
      <dgm:prSet presAssocID="{1B7F05F1-0932-4C45-BC63-62EE96ACFFBF}" presName="sibTrans" presStyleCnt="0"/>
      <dgm:spPr/>
    </dgm:pt>
    <dgm:pt modelId="{A228629C-63A9-4F61-92B8-409F5F370EC0}" type="pres">
      <dgm:prSet presAssocID="{BB01D1BA-229A-472A-91DA-D49F40CC165A}" presName="node" presStyleLbl="node1" presStyleIdx="3" presStyleCnt="5">
        <dgm:presLayoutVars>
          <dgm:bulletEnabled val="1"/>
        </dgm:presLayoutVars>
      </dgm:prSet>
      <dgm:spPr/>
    </dgm:pt>
    <dgm:pt modelId="{9B7B5F70-463B-4329-8C70-906D6847A6D6}" type="pres">
      <dgm:prSet presAssocID="{8F642F98-2AC8-4E75-B6C3-E8ED7C07CA38}" presName="sibTrans" presStyleCnt="0"/>
      <dgm:spPr/>
    </dgm:pt>
    <dgm:pt modelId="{56014421-A442-4F1E-B398-304A8910294B}" type="pres">
      <dgm:prSet presAssocID="{2EF2BC9F-5625-4CC5-89FB-45CECEDD8959}" presName="node" presStyleLbl="node1" presStyleIdx="4" presStyleCnt="5">
        <dgm:presLayoutVars>
          <dgm:bulletEnabled val="1"/>
        </dgm:presLayoutVars>
      </dgm:prSet>
      <dgm:spPr/>
    </dgm:pt>
  </dgm:ptLst>
  <dgm:cxnLst>
    <dgm:cxn modelId="{1A77B23E-660E-432E-B160-27F77C90CCDD}" srcId="{8B2B9E7D-E5E6-4370-97D1-F70CEC79585F}" destId="{BB01D1BA-229A-472A-91DA-D49F40CC165A}" srcOrd="3" destOrd="0" parTransId="{B92DCFD6-7F35-413F-9596-A838E0357F2E}" sibTransId="{8F642F98-2AC8-4E75-B6C3-E8ED7C07CA38}"/>
    <dgm:cxn modelId="{07E1FB40-20D9-4EB2-8663-37C2F671B20E}" type="presOf" srcId="{FC160DC9-CBDA-4269-BB1C-0622F8B4A3D8}" destId="{8D868F88-2173-4B1D-9B67-21FEC4D4585C}" srcOrd="0" destOrd="0" presId="urn:microsoft.com/office/officeart/2005/8/layout/default"/>
    <dgm:cxn modelId="{DB118969-EFC1-4BF4-936C-FF96BE3154B9}" srcId="{8B2B9E7D-E5E6-4370-97D1-F70CEC79585F}" destId="{2EF2BC9F-5625-4CC5-89FB-45CECEDD8959}" srcOrd="4" destOrd="0" parTransId="{95C42AB9-422F-47FA-8FC3-76E4734594A1}" sibTransId="{33F897F4-9DDC-452D-8C9C-A84DDA422456}"/>
    <dgm:cxn modelId="{7AA9C453-C2EC-419B-AB88-7FD987E054D2}" type="presOf" srcId="{8B2B9E7D-E5E6-4370-97D1-F70CEC79585F}" destId="{24AB1E59-038D-47E8-A7B9-AD26C1E211F1}" srcOrd="0" destOrd="0" presId="urn:microsoft.com/office/officeart/2005/8/layout/default"/>
    <dgm:cxn modelId="{DC098290-246D-405F-9B23-530A64CFCD42}" type="presOf" srcId="{2EF2BC9F-5625-4CC5-89FB-45CECEDD8959}" destId="{56014421-A442-4F1E-B398-304A8910294B}" srcOrd="0" destOrd="0" presId="urn:microsoft.com/office/officeart/2005/8/layout/default"/>
    <dgm:cxn modelId="{76F3FF9C-717A-4D95-8018-963FD50DD4D2}" type="presOf" srcId="{BB01D1BA-229A-472A-91DA-D49F40CC165A}" destId="{A228629C-63A9-4F61-92B8-409F5F370EC0}" srcOrd="0" destOrd="0" presId="urn:microsoft.com/office/officeart/2005/8/layout/default"/>
    <dgm:cxn modelId="{48EE2EAB-32D6-4E4A-A72D-E6B0585528D7}" type="presOf" srcId="{F308247F-0B89-46EA-8B20-D096A7908405}" destId="{25905C47-FA03-4D94-B7C0-33B6AC3C2633}" srcOrd="0" destOrd="0" presId="urn:microsoft.com/office/officeart/2005/8/layout/default"/>
    <dgm:cxn modelId="{51CAD8AD-7B43-4434-BC11-60C8E98208AF}" srcId="{8B2B9E7D-E5E6-4370-97D1-F70CEC79585F}" destId="{F308247F-0B89-46EA-8B20-D096A7908405}" srcOrd="2" destOrd="0" parTransId="{67FC84E4-6C28-4497-ADD3-6E701A2CB94C}" sibTransId="{1B7F05F1-0932-4C45-BC63-62EE96ACFFBF}"/>
    <dgm:cxn modelId="{A86FA3C1-E81A-46FF-A27D-73F7ECE2C0C3}" srcId="{8B2B9E7D-E5E6-4370-97D1-F70CEC79585F}" destId="{FC160DC9-CBDA-4269-BB1C-0622F8B4A3D8}" srcOrd="1" destOrd="0" parTransId="{110D9771-AECE-4487-8912-D65E4906E662}" sibTransId="{ACECD977-3028-407B-8A3A-3E8C74493668}"/>
    <dgm:cxn modelId="{F5B63DDE-59F6-4188-A7DE-D1FA9AEB2A9E}" srcId="{8B2B9E7D-E5E6-4370-97D1-F70CEC79585F}" destId="{B5864546-80EA-483F-917D-2ACA2027A4FB}" srcOrd="0" destOrd="0" parTransId="{457C87A6-B5E2-4940-A5F3-9BB4E0616AE6}" sibTransId="{67F59FC5-E10F-409B-9931-FA3B8ED02A6B}"/>
    <dgm:cxn modelId="{38B2F0EF-A571-4B0F-9495-49B71A43662C}" type="presOf" srcId="{B5864546-80EA-483F-917D-2ACA2027A4FB}" destId="{8E2AFEF2-0BF4-4040-AB95-7C13D934F2FB}" srcOrd="0" destOrd="0" presId="urn:microsoft.com/office/officeart/2005/8/layout/default"/>
    <dgm:cxn modelId="{A532A2A8-52F6-409F-BCC9-956ACAF6CBBF}" type="presParOf" srcId="{24AB1E59-038D-47E8-A7B9-AD26C1E211F1}" destId="{8E2AFEF2-0BF4-4040-AB95-7C13D934F2FB}" srcOrd="0" destOrd="0" presId="urn:microsoft.com/office/officeart/2005/8/layout/default"/>
    <dgm:cxn modelId="{D704B31A-97B2-4B16-B584-3D7BED424905}" type="presParOf" srcId="{24AB1E59-038D-47E8-A7B9-AD26C1E211F1}" destId="{468E5DE2-D76C-47E7-A89B-05BAFEFEA479}" srcOrd="1" destOrd="0" presId="urn:microsoft.com/office/officeart/2005/8/layout/default"/>
    <dgm:cxn modelId="{D4843696-F2F2-4450-9877-65EB755AAC1D}" type="presParOf" srcId="{24AB1E59-038D-47E8-A7B9-AD26C1E211F1}" destId="{8D868F88-2173-4B1D-9B67-21FEC4D4585C}" srcOrd="2" destOrd="0" presId="urn:microsoft.com/office/officeart/2005/8/layout/default"/>
    <dgm:cxn modelId="{B32245AB-9842-48AC-9476-3C1AA3E85F53}" type="presParOf" srcId="{24AB1E59-038D-47E8-A7B9-AD26C1E211F1}" destId="{8C217DE8-03B9-4C33-8875-12B1F2DE50E5}" srcOrd="3" destOrd="0" presId="urn:microsoft.com/office/officeart/2005/8/layout/default"/>
    <dgm:cxn modelId="{2E231B93-3CAF-47AF-B4EE-DACF345F83AD}" type="presParOf" srcId="{24AB1E59-038D-47E8-A7B9-AD26C1E211F1}" destId="{25905C47-FA03-4D94-B7C0-33B6AC3C2633}" srcOrd="4" destOrd="0" presId="urn:microsoft.com/office/officeart/2005/8/layout/default"/>
    <dgm:cxn modelId="{BBDBE19E-92CB-4137-BA0C-A7A9F515E8AB}" type="presParOf" srcId="{24AB1E59-038D-47E8-A7B9-AD26C1E211F1}" destId="{0024B853-310C-4465-8731-01332D877273}" srcOrd="5" destOrd="0" presId="urn:microsoft.com/office/officeart/2005/8/layout/default"/>
    <dgm:cxn modelId="{FF9BD06B-CFAA-4EE9-AC02-47C6E89317BE}" type="presParOf" srcId="{24AB1E59-038D-47E8-A7B9-AD26C1E211F1}" destId="{A228629C-63A9-4F61-92B8-409F5F370EC0}" srcOrd="6" destOrd="0" presId="urn:microsoft.com/office/officeart/2005/8/layout/default"/>
    <dgm:cxn modelId="{6C8F5340-A2FA-453E-944D-FCCE7FA9171A}" type="presParOf" srcId="{24AB1E59-038D-47E8-A7B9-AD26C1E211F1}" destId="{9B7B5F70-463B-4329-8C70-906D6847A6D6}" srcOrd="7" destOrd="0" presId="urn:microsoft.com/office/officeart/2005/8/layout/default"/>
    <dgm:cxn modelId="{21835A53-AB93-4C77-BD29-479888A6DF54}" type="presParOf" srcId="{24AB1E59-038D-47E8-A7B9-AD26C1E211F1}" destId="{56014421-A442-4F1E-B398-304A8910294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A4CCCD-FAC5-4DC2-9A1C-C13F9C711EFB}"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9BF48AC3-8974-4B2C-90EB-3DDF7CE07323}">
      <dgm:prSet/>
      <dgm:spPr/>
      <dgm:t>
        <a:bodyPr/>
        <a:lstStyle/>
        <a:p>
          <a:r>
            <a:rPr lang="en-GB"/>
            <a:t>More knowledge and education about children’s rights Rights Respecting Schools, YPI, HWB rota, subject study, Pupil Council and pupil voice </a:t>
          </a:r>
          <a:endParaRPr lang="en-US"/>
        </a:p>
      </dgm:t>
    </dgm:pt>
    <dgm:pt modelId="{19D8F525-6083-41C5-9812-3FD992D4BF50}" type="parTrans" cxnId="{503530CC-CAF4-4E29-A338-5458E1B5CAD2}">
      <dgm:prSet/>
      <dgm:spPr/>
      <dgm:t>
        <a:bodyPr/>
        <a:lstStyle/>
        <a:p>
          <a:endParaRPr lang="en-US"/>
        </a:p>
      </dgm:t>
    </dgm:pt>
    <dgm:pt modelId="{D860C3E8-14B4-4BF1-8C11-EE3B3543730D}" type="sibTrans" cxnId="{503530CC-CAF4-4E29-A338-5458E1B5CAD2}">
      <dgm:prSet/>
      <dgm:spPr/>
      <dgm:t>
        <a:bodyPr/>
        <a:lstStyle/>
        <a:p>
          <a:endParaRPr lang="en-US"/>
        </a:p>
      </dgm:t>
    </dgm:pt>
    <dgm:pt modelId="{97C7472B-C27A-491B-8EC5-03A7A3C1501F}">
      <dgm:prSet/>
      <dgm:spPr/>
      <dgm:t>
        <a:bodyPr/>
        <a:lstStyle/>
        <a:p>
          <a:r>
            <a:rPr lang="en-GB" b="1"/>
            <a:t>Value of clubs and extra-curricular opportunities S1 Freshers’ Fair 24</a:t>
          </a:r>
          <a:r>
            <a:rPr lang="en-GB" b="1" baseline="30000"/>
            <a:t>th</a:t>
          </a:r>
          <a:r>
            <a:rPr lang="en-GB" b="1"/>
            <a:t> Sept, more clubs and sport teams reopening, homework club, </a:t>
          </a:r>
          <a:r>
            <a:rPr lang="en-GB"/>
            <a:t> </a:t>
          </a:r>
          <a:endParaRPr lang="en-US"/>
        </a:p>
      </dgm:t>
    </dgm:pt>
    <dgm:pt modelId="{FAEAB71E-C61B-429C-9E62-D1C8F25EEA77}" type="parTrans" cxnId="{4D9DA886-4D9D-41B5-BA6B-943FB50967E1}">
      <dgm:prSet/>
      <dgm:spPr/>
      <dgm:t>
        <a:bodyPr/>
        <a:lstStyle/>
        <a:p>
          <a:endParaRPr lang="en-US"/>
        </a:p>
      </dgm:t>
    </dgm:pt>
    <dgm:pt modelId="{7658B567-3DD3-4B0F-BCEC-9F05B89B0156}" type="sibTrans" cxnId="{4D9DA886-4D9D-41B5-BA6B-943FB50967E1}">
      <dgm:prSet/>
      <dgm:spPr/>
      <dgm:t>
        <a:bodyPr/>
        <a:lstStyle/>
        <a:p>
          <a:endParaRPr lang="en-US"/>
        </a:p>
      </dgm:t>
    </dgm:pt>
    <dgm:pt modelId="{88326F5C-395D-4560-B96F-76D24D183084}">
      <dgm:prSet/>
      <dgm:spPr/>
      <dgm:t>
        <a:bodyPr/>
        <a:lstStyle/>
        <a:p>
          <a:r>
            <a:rPr lang="en-GB" b="1"/>
            <a:t>Friendly, welcoming, interested ethos welcoming class, recognising the individual</a:t>
          </a:r>
          <a:r>
            <a:rPr lang="en-GB"/>
            <a:t> </a:t>
          </a:r>
          <a:endParaRPr lang="en-US"/>
        </a:p>
      </dgm:t>
    </dgm:pt>
    <dgm:pt modelId="{9D1DDC48-2872-4246-B7F1-89DA7B4CEA4F}" type="parTrans" cxnId="{55CBB74D-2DCC-4A21-8EAC-A927256CE31B}">
      <dgm:prSet/>
      <dgm:spPr/>
      <dgm:t>
        <a:bodyPr/>
        <a:lstStyle/>
        <a:p>
          <a:endParaRPr lang="en-US"/>
        </a:p>
      </dgm:t>
    </dgm:pt>
    <dgm:pt modelId="{C3F6E346-A500-43A3-BD46-E3FA00656A12}" type="sibTrans" cxnId="{55CBB74D-2DCC-4A21-8EAC-A927256CE31B}">
      <dgm:prSet/>
      <dgm:spPr/>
      <dgm:t>
        <a:bodyPr/>
        <a:lstStyle/>
        <a:p>
          <a:endParaRPr lang="en-US"/>
        </a:p>
      </dgm:t>
    </dgm:pt>
    <dgm:pt modelId="{32F30196-1EA6-4FC3-BC24-85830ECA0BD3}">
      <dgm:prSet/>
      <dgm:spPr/>
      <dgm:t>
        <a:bodyPr/>
        <a:lstStyle/>
        <a:p>
          <a:r>
            <a:rPr lang="en-GB" b="1" dirty="0"/>
            <a:t>Academic and Social Support study classes, Tree of Knowledge, homework club, Hub, open classrooms, teacher check-ins, use of Teams, mentoring</a:t>
          </a:r>
          <a:endParaRPr lang="en-US" dirty="0"/>
        </a:p>
      </dgm:t>
    </dgm:pt>
    <dgm:pt modelId="{1FB3F5A1-5109-4D66-85A8-092A3F65329D}" type="parTrans" cxnId="{174ED9D6-64A0-41D7-8B2A-B8660B3FEDA3}">
      <dgm:prSet/>
      <dgm:spPr/>
      <dgm:t>
        <a:bodyPr/>
        <a:lstStyle/>
        <a:p>
          <a:endParaRPr lang="en-US"/>
        </a:p>
      </dgm:t>
    </dgm:pt>
    <dgm:pt modelId="{C548DBA5-9860-46F5-866F-985C3B384479}" type="sibTrans" cxnId="{174ED9D6-64A0-41D7-8B2A-B8660B3FEDA3}">
      <dgm:prSet/>
      <dgm:spPr/>
      <dgm:t>
        <a:bodyPr/>
        <a:lstStyle/>
        <a:p>
          <a:endParaRPr lang="en-US"/>
        </a:p>
      </dgm:t>
    </dgm:pt>
    <dgm:pt modelId="{B3ABF6E3-0CF7-47CD-8B2D-8AAAE65D21DD}">
      <dgm:prSet/>
      <dgm:spPr/>
      <dgm:t>
        <a:bodyPr/>
        <a:lstStyle/>
        <a:p>
          <a:r>
            <a:rPr lang="en-GB" b="1"/>
            <a:t>Clear expectations shared with class homework, dress code, punctuality, CfC</a:t>
          </a:r>
          <a:r>
            <a:rPr lang="en-GB"/>
            <a:t> </a:t>
          </a:r>
          <a:endParaRPr lang="en-US"/>
        </a:p>
      </dgm:t>
    </dgm:pt>
    <dgm:pt modelId="{B3D8D971-74D9-4F15-A5D6-07F771332C45}" type="parTrans" cxnId="{B1D5FE73-DF32-4AB6-A8B9-A00405A2942F}">
      <dgm:prSet/>
      <dgm:spPr/>
      <dgm:t>
        <a:bodyPr/>
        <a:lstStyle/>
        <a:p>
          <a:endParaRPr lang="en-US"/>
        </a:p>
      </dgm:t>
    </dgm:pt>
    <dgm:pt modelId="{A62CB0F5-2A51-4AD4-A6A3-44F84BF3258C}" type="sibTrans" cxnId="{B1D5FE73-DF32-4AB6-A8B9-A00405A2942F}">
      <dgm:prSet/>
      <dgm:spPr/>
      <dgm:t>
        <a:bodyPr/>
        <a:lstStyle/>
        <a:p>
          <a:endParaRPr lang="en-US"/>
        </a:p>
      </dgm:t>
    </dgm:pt>
    <dgm:pt modelId="{76240E25-F119-40EA-9AA7-5A95D1C793E2}">
      <dgm:prSet/>
      <dgm:spPr/>
      <dgm:t>
        <a:bodyPr/>
        <a:lstStyle/>
        <a:p>
          <a:r>
            <a:rPr lang="en-GB" b="1" dirty="0"/>
            <a:t>Clear and regular communication use of Teams, bulletin being shared, school newsletter, website and app, parents’ evening and Parent Council, Pupil Council</a:t>
          </a:r>
          <a:r>
            <a:rPr lang="en-GB" dirty="0"/>
            <a:t> </a:t>
          </a:r>
          <a:endParaRPr lang="en-US" dirty="0"/>
        </a:p>
      </dgm:t>
    </dgm:pt>
    <dgm:pt modelId="{22CABAF2-95B0-47D0-8CE4-66F4B5729C72}" type="parTrans" cxnId="{B205506F-795E-4D1D-AE69-CCED0304C51F}">
      <dgm:prSet/>
      <dgm:spPr/>
      <dgm:t>
        <a:bodyPr/>
        <a:lstStyle/>
        <a:p>
          <a:endParaRPr lang="en-US"/>
        </a:p>
      </dgm:t>
    </dgm:pt>
    <dgm:pt modelId="{EA21353B-7A46-4D60-B434-54E504D1CF95}" type="sibTrans" cxnId="{B205506F-795E-4D1D-AE69-CCED0304C51F}">
      <dgm:prSet/>
      <dgm:spPr/>
      <dgm:t>
        <a:bodyPr/>
        <a:lstStyle/>
        <a:p>
          <a:endParaRPr lang="en-US"/>
        </a:p>
      </dgm:t>
    </dgm:pt>
    <dgm:pt modelId="{FF1D32A5-80F5-4580-9B2A-CDC10993546B}" type="pres">
      <dgm:prSet presAssocID="{BEA4CCCD-FAC5-4DC2-9A1C-C13F9C711EFB}" presName="diagram" presStyleCnt="0">
        <dgm:presLayoutVars>
          <dgm:dir/>
          <dgm:resizeHandles val="exact"/>
        </dgm:presLayoutVars>
      </dgm:prSet>
      <dgm:spPr/>
    </dgm:pt>
    <dgm:pt modelId="{035EF443-AB23-413F-ACB1-A97767BC7CD7}" type="pres">
      <dgm:prSet presAssocID="{9BF48AC3-8974-4B2C-90EB-3DDF7CE07323}" presName="node" presStyleLbl="node1" presStyleIdx="0" presStyleCnt="6">
        <dgm:presLayoutVars>
          <dgm:bulletEnabled val="1"/>
        </dgm:presLayoutVars>
      </dgm:prSet>
      <dgm:spPr/>
    </dgm:pt>
    <dgm:pt modelId="{7F2630BB-1098-4B06-A9DC-F5AA61E9542C}" type="pres">
      <dgm:prSet presAssocID="{D860C3E8-14B4-4BF1-8C11-EE3B3543730D}" presName="sibTrans" presStyleCnt="0"/>
      <dgm:spPr/>
    </dgm:pt>
    <dgm:pt modelId="{CC26FC8A-F066-4C12-AC94-1424DC9E7594}" type="pres">
      <dgm:prSet presAssocID="{97C7472B-C27A-491B-8EC5-03A7A3C1501F}" presName="node" presStyleLbl="node1" presStyleIdx="1" presStyleCnt="6">
        <dgm:presLayoutVars>
          <dgm:bulletEnabled val="1"/>
        </dgm:presLayoutVars>
      </dgm:prSet>
      <dgm:spPr/>
    </dgm:pt>
    <dgm:pt modelId="{2FB8E5D3-402D-4233-97D7-7EE32D8E5E33}" type="pres">
      <dgm:prSet presAssocID="{7658B567-3DD3-4B0F-BCEC-9F05B89B0156}" presName="sibTrans" presStyleCnt="0"/>
      <dgm:spPr/>
    </dgm:pt>
    <dgm:pt modelId="{910F96C6-A695-4421-B9B0-712DECF330FA}" type="pres">
      <dgm:prSet presAssocID="{88326F5C-395D-4560-B96F-76D24D183084}" presName="node" presStyleLbl="node1" presStyleIdx="2" presStyleCnt="6">
        <dgm:presLayoutVars>
          <dgm:bulletEnabled val="1"/>
        </dgm:presLayoutVars>
      </dgm:prSet>
      <dgm:spPr/>
    </dgm:pt>
    <dgm:pt modelId="{C65CDC5E-654E-4352-B25D-BB01ECF7D915}" type="pres">
      <dgm:prSet presAssocID="{C3F6E346-A500-43A3-BD46-E3FA00656A12}" presName="sibTrans" presStyleCnt="0"/>
      <dgm:spPr/>
    </dgm:pt>
    <dgm:pt modelId="{061BB8A5-5C46-45DD-9E6E-D2B6AF4A8259}" type="pres">
      <dgm:prSet presAssocID="{32F30196-1EA6-4FC3-BC24-85830ECA0BD3}" presName="node" presStyleLbl="node1" presStyleIdx="3" presStyleCnt="6">
        <dgm:presLayoutVars>
          <dgm:bulletEnabled val="1"/>
        </dgm:presLayoutVars>
      </dgm:prSet>
      <dgm:spPr/>
    </dgm:pt>
    <dgm:pt modelId="{23ADCD67-5550-45F3-8400-B6055938E9BD}" type="pres">
      <dgm:prSet presAssocID="{C548DBA5-9860-46F5-866F-985C3B384479}" presName="sibTrans" presStyleCnt="0"/>
      <dgm:spPr/>
    </dgm:pt>
    <dgm:pt modelId="{DE3631E3-97EF-4A4F-BE42-39155C78F7BE}" type="pres">
      <dgm:prSet presAssocID="{B3ABF6E3-0CF7-47CD-8B2D-8AAAE65D21DD}" presName="node" presStyleLbl="node1" presStyleIdx="4" presStyleCnt="6">
        <dgm:presLayoutVars>
          <dgm:bulletEnabled val="1"/>
        </dgm:presLayoutVars>
      </dgm:prSet>
      <dgm:spPr/>
    </dgm:pt>
    <dgm:pt modelId="{620CE263-B586-49D6-A29D-6724524D680C}" type="pres">
      <dgm:prSet presAssocID="{A62CB0F5-2A51-4AD4-A6A3-44F84BF3258C}" presName="sibTrans" presStyleCnt="0"/>
      <dgm:spPr/>
    </dgm:pt>
    <dgm:pt modelId="{9492D987-B623-4433-8BC2-14E1BD8BD374}" type="pres">
      <dgm:prSet presAssocID="{76240E25-F119-40EA-9AA7-5A95D1C793E2}" presName="node" presStyleLbl="node1" presStyleIdx="5" presStyleCnt="6">
        <dgm:presLayoutVars>
          <dgm:bulletEnabled val="1"/>
        </dgm:presLayoutVars>
      </dgm:prSet>
      <dgm:spPr/>
    </dgm:pt>
  </dgm:ptLst>
  <dgm:cxnLst>
    <dgm:cxn modelId="{7B2C5B21-F720-41C9-8194-3BB838418327}" type="presOf" srcId="{32F30196-1EA6-4FC3-BC24-85830ECA0BD3}" destId="{061BB8A5-5C46-45DD-9E6E-D2B6AF4A8259}" srcOrd="0" destOrd="0" presId="urn:microsoft.com/office/officeart/2005/8/layout/default"/>
    <dgm:cxn modelId="{F47A732C-FC18-40E4-A45F-49C4C99D3B02}" type="presOf" srcId="{9BF48AC3-8974-4B2C-90EB-3DDF7CE07323}" destId="{035EF443-AB23-413F-ACB1-A97767BC7CD7}" srcOrd="0" destOrd="0" presId="urn:microsoft.com/office/officeart/2005/8/layout/default"/>
    <dgm:cxn modelId="{99954267-E85A-49DC-8C92-FC09615F8013}" type="presOf" srcId="{88326F5C-395D-4560-B96F-76D24D183084}" destId="{910F96C6-A695-4421-B9B0-712DECF330FA}" srcOrd="0" destOrd="0" presId="urn:microsoft.com/office/officeart/2005/8/layout/default"/>
    <dgm:cxn modelId="{55CBB74D-2DCC-4A21-8EAC-A927256CE31B}" srcId="{BEA4CCCD-FAC5-4DC2-9A1C-C13F9C711EFB}" destId="{88326F5C-395D-4560-B96F-76D24D183084}" srcOrd="2" destOrd="0" parTransId="{9D1DDC48-2872-4246-B7F1-89DA7B4CEA4F}" sibTransId="{C3F6E346-A500-43A3-BD46-E3FA00656A12}"/>
    <dgm:cxn modelId="{B205506F-795E-4D1D-AE69-CCED0304C51F}" srcId="{BEA4CCCD-FAC5-4DC2-9A1C-C13F9C711EFB}" destId="{76240E25-F119-40EA-9AA7-5A95D1C793E2}" srcOrd="5" destOrd="0" parTransId="{22CABAF2-95B0-47D0-8CE4-66F4B5729C72}" sibTransId="{EA21353B-7A46-4D60-B434-54E504D1CF95}"/>
    <dgm:cxn modelId="{B1D5FE73-DF32-4AB6-A8B9-A00405A2942F}" srcId="{BEA4CCCD-FAC5-4DC2-9A1C-C13F9C711EFB}" destId="{B3ABF6E3-0CF7-47CD-8B2D-8AAAE65D21DD}" srcOrd="4" destOrd="0" parTransId="{B3D8D971-74D9-4F15-A5D6-07F771332C45}" sibTransId="{A62CB0F5-2A51-4AD4-A6A3-44F84BF3258C}"/>
    <dgm:cxn modelId="{4D9DA886-4D9D-41B5-BA6B-943FB50967E1}" srcId="{BEA4CCCD-FAC5-4DC2-9A1C-C13F9C711EFB}" destId="{97C7472B-C27A-491B-8EC5-03A7A3C1501F}" srcOrd="1" destOrd="0" parTransId="{FAEAB71E-C61B-429C-9E62-D1C8F25EEA77}" sibTransId="{7658B567-3DD3-4B0F-BCEC-9F05B89B0156}"/>
    <dgm:cxn modelId="{FC67F5A7-F779-442A-A3D1-11077E9E4861}" type="presOf" srcId="{97C7472B-C27A-491B-8EC5-03A7A3C1501F}" destId="{CC26FC8A-F066-4C12-AC94-1424DC9E7594}" srcOrd="0" destOrd="0" presId="urn:microsoft.com/office/officeart/2005/8/layout/default"/>
    <dgm:cxn modelId="{72ED09B4-03C0-4322-903B-67ACF1F622E8}" type="presOf" srcId="{76240E25-F119-40EA-9AA7-5A95D1C793E2}" destId="{9492D987-B623-4433-8BC2-14E1BD8BD374}" srcOrd="0" destOrd="0" presId="urn:microsoft.com/office/officeart/2005/8/layout/default"/>
    <dgm:cxn modelId="{503530CC-CAF4-4E29-A338-5458E1B5CAD2}" srcId="{BEA4CCCD-FAC5-4DC2-9A1C-C13F9C711EFB}" destId="{9BF48AC3-8974-4B2C-90EB-3DDF7CE07323}" srcOrd="0" destOrd="0" parTransId="{19D8F525-6083-41C5-9812-3FD992D4BF50}" sibTransId="{D860C3E8-14B4-4BF1-8C11-EE3B3543730D}"/>
    <dgm:cxn modelId="{174ED9D6-64A0-41D7-8B2A-B8660B3FEDA3}" srcId="{BEA4CCCD-FAC5-4DC2-9A1C-C13F9C711EFB}" destId="{32F30196-1EA6-4FC3-BC24-85830ECA0BD3}" srcOrd="3" destOrd="0" parTransId="{1FB3F5A1-5109-4D66-85A8-092A3F65329D}" sibTransId="{C548DBA5-9860-46F5-866F-985C3B384479}"/>
    <dgm:cxn modelId="{AC04BBDA-DB41-435E-A2A2-111F0486B2BE}" type="presOf" srcId="{B3ABF6E3-0CF7-47CD-8B2D-8AAAE65D21DD}" destId="{DE3631E3-97EF-4A4F-BE42-39155C78F7BE}" srcOrd="0" destOrd="0" presId="urn:microsoft.com/office/officeart/2005/8/layout/default"/>
    <dgm:cxn modelId="{A32FCAED-1E97-4114-8BBF-AEA0B462C779}" type="presOf" srcId="{BEA4CCCD-FAC5-4DC2-9A1C-C13F9C711EFB}" destId="{FF1D32A5-80F5-4580-9B2A-CDC10993546B}" srcOrd="0" destOrd="0" presId="urn:microsoft.com/office/officeart/2005/8/layout/default"/>
    <dgm:cxn modelId="{F1AA54D8-1257-4D90-8AD4-55DD4756A7B0}" type="presParOf" srcId="{FF1D32A5-80F5-4580-9B2A-CDC10993546B}" destId="{035EF443-AB23-413F-ACB1-A97767BC7CD7}" srcOrd="0" destOrd="0" presId="urn:microsoft.com/office/officeart/2005/8/layout/default"/>
    <dgm:cxn modelId="{AD732520-6AD5-4340-96A6-356081F7556A}" type="presParOf" srcId="{FF1D32A5-80F5-4580-9B2A-CDC10993546B}" destId="{7F2630BB-1098-4B06-A9DC-F5AA61E9542C}" srcOrd="1" destOrd="0" presId="urn:microsoft.com/office/officeart/2005/8/layout/default"/>
    <dgm:cxn modelId="{0EF91D06-5E7E-41F6-88CB-08C20A6F209B}" type="presParOf" srcId="{FF1D32A5-80F5-4580-9B2A-CDC10993546B}" destId="{CC26FC8A-F066-4C12-AC94-1424DC9E7594}" srcOrd="2" destOrd="0" presId="urn:microsoft.com/office/officeart/2005/8/layout/default"/>
    <dgm:cxn modelId="{C953D349-14E6-4250-8226-31841CABE487}" type="presParOf" srcId="{FF1D32A5-80F5-4580-9B2A-CDC10993546B}" destId="{2FB8E5D3-402D-4233-97D7-7EE32D8E5E33}" srcOrd="3" destOrd="0" presId="urn:microsoft.com/office/officeart/2005/8/layout/default"/>
    <dgm:cxn modelId="{CC5C609A-F2D1-498E-856E-A043A47604B8}" type="presParOf" srcId="{FF1D32A5-80F5-4580-9B2A-CDC10993546B}" destId="{910F96C6-A695-4421-B9B0-712DECF330FA}" srcOrd="4" destOrd="0" presId="urn:microsoft.com/office/officeart/2005/8/layout/default"/>
    <dgm:cxn modelId="{B514E333-1B25-42D0-AD99-2BB3306FD0F0}" type="presParOf" srcId="{FF1D32A5-80F5-4580-9B2A-CDC10993546B}" destId="{C65CDC5E-654E-4352-B25D-BB01ECF7D915}" srcOrd="5" destOrd="0" presId="urn:microsoft.com/office/officeart/2005/8/layout/default"/>
    <dgm:cxn modelId="{2F084043-46A7-43F1-87B0-5CFFD2BC27E1}" type="presParOf" srcId="{FF1D32A5-80F5-4580-9B2A-CDC10993546B}" destId="{061BB8A5-5C46-45DD-9E6E-D2B6AF4A8259}" srcOrd="6" destOrd="0" presId="urn:microsoft.com/office/officeart/2005/8/layout/default"/>
    <dgm:cxn modelId="{DC6AD611-BB6B-4E0F-9697-515661FE1347}" type="presParOf" srcId="{FF1D32A5-80F5-4580-9B2A-CDC10993546B}" destId="{23ADCD67-5550-45F3-8400-B6055938E9BD}" srcOrd="7" destOrd="0" presId="urn:microsoft.com/office/officeart/2005/8/layout/default"/>
    <dgm:cxn modelId="{5B332A62-2C48-4D4B-AAA5-097FC234A0C2}" type="presParOf" srcId="{FF1D32A5-80F5-4580-9B2A-CDC10993546B}" destId="{DE3631E3-97EF-4A4F-BE42-39155C78F7BE}" srcOrd="8" destOrd="0" presId="urn:microsoft.com/office/officeart/2005/8/layout/default"/>
    <dgm:cxn modelId="{DD76D6B3-9498-4036-BF3B-18CE3E121DEB}" type="presParOf" srcId="{FF1D32A5-80F5-4580-9B2A-CDC10993546B}" destId="{620CE263-B586-49D6-A29D-6724524D680C}" srcOrd="9" destOrd="0" presId="urn:microsoft.com/office/officeart/2005/8/layout/default"/>
    <dgm:cxn modelId="{D007810C-24BB-4D85-A079-11985B89EB2C}" type="presParOf" srcId="{FF1D32A5-80F5-4580-9B2A-CDC10993546B}" destId="{9492D987-B623-4433-8BC2-14E1BD8BD3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6CA7-06FE-43A6-B701-5C06DA7B524D}">
      <dsp:nvSpPr>
        <dsp:cNvPr id="0" name=""/>
        <dsp:cNvSpPr/>
      </dsp:nvSpPr>
      <dsp:spPr>
        <a:xfrm>
          <a:off x="1749374" y="417329"/>
          <a:ext cx="2779257" cy="277925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58864A-CC40-449F-B18F-36ADE58B5BB6}">
      <dsp:nvSpPr>
        <dsp:cNvPr id="0" name=""/>
        <dsp:cNvSpPr/>
      </dsp:nvSpPr>
      <dsp:spPr>
        <a:xfrm>
          <a:off x="1749374" y="417329"/>
          <a:ext cx="2779257" cy="277925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D5328-8BEB-4752-BD6D-C1D42A70D5BC}">
      <dsp:nvSpPr>
        <dsp:cNvPr id="0" name=""/>
        <dsp:cNvSpPr/>
      </dsp:nvSpPr>
      <dsp:spPr>
        <a:xfrm>
          <a:off x="1747718" y="417330"/>
          <a:ext cx="2779257" cy="2779257"/>
        </a:xfrm>
        <a:prstGeom prst="blockArc">
          <a:avLst>
            <a:gd name="adj1" fmla="val 21557372"/>
            <a:gd name="adj2" fmla="val 539580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271C07-06F4-4041-8325-9CC369CE53E2}">
      <dsp:nvSpPr>
        <dsp:cNvPr id="0" name=""/>
        <dsp:cNvSpPr/>
      </dsp:nvSpPr>
      <dsp:spPr>
        <a:xfrm>
          <a:off x="1747718" y="417327"/>
          <a:ext cx="2779257" cy="2779257"/>
        </a:xfrm>
        <a:prstGeom prst="blockArc">
          <a:avLst>
            <a:gd name="adj1" fmla="val 16204194"/>
            <a:gd name="adj2" fmla="val 21557377"/>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71C1B-A3F9-4C28-8658-1BC380E49749}">
      <dsp:nvSpPr>
        <dsp:cNvPr id="0" name=""/>
        <dsp:cNvSpPr/>
      </dsp:nvSpPr>
      <dsp:spPr>
        <a:xfrm>
          <a:off x="2499094" y="1167048"/>
          <a:ext cx="1279818" cy="12798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renewal</a:t>
          </a:r>
        </a:p>
      </dsp:txBody>
      <dsp:txXfrm>
        <a:off x="2686519" y="1354473"/>
        <a:ext cx="904968" cy="904968"/>
      </dsp:txXfrm>
    </dsp:sp>
    <dsp:sp modelId="{5E9CD4A9-DABA-4BFE-805F-ADE5ED3EA9E2}">
      <dsp:nvSpPr>
        <dsp:cNvPr id="0" name=""/>
        <dsp:cNvSpPr/>
      </dsp:nvSpPr>
      <dsp:spPr>
        <a:xfrm>
          <a:off x="2691067" y="1644"/>
          <a:ext cx="895872" cy="895872"/>
        </a:xfrm>
        <a:prstGeom prst="ellipse">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relationships</a:t>
          </a:r>
        </a:p>
      </dsp:txBody>
      <dsp:txXfrm>
        <a:off x="2822264" y="132841"/>
        <a:ext cx="633478" cy="633478"/>
      </dsp:txXfrm>
    </dsp:sp>
    <dsp:sp modelId="{CE2EAA32-15FB-4120-B812-B3A6A5C09CC4}">
      <dsp:nvSpPr>
        <dsp:cNvPr id="0" name=""/>
        <dsp:cNvSpPr/>
      </dsp:nvSpPr>
      <dsp:spPr>
        <a:xfrm>
          <a:off x="4046684" y="1342191"/>
          <a:ext cx="895872" cy="895872"/>
        </a:xfrm>
        <a:prstGeom prst="ellipse">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Learning and assessment</a:t>
          </a:r>
        </a:p>
      </dsp:txBody>
      <dsp:txXfrm>
        <a:off x="4177881" y="1473388"/>
        <a:ext cx="633478" cy="633478"/>
      </dsp:txXfrm>
    </dsp:sp>
    <dsp:sp modelId="{30CE1171-05F0-4AE9-8CD8-5FE78831EFF2}">
      <dsp:nvSpPr>
        <dsp:cNvPr id="0" name=""/>
        <dsp:cNvSpPr/>
      </dsp:nvSpPr>
      <dsp:spPr>
        <a:xfrm>
          <a:off x="2691067" y="2716399"/>
          <a:ext cx="895872" cy="895872"/>
        </a:xfrm>
        <a:prstGeom prst="ellipse">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Tracking and reporting</a:t>
          </a:r>
        </a:p>
      </dsp:txBody>
      <dsp:txXfrm>
        <a:off x="2822264" y="2847596"/>
        <a:ext cx="633478" cy="633478"/>
      </dsp:txXfrm>
    </dsp:sp>
    <dsp:sp modelId="{0F37FE12-95AD-4C2C-A938-A5B141C6EB66}">
      <dsp:nvSpPr>
        <dsp:cNvPr id="0" name=""/>
        <dsp:cNvSpPr/>
      </dsp:nvSpPr>
      <dsp:spPr>
        <a:xfrm>
          <a:off x="1333689" y="1359021"/>
          <a:ext cx="895872" cy="895872"/>
        </a:xfrm>
        <a:prstGeom prst="ellipse">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Skills and resilience</a:t>
          </a:r>
        </a:p>
      </dsp:txBody>
      <dsp:txXfrm>
        <a:off x="1464886" y="1490218"/>
        <a:ext cx="633478" cy="63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92180-6818-4B65-8331-3A925F2E8E18}">
      <dsp:nvSpPr>
        <dsp:cNvPr id="0" name=""/>
        <dsp:cNvSpPr/>
      </dsp:nvSpPr>
      <dsp:spPr>
        <a:xfrm>
          <a:off x="0" y="157627"/>
          <a:ext cx="5906181" cy="3118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Support for Learning Department</a:t>
          </a:r>
          <a:r>
            <a:rPr lang="en-GB" sz="1300" kern="1200"/>
            <a:t> </a:t>
          </a:r>
          <a:endParaRPr lang="en-US" sz="1300" kern="1200"/>
        </a:p>
      </dsp:txBody>
      <dsp:txXfrm>
        <a:off x="15221" y="172848"/>
        <a:ext cx="5875739" cy="281363"/>
      </dsp:txXfrm>
    </dsp:sp>
    <dsp:sp modelId="{2CECA776-8FDC-4AF9-A5C4-045678BE7831}">
      <dsp:nvSpPr>
        <dsp:cNvPr id="0" name=""/>
        <dsp:cNvSpPr/>
      </dsp:nvSpPr>
      <dsp:spPr>
        <a:xfrm>
          <a:off x="0" y="506872"/>
          <a:ext cx="5906181" cy="311805"/>
        </a:xfrm>
        <a:prstGeom prst="roundRect">
          <a:avLst/>
        </a:prstGeom>
        <a:solidFill>
          <a:schemeClr val="accent2">
            <a:hueOff val="549268"/>
            <a:satOff val="-9762"/>
            <a:lumOff val="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Targeted Interventions</a:t>
          </a:r>
          <a:r>
            <a:rPr lang="en-GB" sz="1300" kern="1200"/>
            <a:t> </a:t>
          </a:r>
          <a:endParaRPr lang="en-US" sz="1300" kern="1200"/>
        </a:p>
      </dsp:txBody>
      <dsp:txXfrm>
        <a:off x="15221" y="522093"/>
        <a:ext cx="5875739" cy="281363"/>
      </dsp:txXfrm>
    </dsp:sp>
    <dsp:sp modelId="{398C1EC7-82EC-4775-8A05-FF1D5FCA2B56}">
      <dsp:nvSpPr>
        <dsp:cNvPr id="0" name=""/>
        <dsp:cNvSpPr/>
      </dsp:nvSpPr>
      <dsp:spPr>
        <a:xfrm>
          <a:off x="0" y="818677"/>
          <a:ext cx="5906181"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a:t>Work with Guidance and at multi-agency level to discuss the needs of young people (PEF, Young Carers, Care Experienced and those with social work involvement) to plan and monitor the implementation of strategies and interventions.</a:t>
          </a:r>
          <a:endParaRPr lang="en-US" sz="1000" kern="1200"/>
        </a:p>
        <a:p>
          <a:pPr marL="57150" lvl="1" indent="-57150" algn="l" defTabSz="444500">
            <a:lnSpc>
              <a:spcPct val="90000"/>
            </a:lnSpc>
            <a:spcBef>
              <a:spcPct val="0"/>
            </a:spcBef>
            <a:spcAft>
              <a:spcPct val="20000"/>
            </a:spcAft>
            <a:buChar char="•"/>
          </a:pPr>
          <a:r>
            <a:rPr lang="en-GB" sz="1000" kern="1200"/>
            <a:t>SRA Reading Groups to support pupils with weak literacy skills. </a:t>
          </a:r>
          <a:endParaRPr lang="en-US" sz="1000" kern="1200"/>
        </a:p>
        <a:p>
          <a:pPr marL="57150" lvl="1" indent="-57150" algn="l" defTabSz="444500">
            <a:lnSpc>
              <a:spcPct val="90000"/>
            </a:lnSpc>
            <a:spcBef>
              <a:spcPct val="0"/>
            </a:spcBef>
            <a:spcAft>
              <a:spcPct val="20000"/>
            </a:spcAft>
            <a:buChar char="•"/>
          </a:pPr>
          <a:r>
            <a:rPr lang="en-GB" sz="1000" kern="1200"/>
            <a:t>Individualised interventions to accelerate improvement in literacy and numeracy skills. </a:t>
          </a:r>
          <a:endParaRPr lang="en-US" sz="1000" kern="1200"/>
        </a:p>
        <a:p>
          <a:pPr marL="57150" lvl="1" indent="-57150" algn="l" defTabSz="444500">
            <a:lnSpc>
              <a:spcPct val="90000"/>
            </a:lnSpc>
            <a:spcBef>
              <a:spcPct val="0"/>
            </a:spcBef>
            <a:spcAft>
              <a:spcPct val="20000"/>
            </a:spcAft>
            <a:buChar char="•"/>
          </a:pPr>
          <a:r>
            <a:rPr lang="en-GB" sz="1000" kern="1200"/>
            <a:t>Support to use ICT effectively – accessing Teams, IVONA. </a:t>
          </a:r>
          <a:endParaRPr lang="en-US" sz="1000" kern="1200"/>
        </a:p>
        <a:p>
          <a:pPr marL="57150" lvl="1" indent="-57150" algn="l" defTabSz="444500">
            <a:lnSpc>
              <a:spcPct val="90000"/>
            </a:lnSpc>
            <a:spcBef>
              <a:spcPct val="0"/>
            </a:spcBef>
            <a:spcAft>
              <a:spcPct val="20000"/>
            </a:spcAft>
            <a:buChar char="•"/>
          </a:pPr>
          <a:r>
            <a:rPr lang="en-GB" sz="1000" kern="1200"/>
            <a:t>Support to re-engage learners through small group and one-to-one instruction. </a:t>
          </a:r>
          <a:endParaRPr lang="en-US" sz="1000" kern="1200"/>
        </a:p>
        <a:p>
          <a:pPr marL="57150" lvl="1" indent="-57150" algn="l" defTabSz="444500">
            <a:lnSpc>
              <a:spcPct val="90000"/>
            </a:lnSpc>
            <a:spcBef>
              <a:spcPct val="0"/>
            </a:spcBef>
            <a:spcAft>
              <a:spcPct val="20000"/>
            </a:spcAft>
            <a:buChar char="•"/>
          </a:pPr>
          <a:r>
            <a:rPr lang="en-GB" sz="1000" kern="1200"/>
            <a:t>Plan and deliver SQA courses to meet the needs of pupils (Scottish Studies Award). </a:t>
          </a:r>
          <a:endParaRPr lang="en-US" sz="1000" kern="1200"/>
        </a:p>
      </dsp:txBody>
      <dsp:txXfrm>
        <a:off x="0" y="818677"/>
        <a:ext cx="5906181" cy="1318590"/>
      </dsp:txXfrm>
    </dsp:sp>
    <dsp:sp modelId="{29C48377-48E3-4373-B50B-362D3421CED0}">
      <dsp:nvSpPr>
        <dsp:cNvPr id="0" name=""/>
        <dsp:cNvSpPr/>
      </dsp:nvSpPr>
      <dsp:spPr>
        <a:xfrm>
          <a:off x="0" y="2137267"/>
          <a:ext cx="5906181" cy="311805"/>
        </a:xfrm>
        <a:prstGeom prst="roundRect">
          <a:avLst/>
        </a:prstGeom>
        <a:solidFill>
          <a:schemeClr val="accent2">
            <a:hueOff val="1098536"/>
            <a:satOff val="-19523"/>
            <a:lumOff val="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Support for ASN pupils sitting exams in 2022</a:t>
          </a:r>
          <a:r>
            <a:rPr lang="en-GB" sz="1300" kern="1200"/>
            <a:t> </a:t>
          </a:r>
          <a:endParaRPr lang="en-US" sz="1300" kern="1200"/>
        </a:p>
      </dsp:txBody>
      <dsp:txXfrm>
        <a:off x="15221" y="2152488"/>
        <a:ext cx="5875739" cy="281363"/>
      </dsp:txXfrm>
    </dsp:sp>
    <dsp:sp modelId="{AE2829CB-FE93-4085-9945-FC8D4AFBE19A}">
      <dsp:nvSpPr>
        <dsp:cNvPr id="0" name=""/>
        <dsp:cNvSpPr/>
      </dsp:nvSpPr>
      <dsp:spPr>
        <a:xfrm>
          <a:off x="0" y="2449072"/>
          <a:ext cx="5906181"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a:t>Delivering sessions on study skills, exam techniques and effective reading strategies. </a:t>
          </a:r>
          <a:endParaRPr lang="en-US" sz="1000" kern="1200"/>
        </a:p>
        <a:p>
          <a:pPr marL="57150" lvl="1" indent="-57150" algn="l" defTabSz="444500">
            <a:lnSpc>
              <a:spcPct val="90000"/>
            </a:lnSpc>
            <a:spcBef>
              <a:spcPct val="0"/>
            </a:spcBef>
            <a:spcAft>
              <a:spcPct val="20000"/>
            </a:spcAft>
            <a:buChar char="•"/>
          </a:pPr>
          <a:r>
            <a:rPr lang="en-GB" sz="1000" kern="1200"/>
            <a:t>Resources to support revision. </a:t>
          </a:r>
          <a:endParaRPr lang="en-US" sz="1000" kern="1200"/>
        </a:p>
        <a:p>
          <a:pPr marL="57150" lvl="1" indent="-57150" algn="l" defTabSz="444500">
            <a:lnSpc>
              <a:spcPct val="90000"/>
            </a:lnSpc>
            <a:spcBef>
              <a:spcPct val="0"/>
            </a:spcBef>
            <a:spcAft>
              <a:spcPct val="20000"/>
            </a:spcAft>
            <a:buChar char="•"/>
          </a:pPr>
          <a:r>
            <a:rPr lang="en-GB" sz="1000" kern="1200"/>
            <a:t>Discussion about assessment arrangements with all pupils with an ASN. </a:t>
          </a:r>
          <a:endParaRPr lang="en-US" sz="1000" kern="1200"/>
        </a:p>
      </dsp:txBody>
      <dsp:txXfrm>
        <a:off x="0" y="2449072"/>
        <a:ext cx="5906181" cy="511290"/>
      </dsp:txXfrm>
    </dsp:sp>
    <dsp:sp modelId="{ADFFE628-0461-4952-9ECB-A5BD24A40105}">
      <dsp:nvSpPr>
        <dsp:cNvPr id="0" name=""/>
        <dsp:cNvSpPr/>
      </dsp:nvSpPr>
      <dsp:spPr>
        <a:xfrm>
          <a:off x="0" y="2960362"/>
          <a:ext cx="5906181" cy="311805"/>
        </a:xfrm>
        <a:prstGeom prst="roundRect">
          <a:avLst/>
        </a:prstGeom>
        <a:solidFill>
          <a:schemeClr val="accent2">
            <a:hueOff val="1647804"/>
            <a:satOff val="-29285"/>
            <a:lumOff val="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In-class Support</a:t>
          </a:r>
          <a:r>
            <a:rPr lang="en-GB" sz="1300" kern="1200"/>
            <a:t> </a:t>
          </a:r>
          <a:endParaRPr lang="en-US" sz="1300" kern="1200"/>
        </a:p>
      </dsp:txBody>
      <dsp:txXfrm>
        <a:off x="15221" y="2975583"/>
        <a:ext cx="5875739" cy="281363"/>
      </dsp:txXfrm>
    </dsp:sp>
    <dsp:sp modelId="{E2C64F18-6CD7-4886-AD4D-4AF5FCD1387D}">
      <dsp:nvSpPr>
        <dsp:cNvPr id="0" name=""/>
        <dsp:cNvSpPr/>
      </dsp:nvSpPr>
      <dsp:spPr>
        <a:xfrm>
          <a:off x="0" y="3272167"/>
          <a:ext cx="5906181"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a:t>In-class support (S1 and S2 Maths, S2 and S3 English, N5 Applications of Maths).  </a:t>
          </a:r>
          <a:endParaRPr lang="en-US" sz="1000" kern="1200"/>
        </a:p>
      </dsp:txBody>
      <dsp:txXfrm>
        <a:off x="0" y="3272167"/>
        <a:ext cx="5906181" cy="215280"/>
      </dsp:txXfrm>
    </dsp:sp>
    <dsp:sp modelId="{61006F76-B28C-47A7-969E-BAD5402F4756}">
      <dsp:nvSpPr>
        <dsp:cNvPr id="0" name=""/>
        <dsp:cNvSpPr/>
      </dsp:nvSpPr>
      <dsp:spPr>
        <a:xfrm>
          <a:off x="0" y="3487447"/>
          <a:ext cx="5906181" cy="311805"/>
        </a:xfrm>
        <a:prstGeom prst="roundRect">
          <a:avLst/>
        </a:prstGeom>
        <a:solidFill>
          <a:schemeClr val="accent2">
            <a:hueOff val="2197072"/>
            <a:satOff val="-39046"/>
            <a:lumOff val="1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Support with Classwork and Homework</a:t>
          </a:r>
          <a:r>
            <a:rPr lang="en-GB" sz="1300" kern="1200"/>
            <a:t> </a:t>
          </a:r>
          <a:endParaRPr lang="en-US" sz="1300" kern="1200"/>
        </a:p>
      </dsp:txBody>
      <dsp:txXfrm>
        <a:off x="15221" y="3502668"/>
        <a:ext cx="5875739" cy="281363"/>
      </dsp:txXfrm>
    </dsp:sp>
    <dsp:sp modelId="{71FC5FDC-78F7-4C4F-9181-896960738208}">
      <dsp:nvSpPr>
        <dsp:cNvPr id="0" name=""/>
        <dsp:cNvSpPr/>
      </dsp:nvSpPr>
      <dsp:spPr>
        <a:xfrm>
          <a:off x="0" y="3799252"/>
          <a:ext cx="5906181"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a:t>Work cooperatively in classes and in consultation with subject teachers to help make the curriculum accessible for all pupils. </a:t>
          </a:r>
          <a:endParaRPr lang="en-US" sz="1000" kern="1200"/>
        </a:p>
        <a:p>
          <a:pPr marL="57150" lvl="1" indent="-57150" algn="l" defTabSz="444500">
            <a:lnSpc>
              <a:spcPct val="90000"/>
            </a:lnSpc>
            <a:spcBef>
              <a:spcPct val="0"/>
            </a:spcBef>
            <a:spcAft>
              <a:spcPct val="20000"/>
            </a:spcAft>
            <a:buChar char="•"/>
          </a:pPr>
          <a:r>
            <a:rPr lang="en-GB" sz="1000" kern="1200"/>
            <a:t>Run the school Homework Club and drop-in lunchtime support group for pupils with additional support needs. </a:t>
          </a:r>
          <a:endParaRPr lang="en-US" sz="1000" kern="1200"/>
        </a:p>
      </dsp:txBody>
      <dsp:txXfrm>
        <a:off x="0" y="3799252"/>
        <a:ext cx="5906181" cy="618930"/>
      </dsp:txXfrm>
    </dsp:sp>
    <dsp:sp modelId="{18B57FC9-F6CB-4509-B879-BC6D9B279AFF}">
      <dsp:nvSpPr>
        <dsp:cNvPr id="0" name=""/>
        <dsp:cNvSpPr/>
      </dsp:nvSpPr>
      <dsp:spPr>
        <a:xfrm>
          <a:off x="0" y="4418182"/>
          <a:ext cx="5906181" cy="311805"/>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Wellbeing and Nurture</a:t>
          </a:r>
          <a:r>
            <a:rPr lang="en-GB" sz="1300" kern="1200"/>
            <a:t> </a:t>
          </a:r>
          <a:endParaRPr lang="en-US" sz="1300" kern="1200"/>
        </a:p>
      </dsp:txBody>
      <dsp:txXfrm>
        <a:off x="15221" y="4433403"/>
        <a:ext cx="5875739" cy="281363"/>
      </dsp:txXfrm>
    </dsp:sp>
    <dsp:sp modelId="{EA86B731-F458-425A-8A16-56ABBE0E72D7}">
      <dsp:nvSpPr>
        <dsp:cNvPr id="0" name=""/>
        <dsp:cNvSpPr/>
      </dsp:nvSpPr>
      <dsp:spPr>
        <a:xfrm>
          <a:off x="0" y="4729987"/>
          <a:ext cx="5906181" cy="34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a:t>Run the Break and Lunch Hub Club to support vulnerable pupils. </a:t>
          </a:r>
          <a:endParaRPr lang="en-US" sz="1000" kern="1200"/>
        </a:p>
        <a:p>
          <a:pPr marL="57150" lvl="1" indent="-57150" algn="l" defTabSz="444500">
            <a:lnSpc>
              <a:spcPct val="90000"/>
            </a:lnSpc>
            <a:spcBef>
              <a:spcPct val="0"/>
            </a:spcBef>
            <a:spcAft>
              <a:spcPct val="20000"/>
            </a:spcAft>
            <a:buChar char="•"/>
          </a:pPr>
          <a:r>
            <a:rPr lang="en-GB" sz="1000" kern="1200"/>
            <a:t>Deliver nurture provision to support vulnerable pupils in S1 and S2. </a:t>
          </a:r>
          <a:endParaRPr lang="en-US" sz="1000" kern="1200"/>
        </a:p>
      </dsp:txBody>
      <dsp:txXfrm>
        <a:off x="0" y="4729987"/>
        <a:ext cx="5906181" cy="34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309730" y="461570"/>
          <a:ext cx="2024437" cy="2024437"/>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741117" y="899258"/>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32441" y="2860540"/>
          <a:ext cx="185005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Learning, teaching &amp; assessment</a:t>
          </a:r>
        </a:p>
      </dsp:txBody>
      <dsp:txXfrm>
        <a:off x="332441" y="2860540"/>
        <a:ext cx="1850058" cy="720000"/>
      </dsp:txXfrm>
    </dsp:sp>
    <dsp:sp modelId="{543C18BC-1989-44B2-9862-C670C61D3452}">
      <dsp:nvSpPr>
        <dsp:cNvPr id="0" name=""/>
        <dsp:cNvSpPr/>
      </dsp:nvSpPr>
      <dsp:spPr>
        <a:xfrm>
          <a:off x="3041444" y="511533"/>
          <a:ext cx="2024437" cy="2024437"/>
        </a:xfrm>
        <a:prstGeom prst="ellipse">
          <a:avLst/>
        </a:prstGeom>
        <a:solidFill>
          <a:srgbClr val="E89354"/>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3522865" y="974202"/>
          <a:ext cx="1161562" cy="1161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2338105" y="2858833"/>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equalities</a:t>
          </a:r>
        </a:p>
      </dsp:txBody>
      <dsp:txXfrm>
        <a:off x="2338105" y="2858833"/>
        <a:ext cx="3318750" cy="720000"/>
      </dsp:txXfrm>
    </dsp:sp>
    <dsp:sp modelId="{5BDDFF18-9AEC-4E5E-B9AA-33D86F01A63E}">
      <dsp:nvSpPr>
        <dsp:cNvPr id="0" name=""/>
        <dsp:cNvSpPr/>
      </dsp:nvSpPr>
      <dsp:spPr>
        <a:xfrm>
          <a:off x="5729168" y="501431"/>
          <a:ext cx="2024437" cy="2024437"/>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6192267" y="941179"/>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5214631" y="286444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health, Well-being and Resilience</a:t>
          </a:r>
        </a:p>
      </dsp:txBody>
      <dsp:txXfrm>
        <a:off x="5214631" y="2864442"/>
        <a:ext cx="331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C0A83-4BC9-4DA8-B6C8-124F6A77A8FE}">
      <dsp:nvSpPr>
        <dsp:cNvPr id="0" name=""/>
        <dsp:cNvSpPr/>
      </dsp:nvSpPr>
      <dsp:spPr>
        <a:xfrm>
          <a:off x="0" y="4086"/>
          <a:ext cx="5906181" cy="870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55E02-098B-4342-93C9-677BD3D67924}">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43E0F-8581-46D0-B764-CD410CD179CC}">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GB" sz="1600" kern="1200"/>
            <a:t>Worked effectively at City level to share practice and support each other</a:t>
          </a:r>
          <a:endParaRPr lang="en-US" sz="1600" kern="1200"/>
        </a:p>
      </dsp:txBody>
      <dsp:txXfrm>
        <a:off x="1005339" y="4086"/>
        <a:ext cx="4900841" cy="870424"/>
      </dsp:txXfrm>
    </dsp:sp>
    <dsp:sp modelId="{70429ACC-4A59-4E53-95E6-261D9CDF414B}">
      <dsp:nvSpPr>
        <dsp:cNvPr id="0" name=""/>
        <dsp:cNvSpPr/>
      </dsp:nvSpPr>
      <dsp:spPr>
        <a:xfrm>
          <a:off x="0" y="1092116"/>
          <a:ext cx="5906181" cy="870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E3ECD-B785-4F9D-B49B-1EFE7B54839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5C823C-ED6D-4A40-B3CD-AEDC3AB42F29}">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GB" sz="1600" kern="1200"/>
            <a:t>Support collaboration and facilitate stronger/better links across faculties</a:t>
          </a:r>
          <a:endParaRPr lang="en-US" sz="1600" kern="1200"/>
        </a:p>
      </dsp:txBody>
      <dsp:txXfrm>
        <a:off x="1005339" y="1092116"/>
        <a:ext cx="4900841" cy="870424"/>
      </dsp:txXfrm>
    </dsp:sp>
    <dsp:sp modelId="{765469A0-E399-45ED-81F5-F2D41D8BDE06}">
      <dsp:nvSpPr>
        <dsp:cNvPr id="0" name=""/>
        <dsp:cNvSpPr/>
      </dsp:nvSpPr>
      <dsp:spPr>
        <a:xfrm>
          <a:off x="0" y="2180146"/>
          <a:ext cx="5906181" cy="870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B17AC-2A33-4C45-A0C9-60B5218B2D52}">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9D23B8-6559-4919-8F63-3A11E3943EC5}">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GB" sz="1600" kern="1200"/>
            <a:t>Supports CLs to share with all SLT and highlight and share strengths and successes</a:t>
          </a:r>
          <a:endParaRPr lang="en-US" sz="1600" kern="1200"/>
        </a:p>
      </dsp:txBody>
      <dsp:txXfrm>
        <a:off x="1005339" y="2180146"/>
        <a:ext cx="4900841" cy="870424"/>
      </dsp:txXfrm>
    </dsp:sp>
    <dsp:sp modelId="{44AA0B05-E869-4760-96B2-B77372A8FE7C}">
      <dsp:nvSpPr>
        <dsp:cNvPr id="0" name=""/>
        <dsp:cNvSpPr/>
      </dsp:nvSpPr>
      <dsp:spPr>
        <a:xfrm>
          <a:off x="0" y="3268177"/>
          <a:ext cx="5906181" cy="87042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8C31B-7E47-4AA4-9BFD-E8286C2EAB48}">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4DE5C6-6B0D-4CD4-B2E5-8CDE5276B112}">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GB" sz="1600" kern="1200"/>
            <a:t>Aligned to ethos and Boroughmuir Engages vision </a:t>
          </a:r>
          <a:endParaRPr lang="en-US" sz="1600" kern="1200"/>
        </a:p>
      </dsp:txBody>
      <dsp:txXfrm>
        <a:off x="1005339" y="3268177"/>
        <a:ext cx="4900841" cy="870424"/>
      </dsp:txXfrm>
    </dsp:sp>
    <dsp:sp modelId="{39F4946A-B5F1-4076-BFB5-B79E08811B34}">
      <dsp:nvSpPr>
        <dsp:cNvPr id="0" name=""/>
        <dsp:cNvSpPr/>
      </dsp:nvSpPr>
      <dsp:spPr>
        <a:xfrm>
          <a:off x="0" y="4356207"/>
          <a:ext cx="5906181" cy="87042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AB6FB-3BFE-4E2E-9796-68BC4856C19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CE8526-166C-4D31-B64B-F76EBF21B203}">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GB" sz="1600" kern="1200"/>
            <a:t>Follows on from inspection feedback to improve consistency of pupils experience as a L&amp;T focus</a:t>
          </a:r>
          <a:endParaRPr lang="en-US" sz="1600" kern="1200"/>
        </a:p>
      </dsp:txBody>
      <dsp:txXfrm>
        <a:off x="1005339" y="4356207"/>
        <a:ext cx="4900841" cy="870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CADB3-8269-42BE-9810-F8E02FBFA15C}">
      <dsp:nvSpPr>
        <dsp:cNvPr id="0" name=""/>
        <dsp:cNvSpPr/>
      </dsp:nvSpPr>
      <dsp:spPr>
        <a:xfrm>
          <a:off x="0" y="1597"/>
          <a:ext cx="10058399" cy="809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9F9ED-B164-4E77-9CDA-1267A424AC63}">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9FB91-9DEE-44AD-AFCC-799A9130E7DC}">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755650">
            <a:lnSpc>
              <a:spcPct val="100000"/>
            </a:lnSpc>
            <a:spcBef>
              <a:spcPct val="0"/>
            </a:spcBef>
            <a:spcAft>
              <a:spcPct val="35000"/>
            </a:spcAft>
            <a:buNone/>
          </a:pPr>
          <a:r>
            <a:rPr lang="en-GB" sz="1700" kern="1200"/>
            <a:t>Continue to use House style for all class Teams; familiar, logical and helpful</a:t>
          </a:r>
          <a:endParaRPr lang="en-US" sz="1700" kern="1200"/>
        </a:p>
      </dsp:txBody>
      <dsp:txXfrm>
        <a:off x="935289" y="1597"/>
        <a:ext cx="9123110" cy="809774"/>
      </dsp:txXfrm>
    </dsp:sp>
    <dsp:sp modelId="{65AFBA1B-5F25-45FF-A235-B7924A693AA8}">
      <dsp:nvSpPr>
        <dsp:cNvPr id="0" name=""/>
        <dsp:cNvSpPr/>
      </dsp:nvSpPr>
      <dsp:spPr>
        <a:xfrm>
          <a:off x="0" y="1013815"/>
          <a:ext cx="10058399" cy="809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0BA74-2886-40D4-AF9C-CA751F9421C7}">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FE097-94FC-4C6E-AB6E-C39E0527AE99}">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755650">
            <a:lnSpc>
              <a:spcPct val="100000"/>
            </a:lnSpc>
            <a:spcBef>
              <a:spcPct val="0"/>
            </a:spcBef>
            <a:spcAft>
              <a:spcPct val="35000"/>
            </a:spcAft>
            <a:buNone/>
          </a:pPr>
          <a:r>
            <a:rPr lang="en-GB" sz="1700" kern="1200"/>
            <a:t>Each class has a Team set up and in regular use: teachers are posting resources and guidance on these pages, as well as using the ‘Assignments’ function to set key work. </a:t>
          </a:r>
          <a:endParaRPr lang="en-US" sz="1700" kern="1200"/>
        </a:p>
      </dsp:txBody>
      <dsp:txXfrm>
        <a:off x="935289" y="1013815"/>
        <a:ext cx="9123110" cy="809774"/>
      </dsp:txXfrm>
    </dsp:sp>
    <dsp:sp modelId="{62116C33-5C5C-4AE3-AAD6-B210C44BA13F}">
      <dsp:nvSpPr>
        <dsp:cNvPr id="0" name=""/>
        <dsp:cNvSpPr/>
      </dsp:nvSpPr>
      <dsp:spPr>
        <a:xfrm>
          <a:off x="0" y="2026033"/>
          <a:ext cx="10058399" cy="809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1DC4E-0301-4EB0-A276-AE15A6E732A7}">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10466-A767-4759-87EA-5113A18CF294}">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755650">
            <a:lnSpc>
              <a:spcPct val="100000"/>
            </a:lnSpc>
            <a:spcBef>
              <a:spcPct val="0"/>
            </a:spcBef>
            <a:spcAft>
              <a:spcPct val="35000"/>
            </a:spcAft>
            <a:buNone/>
          </a:pPr>
          <a:r>
            <a:rPr lang="en-GB" sz="1700" b="1" kern="1200"/>
            <a:t>Please remind your young people that they should be regularly checking their class Teams pages as they are now a fundamental part of class.</a:t>
          </a:r>
          <a:endParaRPr lang="en-US" sz="1700" kern="1200"/>
        </a:p>
      </dsp:txBody>
      <dsp:txXfrm>
        <a:off x="935289" y="2026033"/>
        <a:ext cx="9123110" cy="809774"/>
      </dsp:txXfrm>
    </dsp:sp>
    <dsp:sp modelId="{28F2BBD8-A332-4371-BAC7-0C42587E2483}">
      <dsp:nvSpPr>
        <dsp:cNvPr id="0" name=""/>
        <dsp:cNvSpPr/>
      </dsp:nvSpPr>
      <dsp:spPr>
        <a:xfrm>
          <a:off x="0" y="3038251"/>
          <a:ext cx="10058399" cy="809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74ED7-3366-40E9-AF06-BE834F8361E5}">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556D7-DA0F-4CD9-9294-822CFA036DB1}">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755650">
            <a:lnSpc>
              <a:spcPct val="100000"/>
            </a:lnSpc>
            <a:spcBef>
              <a:spcPct val="0"/>
            </a:spcBef>
            <a:spcAft>
              <a:spcPct val="35000"/>
            </a:spcAft>
            <a:buNone/>
          </a:pPr>
          <a:r>
            <a:rPr lang="en-GB" sz="1700" kern="1200" dirty="0"/>
            <a:t>CEC ‘Empowered Learning’ is the name for the roll-out of </a:t>
          </a:r>
        </a:p>
        <a:p>
          <a:pPr marL="0" lvl="0" indent="0" algn="l" defTabSz="755650">
            <a:lnSpc>
              <a:spcPct val="100000"/>
            </a:lnSpc>
            <a:spcBef>
              <a:spcPct val="0"/>
            </a:spcBef>
            <a:spcAft>
              <a:spcPct val="35000"/>
            </a:spcAft>
            <a:buNone/>
          </a:pPr>
          <a:r>
            <a:rPr lang="en-GB" sz="1700" kern="1200" dirty="0"/>
            <a:t>1:1 devices to staff and pupils, commencing January 2022.  </a:t>
          </a:r>
          <a:endParaRPr lang="en-US" sz="1700" kern="1200" dirty="0"/>
        </a:p>
      </dsp:txBody>
      <dsp:txXfrm>
        <a:off x="935289" y="3038251"/>
        <a:ext cx="9123110" cy="809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AFEF2-0BF4-4040-AB95-7C13D934F2FB}">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t>‘Be aware that pupils may feel anxious being put on the spot’ </a:t>
          </a:r>
          <a:r>
            <a:rPr lang="en-GB" sz="1300" b="1" kern="1200" dirty="0"/>
            <a:t>integrate a variety of questioning styles, use of show-me boards, quizzes etc (Quizlet, Quizziz – training recorded in CLPL virtual staffroom)</a:t>
          </a:r>
          <a:endParaRPr lang="en-US" sz="1300" kern="1200" dirty="0"/>
        </a:p>
      </dsp:txBody>
      <dsp:txXfrm>
        <a:off x="447913" y="1658"/>
        <a:ext cx="2863304" cy="1717982"/>
      </dsp:txXfrm>
    </dsp:sp>
    <dsp:sp modelId="{8D868F88-2173-4B1D-9B67-21FEC4D4585C}">
      <dsp:nvSpPr>
        <dsp:cNvPr id="0" name=""/>
        <dsp:cNvSpPr/>
      </dsp:nvSpPr>
      <dsp:spPr>
        <a:xfrm>
          <a:off x="3597547" y="18494"/>
          <a:ext cx="2863304" cy="17179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t>‘Quiet space is needed’</a:t>
          </a:r>
        </a:p>
        <a:p>
          <a:pPr marL="0" lvl="0" indent="0" algn="ctr" defTabSz="577850">
            <a:lnSpc>
              <a:spcPct val="90000"/>
            </a:lnSpc>
            <a:spcBef>
              <a:spcPct val="0"/>
            </a:spcBef>
            <a:spcAft>
              <a:spcPct val="35000"/>
            </a:spcAft>
            <a:buNone/>
          </a:pPr>
          <a:r>
            <a:rPr lang="en-GB" sz="1300" b="1" kern="1200" dirty="0"/>
            <a:t> library space  and various classrooms available over break and lunchtime</a:t>
          </a:r>
          <a:endParaRPr lang="en-US" sz="1300" kern="1200" dirty="0"/>
        </a:p>
      </dsp:txBody>
      <dsp:txXfrm>
        <a:off x="3597547" y="18494"/>
        <a:ext cx="2863304" cy="1717982"/>
      </dsp:txXfrm>
    </dsp:sp>
    <dsp:sp modelId="{25905C47-FA03-4D94-B7C0-33B6AC3C2633}">
      <dsp:nvSpPr>
        <dsp:cNvPr id="0" name=""/>
        <dsp:cNvSpPr/>
      </dsp:nvSpPr>
      <dsp:spPr>
        <a:xfrm>
          <a:off x="6747182" y="1658"/>
          <a:ext cx="2863304" cy="171798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t>‘Give as much notice of tests, homework etc as possible’</a:t>
          </a:r>
        </a:p>
        <a:p>
          <a:pPr marL="0" lvl="0" indent="0" algn="ctr" defTabSz="577850">
            <a:lnSpc>
              <a:spcPct val="90000"/>
            </a:lnSpc>
            <a:spcBef>
              <a:spcPct val="0"/>
            </a:spcBef>
            <a:spcAft>
              <a:spcPct val="35000"/>
            </a:spcAft>
            <a:buNone/>
          </a:pPr>
          <a:r>
            <a:rPr lang="en-GB" sz="1300" b="1" kern="1200" dirty="0"/>
            <a:t> use Teams for setting Assignments and sharing resources. Use the House style for channels.</a:t>
          </a:r>
          <a:endParaRPr lang="en-US" sz="1300" kern="1200" dirty="0"/>
        </a:p>
      </dsp:txBody>
      <dsp:txXfrm>
        <a:off x="6747182" y="1658"/>
        <a:ext cx="2863304" cy="1717982"/>
      </dsp:txXfrm>
    </dsp:sp>
    <dsp:sp modelId="{A228629C-63A9-4F61-92B8-409F5F370EC0}">
      <dsp:nvSpPr>
        <dsp:cNvPr id="0" name=""/>
        <dsp:cNvSpPr/>
      </dsp:nvSpPr>
      <dsp:spPr>
        <a:xfrm>
          <a:off x="2022730" y="2005971"/>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t>‘Check-ins are useful’</a:t>
          </a:r>
        </a:p>
        <a:p>
          <a:pPr marL="0" lvl="0" indent="0" algn="ctr" defTabSz="577850">
            <a:lnSpc>
              <a:spcPct val="90000"/>
            </a:lnSpc>
            <a:spcBef>
              <a:spcPct val="0"/>
            </a:spcBef>
            <a:spcAft>
              <a:spcPct val="35000"/>
            </a:spcAft>
            <a:buNone/>
          </a:pPr>
          <a:r>
            <a:rPr lang="en-GB" sz="1300" b="1" kern="1200" dirty="0"/>
            <a:t> staff-pupil mentoring, ethos and relationships, welcoming to class</a:t>
          </a:r>
          <a:endParaRPr lang="en-US" sz="1300" kern="1200" dirty="0"/>
        </a:p>
      </dsp:txBody>
      <dsp:txXfrm>
        <a:off x="2022730" y="2005971"/>
        <a:ext cx="2863304" cy="1717982"/>
      </dsp:txXfrm>
    </dsp:sp>
    <dsp:sp modelId="{56014421-A442-4F1E-B398-304A8910294B}">
      <dsp:nvSpPr>
        <dsp:cNvPr id="0" name=""/>
        <dsp:cNvSpPr/>
      </dsp:nvSpPr>
      <dsp:spPr>
        <a:xfrm>
          <a:off x="5172365" y="2005971"/>
          <a:ext cx="2863304" cy="171798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t>‘Why am I feeling anxious? What can I do to help myself?’</a:t>
          </a:r>
        </a:p>
        <a:p>
          <a:pPr marL="0" lvl="0" indent="0" algn="ctr" defTabSz="577850">
            <a:lnSpc>
              <a:spcPct val="90000"/>
            </a:lnSpc>
            <a:spcBef>
              <a:spcPct val="0"/>
            </a:spcBef>
            <a:spcAft>
              <a:spcPct val="35000"/>
            </a:spcAft>
            <a:buNone/>
          </a:pPr>
          <a:r>
            <a:rPr lang="en-GB" sz="1300" b="1" kern="1200" dirty="0"/>
            <a:t>Teach knowledge about what’s happening in the brain when someone is anxious, as well as coping strategies PSE, school counsellor, M. Alexander, mentoring, coaching, HWB rota</a:t>
          </a:r>
          <a:endParaRPr lang="en-US" sz="1300" kern="1200" dirty="0"/>
        </a:p>
      </dsp:txBody>
      <dsp:txXfrm>
        <a:off x="5172365" y="2005971"/>
        <a:ext cx="2863304" cy="1717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EF443-AB23-413F-ACB1-A97767BC7CD7}">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More knowledge and education about children’s rights Rights Respecting Schools, YPI, HWB rota, subject study, Pupil Council and pupil voice </a:t>
          </a:r>
          <a:endParaRPr lang="en-US" sz="1600" kern="1200"/>
        </a:p>
      </dsp:txBody>
      <dsp:txXfrm>
        <a:off x="447913" y="1658"/>
        <a:ext cx="2863304" cy="1717982"/>
      </dsp:txXfrm>
    </dsp:sp>
    <dsp:sp modelId="{CC26FC8A-F066-4C12-AC94-1424DC9E7594}">
      <dsp:nvSpPr>
        <dsp:cNvPr id="0" name=""/>
        <dsp:cNvSpPr/>
      </dsp:nvSpPr>
      <dsp:spPr>
        <a:xfrm>
          <a:off x="3597547" y="1658"/>
          <a:ext cx="2863304" cy="1717982"/>
        </a:xfrm>
        <a:prstGeom prst="rect">
          <a:avLst/>
        </a:prstGeom>
        <a:solidFill>
          <a:schemeClr val="accent2">
            <a:hueOff val="549268"/>
            <a:satOff val="-9762"/>
            <a:lumOff val="31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Value of clubs and extra-curricular opportunities S1 Freshers’ Fair 24</a:t>
          </a:r>
          <a:r>
            <a:rPr lang="en-GB" sz="1600" b="1" kern="1200" baseline="30000"/>
            <a:t>th</a:t>
          </a:r>
          <a:r>
            <a:rPr lang="en-GB" sz="1600" b="1" kern="1200"/>
            <a:t> Sept, more clubs and sport teams reopening, homework club, </a:t>
          </a:r>
          <a:r>
            <a:rPr lang="en-GB" sz="1600" kern="1200"/>
            <a:t> </a:t>
          </a:r>
          <a:endParaRPr lang="en-US" sz="1600" kern="1200"/>
        </a:p>
      </dsp:txBody>
      <dsp:txXfrm>
        <a:off x="3597547" y="1658"/>
        <a:ext cx="2863304" cy="1717982"/>
      </dsp:txXfrm>
    </dsp:sp>
    <dsp:sp modelId="{910F96C6-A695-4421-B9B0-712DECF330FA}">
      <dsp:nvSpPr>
        <dsp:cNvPr id="0" name=""/>
        <dsp:cNvSpPr/>
      </dsp:nvSpPr>
      <dsp:spPr>
        <a:xfrm>
          <a:off x="6747182" y="1658"/>
          <a:ext cx="2863304" cy="1717982"/>
        </a:xfrm>
        <a:prstGeom prst="rect">
          <a:avLst/>
        </a:prstGeom>
        <a:solidFill>
          <a:schemeClr val="accent2">
            <a:hueOff val="1098536"/>
            <a:satOff val="-19523"/>
            <a:lumOff val="6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Friendly, welcoming, interested ethos welcoming class, recognising the individual</a:t>
          </a:r>
          <a:r>
            <a:rPr lang="en-GB" sz="1600" kern="1200"/>
            <a:t> </a:t>
          </a:r>
          <a:endParaRPr lang="en-US" sz="1600" kern="1200"/>
        </a:p>
      </dsp:txBody>
      <dsp:txXfrm>
        <a:off x="6747182" y="1658"/>
        <a:ext cx="2863304" cy="1717982"/>
      </dsp:txXfrm>
    </dsp:sp>
    <dsp:sp modelId="{061BB8A5-5C46-45DD-9E6E-D2B6AF4A8259}">
      <dsp:nvSpPr>
        <dsp:cNvPr id="0" name=""/>
        <dsp:cNvSpPr/>
      </dsp:nvSpPr>
      <dsp:spPr>
        <a:xfrm>
          <a:off x="447913" y="2005971"/>
          <a:ext cx="2863304" cy="1717982"/>
        </a:xfrm>
        <a:prstGeom prst="rect">
          <a:avLst/>
        </a:prstGeom>
        <a:solidFill>
          <a:schemeClr val="accent2">
            <a:hueOff val="1647804"/>
            <a:satOff val="-29285"/>
            <a:lumOff val="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Academic and Social Support study classes, Tree of Knowledge, homework club, Hub, open classrooms, teacher check-ins, use of Teams, mentoring</a:t>
          </a:r>
          <a:endParaRPr lang="en-US" sz="1600" kern="1200" dirty="0"/>
        </a:p>
      </dsp:txBody>
      <dsp:txXfrm>
        <a:off x="447913" y="2005971"/>
        <a:ext cx="2863304" cy="1717982"/>
      </dsp:txXfrm>
    </dsp:sp>
    <dsp:sp modelId="{DE3631E3-97EF-4A4F-BE42-39155C78F7BE}">
      <dsp:nvSpPr>
        <dsp:cNvPr id="0" name=""/>
        <dsp:cNvSpPr/>
      </dsp:nvSpPr>
      <dsp:spPr>
        <a:xfrm>
          <a:off x="3597547" y="2005971"/>
          <a:ext cx="2863304" cy="1717982"/>
        </a:xfrm>
        <a:prstGeom prst="rect">
          <a:avLst/>
        </a:prstGeom>
        <a:solidFill>
          <a:schemeClr val="accent2">
            <a:hueOff val="2197072"/>
            <a:satOff val="-39046"/>
            <a:lumOff val="125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Clear expectations shared with class homework, dress code, punctuality, CfC</a:t>
          </a:r>
          <a:r>
            <a:rPr lang="en-GB" sz="1600" kern="1200"/>
            <a:t> </a:t>
          </a:r>
          <a:endParaRPr lang="en-US" sz="1600" kern="1200"/>
        </a:p>
      </dsp:txBody>
      <dsp:txXfrm>
        <a:off x="3597547" y="2005971"/>
        <a:ext cx="2863304" cy="1717982"/>
      </dsp:txXfrm>
    </dsp:sp>
    <dsp:sp modelId="{9492D987-B623-4433-8BC2-14E1BD8BD374}">
      <dsp:nvSpPr>
        <dsp:cNvPr id="0" name=""/>
        <dsp:cNvSpPr/>
      </dsp:nvSpPr>
      <dsp:spPr>
        <a:xfrm>
          <a:off x="6747182" y="2005971"/>
          <a:ext cx="2863304" cy="1717982"/>
        </a:xfrm>
        <a:prstGeom prst="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Clear and regular communication use of Teams, bulletin being shared, school newsletter, website and app, parents’ evening and Parent Council, Pupil Council</a:t>
          </a:r>
          <a:r>
            <a:rPr lang="en-GB" sz="1600" kern="1200" dirty="0"/>
            <a:t> </a:t>
          </a:r>
          <a:endParaRPr lang="en-US" sz="1600" kern="1200" dirty="0"/>
        </a:p>
      </dsp:txBody>
      <dsp:txXfrm>
        <a:off x="6747182" y="2005971"/>
        <a:ext cx="2863304" cy="17179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qa.org.uk/sqa/98682.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oroughmuirhighschool.org/pupil-support/parents-inform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300" dirty="0"/>
              <a:t>Cause for Concern system used throughout remote learning periods to discuss and intervene to support pupils whose engagement was noticeably lacking.</a:t>
            </a:r>
          </a:p>
          <a:p>
            <a:pPr>
              <a:lnSpc>
                <a:spcPct val="90000"/>
              </a:lnSpc>
            </a:pPr>
            <a:r>
              <a:rPr lang="en-GB" sz="1300" dirty="0"/>
              <a:t>Interventions during remote learning included resource packs being delivered to doors, 1:1 or small group support online from subject, </a:t>
            </a:r>
            <a:r>
              <a:rPr lang="en-GB" sz="1300" dirty="0" err="1"/>
              <a:t>SfL</a:t>
            </a:r>
            <a:r>
              <a:rPr lang="en-GB" sz="1300" dirty="0"/>
              <a:t> and PSL staff,  phone calls and home communication, and help prioritising workload, weekly House email to touch base</a:t>
            </a:r>
          </a:p>
          <a:p>
            <a:pPr>
              <a:lnSpc>
                <a:spcPct val="90000"/>
              </a:lnSpc>
            </a:pPr>
            <a:r>
              <a:rPr lang="en-GB" sz="1300" dirty="0"/>
              <a:t>Teams tools such as Insight show when and for how long a pupil has logged on to the Team and been engaged with the lessons, as well as collating grades and feedback from marked assignments, and this is still accessible to pupil and teacher. Teachers were adept at helping pupils prioritise workload and assignments.</a:t>
            </a:r>
          </a:p>
          <a:p>
            <a:pPr>
              <a:lnSpc>
                <a:spcPct val="90000"/>
              </a:lnSpc>
            </a:pPr>
            <a:r>
              <a:rPr lang="en-GB" sz="1300" dirty="0"/>
              <a:t>On return to school, we have supported pupils by:</a:t>
            </a:r>
          </a:p>
          <a:p>
            <a:pPr lvl="1">
              <a:lnSpc>
                <a:spcPct val="90000"/>
              </a:lnSpc>
            </a:pPr>
            <a:r>
              <a:rPr lang="en-GB" dirty="0"/>
              <a:t>Clarifying assessment expectations – SQA has stripped away various elements of assessment and / or course content </a:t>
            </a:r>
            <a:r>
              <a:rPr lang="en-GB" dirty="0">
                <a:hlinkClick r:id="rId3"/>
              </a:rPr>
              <a:t>Modifications to assessment summary table- SQA</a:t>
            </a:r>
            <a:r>
              <a:rPr lang="en-GB" dirty="0"/>
              <a:t> and C.Ls have adapted course content accordingly</a:t>
            </a:r>
          </a:p>
          <a:p>
            <a:pPr lvl="1">
              <a:lnSpc>
                <a:spcPct val="90000"/>
              </a:lnSpc>
            </a:pPr>
            <a:r>
              <a:rPr lang="en-GB" dirty="0"/>
              <a:t>Provision of pre and post-school day support – Maths breakfast club, homework club, study support across a variety of subjects</a:t>
            </a:r>
          </a:p>
          <a:p>
            <a:pPr lvl="1">
              <a:lnSpc>
                <a:spcPct val="90000"/>
              </a:lnSpc>
            </a:pPr>
            <a:r>
              <a:rPr lang="en-GB" dirty="0"/>
              <a:t>In-class support by S6 pupils in S1-2 classes</a:t>
            </a:r>
          </a:p>
          <a:p>
            <a:pPr lvl="1">
              <a:lnSpc>
                <a:spcPct val="90000"/>
              </a:lnSpc>
            </a:pPr>
            <a:r>
              <a:rPr lang="en-GB" dirty="0"/>
              <a:t>Setting up of peer tutoring in the Senior Phase and staff-pupil mentoring targeting pupils tracked at 4s for Progress</a:t>
            </a:r>
          </a:p>
          <a:p>
            <a:pPr lvl="1">
              <a:lnSpc>
                <a:spcPct val="90000"/>
              </a:lnSpc>
            </a:pPr>
            <a:r>
              <a:rPr lang="en-GB" dirty="0"/>
              <a:t>Careful monitoring of year group tracking, with collegiate discussion across faculties, </a:t>
            </a:r>
            <a:r>
              <a:rPr lang="en-GB" dirty="0" err="1"/>
              <a:t>SfL</a:t>
            </a:r>
            <a:r>
              <a:rPr lang="en-GB" dirty="0"/>
              <a:t> and PSL, PEF Coordinator and SLT to plan interventions</a:t>
            </a:r>
          </a:p>
          <a:p>
            <a:endParaRPr lang="en-GB" dirty="0"/>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55050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Also SLT walk-throughs, pupil snapshots</a:t>
            </a:r>
          </a:p>
          <a:p>
            <a:pPr>
              <a:lnSpc>
                <a:spcPct val="107000"/>
              </a:lnSpc>
              <a:spcAft>
                <a:spcPts val="800"/>
              </a:spcAft>
            </a:pPr>
            <a:r>
              <a:rPr lang="en-GB" dirty="0"/>
              <a:t> </a:t>
            </a:r>
            <a:r>
              <a:rPr lang="en-GB" sz="1200" dirty="0">
                <a:effectLst/>
                <a:latin typeface="Calibri" panose="020F0502020204030204" pitchFamily="34" charset="0"/>
                <a:ea typeface="Calibri" panose="020F0502020204030204" pitchFamily="34" charset="0"/>
                <a:cs typeface="Arial" panose="020B0604020202020204" pitchFamily="34" charset="0"/>
              </a:rPr>
              <a:t>Conclusions &amp; Next Steps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Teachers make a big impact </a:t>
            </a:r>
          </a:p>
          <a:p>
            <a:pPr marL="457200">
              <a:lnSpc>
                <a:spcPct val="107000"/>
              </a:lnSpc>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Pupils feel welcome in class </a:t>
            </a:r>
          </a:p>
          <a:p>
            <a:pPr marL="457200">
              <a:lnSpc>
                <a:spcPct val="107000"/>
              </a:lnSpc>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Learning Intentions are well embedded</a:t>
            </a:r>
          </a:p>
          <a:p>
            <a:pPr marL="457200">
              <a:lnSpc>
                <a:spcPct val="107000"/>
              </a:lnSpc>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Success criteria room to improve and fully embed </a:t>
            </a:r>
          </a:p>
          <a:p>
            <a:endParaRPr lang="en-GB" dirty="0"/>
          </a:p>
        </p:txBody>
      </p:sp>
      <p:sp>
        <p:nvSpPr>
          <p:cNvPr id="4" name="Slide Number Placeholder 3"/>
          <p:cNvSpPr>
            <a:spLocks noGrp="1"/>
          </p:cNvSpPr>
          <p:nvPr>
            <p:ph type="sldNum" sz="quarter" idx="5"/>
          </p:nvPr>
        </p:nvSpPr>
        <p:spPr/>
        <p:txBody>
          <a:bodyPr/>
          <a:lstStyle/>
          <a:p>
            <a:fld id="{86456DE3-4E01-4AFD-AD42-42312842ED89}" type="slidenum">
              <a:rPr lang="en-US" smtClean="0"/>
              <a:t>14</a:t>
            </a:fld>
            <a:endParaRPr lang="en-US" dirty="0"/>
          </a:p>
        </p:txBody>
      </p:sp>
    </p:spTree>
    <p:extLst>
      <p:ext uri="{BB962C8B-B14F-4D97-AF65-F5344CB8AC3E}">
        <p14:creationId xmlns:p14="http://schemas.microsoft.com/office/powerpoint/2010/main" val="387154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1:1 meetings between pupils and PEF Coordinator</a:t>
            </a:r>
          </a:p>
          <a:p>
            <a:r>
              <a:rPr lang="en-GB" sz="1200" dirty="0"/>
              <a:t>Targeted mentoring based on tracking reports</a:t>
            </a:r>
          </a:p>
          <a:p>
            <a:r>
              <a:rPr lang="en-GB" sz="1200" dirty="0"/>
              <a:t>New website section supporting families, containing lots of links to external agency and school supports </a:t>
            </a:r>
            <a:r>
              <a:rPr lang="en-GB" sz="1200" dirty="0">
                <a:hlinkClick r:id="rId3"/>
              </a:rPr>
              <a:t>Parents Information | Boroughmuir High School</a:t>
            </a:r>
            <a:endParaRPr lang="en-GB" sz="1200" dirty="0"/>
          </a:p>
          <a:p>
            <a:r>
              <a:rPr lang="en-US" sz="1200" dirty="0">
                <a:solidFill>
                  <a:schemeClr val="tx1">
                    <a:lumMod val="85000"/>
                    <a:lumOff val="15000"/>
                  </a:schemeClr>
                </a:solidFill>
              </a:rPr>
              <a:t>Continued focus on digital equity; </a:t>
            </a:r>
            <a:r>
              <a:rPr lang="en-US" sz="1200" dirty="0" err="1">
                <a:solidFill>
                  <a:schemeClr val="tx1">
                    <a:lumMod val="85000"/>
                    <a:lumOff val="15000"/>
                  </a:schemeClr>
                </a:solidFill>
              </a:rPr>
              <a:t>ipads</a:t>
            </a:r>
            <a:r>
              <a:rPr lang="en-US" sz="1200" dirty="0">
                <a:solidFill>
                  <a:schemeClr val="tx1">
                    <a:lumMod val="85000"/>
                    <a:lumOff val="15000"/>
                  </a:schemeClr>
                </a:solidFill>
              </a:rPr>
              <a:t> and </a:t>
            </a:r>
            <a:r>
              <a:rPr lang="en-US" sz="1200" dirty="0" err="1">
                <a:solidFill>
                  <a:schemeClr val="tx1">
                    <a:lumMod val="85000"/>
                    <a:lumOff val="15000"/>
                  </a:schemeClr>
                </a:solidFill>
              </a:rPr>
              <a:t>wifi</a:t>
            </a:r>
            <a:r>
              <a:rPr lang="en-US" sz="1200" dirty="0">
                <a:solidFill>
                  <a:schemeClr val="tx1">
                    <a:lumMod val="85000"/>
                    <a:lumOff val="15000"/>
                  </a:schemeClr>
                </a:solidFill>
              </a:rPr>
              <a:t> access.</a:t>
            </a:r>
          </a:p>
          <a:p>
            <a:r>
              <a:rPr lang="en-US" sz="1200" dirty="0">
                <a:solidFill>
                  <a:schemeClr val="tx1">
                    <a:lumMod val="85000"/>
                    <a:lumOff val="15000"/>
                  </a:schemeClr>
                </a:solidFill>
              </a:rPr>
              <a:t>Cost of the school day </a:t>
            </a:r>
            <a:r>
              <a:rPr lang="en-US" sz="1200" dirty="0" err="1">
                <a:solidFill>
                  <a:schemeClr val="tx1">
                    <a:lumMod val="85000"/>
                    <a:lumOff val="15000"/>
                  </a:schemeClr>
                </a:solidFill>
              </a:rPr>
              <a:t>ScotGov</a:t>
            </a:r>
            <a:r>
              <a:rPr lang="en-US" sz="1200" dirty="0">
                <a:solidFill>
                  <a:schemeClr val="tx1">
                    <a:lumMod val="85000"/>
                    <a:lumOff val="15000"/>
                  </a:schemeClr>
                </a:solidFill>
              </a:rPr>
              <a:t>. funding secured to cover HFTT, D &amp; E, Numeracy costs.</a:t>
            </a:r>
          </a:p>
          <a:p>
            <a:r>
              <a:rPr lang="en-US" sz="1200" dirty="0">
                <a:solidFill>
                  <a:schemeClr val="tx1">
                    <a:lumMod val="85000"/>
                    <a:lumOff val="15000"/>
                  </a:schemeClr>
                </a:solidFill>
              </a:rPr>
              <a:t>EEI Report for 2021-22 created</a:t>
            </a:r>
          </a:p>
          <a:p>
            <a:endParaRPr lang="en-GB" sz="1200" dirty="0"/>
          </a:p>
          <a:p>
            <a:endParaRPr lang="en-GB" dirty="0"/>
          </a:p>
        </p:txBody>
      </p:sp>
      <p:sp>
        <p:nvSpPr>
          <p:cNvPr id="4" name="Slide Number Placeholder 3"/>
          <p:cNvSpPr>
            <a:spLocks noGrp="1"/>
          </p:cNvSpPr>
          <p:nvPr>
            <p:ph type="sldNum" sz="quarter" idx="5"/>
          </p:nvPr>
        </p:nvSpPr>
        <p:spPr/>
        <p:txBody>
          <a:bodyPr/>
          <a:lstStyle/>
          <a:p>
            <a:fld id="{86456DE3-4E01-4AFD-AD42-42312842ED89}" type="slidenum">
              <a:rPr lang="en-US" smtClean="0"/>
              <a:t>21</a:t>
            </a:fld>
            <a:endParaRPr lang="en-US" dirty="0"/>
          </a:p>
        </p:txBody>
      </p:sp>
    </p:spTree>
    <p:extLst>
      <p:ext uri="{BB962C8B-B14F-4D97-AF65-F5344CB8AC3E}">
        <p14:creationId xmlns:p14="http://schemas.microsoft.com/office/powerpoint/2010/main" val="209070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4.svg"/><Relationship Id="rId4" Type="http://schemas.openxmlformats.org/officeDocument/2006/relationships/diagramData" Target="../diagrams/data3.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video" Target="https://www.youtube.com/embed/0kwyo5xcCN8?feature=oembed" TargetMode="Externa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inburgh.gov.uk/xfp/form/261" TargetMode="External"/><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boroughmuirhighschool.org/pupil-support/parents-information/" TargetMode="External"/><Relationship Id="rId4" Type="http://schemas.openxmlformats.org/officeDocument/2006/relationships/hyperlink" Target="https://www.edinburgh.gov.uk/em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dirty="0"/>
              <a:t>School  renewal plan 2021-22</a:t>
            </a: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fontScale="70000" lnSpcReduction="20000"/>
          </a:bodyPr>
          <a:lstStyle/>
          <a:p>
            <a:pPr>
              <a:spcAft>
                <a:spcPts val="600"/>
              </a:spcAft>
            </a:pPr>
            <a:r>
              <a:rPr lang="en-US" sz="1800" dirty="0"/>
              <a:t>Learning, Teaching and Assessment; Equalities; Health, Well-being and Resilience; Equity and Inclusion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4" name="Rectangle 13">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3" name="TextBox 2">
            <a:extLst>
              <a:ext uri="{FF2B5EF4-FFF2-40B4-BE49-F238E27FC236}">
                <a16:creationId xmlns:a16="http://schemas.microsoft.com/office/drawing/2014/main" id="{EC2A02CC-7818-4FB5-AAD6-B91D575DE9B9}"/>
              </a:ext>
            </a:extLst>
          </p:cNvPr>
          <p:cNvSpPr txBox="1"/>
          <p:nvPr/>
        </p:nvSpPr>
        <p:spPr>
          <a:xfrm>
            <a:off x="5478124" y="559477"/>
            <a:ext cx="5647076" cy="5475563"/>
          </a:xfrm>
          <a:prstGeom prst="rect">
            <a:avLst/>
          </a:prstGeom>
        </p:spPr>
        <p:txBody>
          <a:bodyPr vert="horz" lIns="91440" tIns="45720" rIns="91440" bIns="45720" rtlCol="0" anchor="ctr">
            <a:normAutofit/>
          </a:bodyPr>
          <a:lstStyle/>
          <a:p>
            <a:pPr indent="-182880">
              <a:spcAft>
                <a:spcPts val="600"/>
              </a:spcAft>
              <a:buClr>
                <a:schemeClr val="tx1">
                  <a:lumMod val="85000"/>
                  <a:lumOff val="15000"/>
                </a:schemeClr>
              </a:buClr>
              <a:buFont typeface="Garamond" pitchFamily="18" charset="0"/>
              <a:buChar char="◦"/>
            </a:pPr>
            <a:r>
              <a:rPr lang="en-US" sz="2000" dirty="0"/>
              <a:t>Study support</a:t>
            </a:r>
          </a:p>
          <a:p>
            <a:pPr marL="457200" indent="-182880">
              <a:spcAft>
                <a:spcPts val="600"/>
              </a:spcAft>
              <a:buClr>
                <a:schemeClr val="tx1">
                  <a:lumMod val="85000"/>
                  <a:lumOff val="15000"/>
                </a:schemeClr>
              </a:buClr>
              <a:buFont typeface="Garamond" pitchFamily="18" charset="0"/>
              <a:buChar char="◦"/>
            </a:pPr>
            <a:r>
              <a:rPr lang="en-US" sz="2000" dirty="0"/>
              <a:t>Many teachers volunteering and providing lunch or after school time for free study support</a:t>
            </a:r>
          </a:p>
          <a:p>
            <a:pPr marL="457200" indent="-182880">
              <a:spcAft>
                <a:spcPts val="600"/>
              </a:spcAft>
              <a:buClr>
                <a:schemeClr val="tx1">
                  <a:lumMod val="85000"/>
                  <a:lumOff val="15000"/>
                </a:schemeClr>
              </a:buClr>
              <a:buFont typeface="Garamond" pitchFamily="18" charset="0"/>
              <a:buChar char="◦"/>
            </a:pPr>
            <a:r>
              <a:rPr lang="en-US" sz="2000" dirty="0"/>
              <a:t>22 subjects on offer, from N5 to AH level, across a range of days and times (posted on year Group Teams pages)</a:t>
            </a:r>
          </a:p>
          <a:p>
            <a:pPr marL="457200" indent="-182880">
              <a:spcAft>
                <a:spcPts val="600"/>
              </a:spcAft>
              <a:buClr>
                <a:schemeClr val="tx1">
                  <a:lumMod val="85000"/>
                  <a:lumOff val="15000"/>
                </a:schemeClr>
              </a:buClr>
              <a:buFont typeface="Garamond" pitchFamily="18" charset="0"/>
              <a:buChar char="◦"/>
            </a:pPr>
            <a:r>
              <a:rPr lang="en-US" sz="2000" dirty="0"/>
              <a:t>Every Faculty reiterates that all pupils are welcome to make additional appointments by asking their teachers</a:t>
            </a:r>
          </a:p>
          <a:p>
            <a:pPr marL="457200" indent="-182880">
              <a:spcAft>
                <a:spcPts val="600"/>
              </a:spcAft>
              <a:buClr>
                <a:schemeClr val="tx1">
                  <a:lumMod val="85000"/>
                  <a:lumOff val="15000"/>
                </a:schemeClr>
              </a:buClr>
              <a:buFont typeface="Garamond" pitchFamily="18" charset="0"/>
              <a:buChar char="◦"/>
            </a:pPr>
            <a:r>
              <a:rPr lang="en-US" sz="2000" dirty="0"/>
              <a:t>Regular reminders and links to E-</a:t>
            </a:r>
            <a:r>
              <a:rPr lang="en-US" sz="2000" dirty="0" err="1"/>
              <a:t>sgoil</a:t>
            </a:r>
            <a:r>
              <a:rPr lang="en-US" sz="2000" dirty="0"/>
              <a:t> and Scholar resources shared via year group and class Teams pages</a:t>
            </a:r>
          </a:p>
          <a:p>
            <a:pPr marL="457200" indent="-182880">
              <a:spcAft>
                <a:spcPts val="600"/>
              </a:spcAft>
              <a:buClr>
                <a:schemeClr val="tx1">
                  <a:lumMod val="85000"/>
                  <a:lumOff val="15000"/>
                </a:schemeClr>
              </a:buClr>
              <a:buFont typeface="Garamond" pitchFamily="18" charset="0"/>
              <a:buChar char="◦"/>
            </a:pPr>
            <a:r>
              <a:rPr lang="en-US" sz="2000" dirty="0"/>
              <a:t>S6 in-class volunteers in S1-2 classes</a:t>
            </a:r>
          </a:p>
          <a:p>
            <a:pPr marL="457200" indent="-182880">
              <a:spcAft>
                <a:spcPts val="600"/>
              </a:spcAft>
              <a:buClr>
                <a:schemeClr val="tx1">
                  <a:lumMod val="85000"/>
                  <a:lumOff val="15000"/>
                </a:schemeClr>
              </a:buClr>
              <a:buFont typeface="Garamond" pitchFamily="18" charset="0"/>
              <a:buChar char="◦"/>
            </a:pPr>
            <a:r>
              <a:rPr lang="en-US" sz="2000" dirty="0"/>
              <a:t>Post-January prelims, peer tutoring available also</a:t>
            </a:r>
          </a:p>
        </p:txBody>
      </p:sp>
      <p:pic>
        <p:nvPicPr>
          <p:cNvPr id="2050" name="Picture 2" descr="STUDY SUPPORT - YouTube">
            <a:extLst>
              <a:ext uri="{FF2B5EF4-FFF2-40B4-BE49-F238E27FC236}">
                <a16:creationId xmlns:a16="http://schemas.microsoft.com/office/drawing/2014/main" id="{F15654EE-3D6F-4834-8A79-2BE83BE05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15" y="1879096"/>
            <a:ext cx="3556815" cy="355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916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7" name="Rectangle 2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D1AE8-7924-476A-BE17-337E0F3EF82A}"/>
              </a:ext>
            </a:extLst>
          </p:cNvPr>
          <p:cNvSpPr>
            <a:spLocks noGrp="1"/>
          </p:cNvSpPr>
          <p:nvPr>
            <p:ph type="title"/>
          </p:nvPr>
        </p:nvSpPr>
        <p:spPr>
          <a:xfrm>
            <a:off x="557720" y="612843"/>
            <a:ext cx="2312480" cy="1499738"/>
          </a:xfrm>
        </p:spPr>
        <p:txBody>
          <a:bodyPr anchor="b">
            <a:normAutofit/>
          </a:bodyPr>
          <a:lstStyle/>
          <a:p>
            <a:r>
              <a:rPr lang="en-GB" sz="2200"/>
              <a:t>Home – school communications </a:t>
            </a:r>
            <a:endParaRPr lang="en-GB" sz="2200" dirty="0"/>
          </a:p>
        </p:txBody>
      </p:sp>
      <p:sp>
        <p:nvSpPr>
          <p:cNvPr id="9" name="Content Placeholder 8">
            <a:extLst>
              <a:ext uri="{FF2B5EF4-FFF2-40B4-BE49-F238E27FC236}">
                <a16:creationId xmlns:a16="http://schemas.microsoft.com/office/drawing/2014/main" id="{AF4B5F12-AF13-475C-A8C5-58A1979838A3}"/>
              </a:ext>
            </a:extLst>
          </p:cNvPr>
          <p:cNvSpPr>
            <a:spLocks noGrp="1"/>
          </p:cNvSpPr>
          <p:nvPr>
            <p:ph idx="1"/>
          </p:nvPr>
        </p:nvSpPr>
        <p:spPr>
          <a:xfrm>
            <a:off x="557720" y="2149813"/>
            <a:ext cx="2312479" cy="3854197"/>
          </a:xfrm>
        </p:spPr>
        <p:txBody>
          <a:bodyPr>
            <a:normAutofit/>
          </a:bodyPr>
          <a:lstStyle/>
          <a:p>
            <a:r>
              <a:rPr lang="en-US" sz="1400">
                <a:solidFill>
                  <a:schemeClr val="tx1">
                    <a:lumMod val="85000"/>
                    <a:lumOff val="15000"/>
                  </a:schemeClr>
                </a:solidFill>
              </a:rPr>
              <a:t>January - June 2021, tracking and reporting calendar amended slightly; parents’ nights ongoing</a:t>
            </a:r>
          </a:p>
          <a:p>
            <a:r>
              <a:rPr lang="en-US" sz="1400">
                <a:solidFill>
                  <a:schemeClr val="tx1">
                    <a:lumMod val="85000"/>
                    <a:lumOff val="15000"/>
                  </a:schemeClr>
                </a:solidFill>
              </a:rPr>
              <a:t>Current S2 have had 3 tracking reports and 1 parents’ Night in S1</a:t>
            </a:r>
          </a:p>
          <a:p>
            <a:r>
              <a:rPr lang="en-US" sz="1400">
                <a:solidFill>
                  <a:schemeClr val="tx1">
                    <a:lumMod val="85000"/>
                    <a:lumOff val="15000"/>
                  </a:schemeClr>
                </a:solidFill>
              </a:rPr>
              <a:t>Current calendar of tracking, reporting and Parents’ Nights is working well so far.</a:t>
            </a:r>
            <a:endParaRPr lang="en-US" sz="1400" dirty="0">
              <a:solidFill>
                <a:schemeClr val="tx1">
                  <a:lumMod val="85000"/>
                  <a:lumOff val="15000"/>
                </a:schemeClr>
              </a:solidFill>
            </a:endParaRPr>
          </a:p>
        </p:txBody>
      </p:sp>
      <p:sp>
        <p:nvSpPr>
          <p:cNvPr id="39" name="Rectangle 2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Content Placeholder 4">
            <a:extLst>
              <a:ext uri="{FF2B5EF4-FFF2-40B4-BE49-F238E27FC236}">
                <a16:creationId xmlns:a16="http://schemas.microsoft.com/office/drawing/2014/main" id="{395D665C-DB85-412C-A22B-4C87422A53F2}"/>
              </a:ext>
            </a:extLst>
          </p:cNvPr>
          <p:cNvPicPr>
            <a:picLocks noChangeAspect="1"/>
          </p:cNvPicPr>
          <p:nvPr/>
        </p:nvPicPr>
        <p:blipFill>
          <a:blip r:embed="rId2"/>
          <a:stretch>
            <a:fillRect/>
          </a:stretch>
        </p:blipFill>
        <p:spPr>
          <a:xfrm>
            <a:off x="4049422" y="1850871"/>
            <a:ext cx="7237877" cy="3184665"/>
          </a:xfrm>
          <a:prstGeom prst="rect">
            <a:avLst/>
          </a:prstGeom>
        </p:spPr>
      </p:pic>
    </p:spTree>
    <p:extLst>
      <p:ext uri="{BB962C8B-B14F-4D97-AF65-F5344CB8AC3E}">
        <p14:creationId xmlns:p14="http://schemas.microsoft.com/office/powerpoint/2010/main" val="27858769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dirty="0"/>
              <a:t>Our four pillars of renewal</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732661107"/>
              </p:ext>
            </p:extLst>
          </p:nvPr>
        </p:nvGraphicFramePr>
        <p:xfrm>
          <a:off x="558420" y="2036807"/>
          <a:ext cx="11154875"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id="{D21CE386-12A4-44B6-81EB-4D0DFD3D517F}"/>
              </a:ext>
            </a:extLst>
          </p:cNvPr>
          <p:cNvSpPr/>
          <p:nvPr/>
        </p:nvSpPr>
        <p:spPr>
          <a:xfrm>
            <a:off x="9155220" y="2653443"/>
            <a:ext cx="1911568" cy="1886792"/>
          </a:xfrm>
          <a:prstGeom prst="ellipse">
            <a:avLst/>
          </a:prstGeom>
          <a:solidFill>
            <a:srgbClr val="7030A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 name="TextBox 2">
            <a:extLst>
              <a:ext uri="{FF2B5EF4-FFF2-40B4-BE49-F238E27FC236}">
                <a16:creationId xmlns:a16="http://schemas.microsoft.com/office/drawing/2014/main" id="{BDCC2F28-A32A-4741-ABB3-98C963FE1407}"/>
              </a:ext>
            </a:extLst>
          </p:cNvPr>
          <p:cNvSpPr txBox="1"/>
          <p:nvPr/>
        </p:nvSpPr>
        <p:spPr>
          <a:xfrm>
            <a:off x="9076682" y="4858101"/>
            <a:ext cx="2126120" cy="646331"/>
          </a:xfrm>
          <a:prstGeom prst="rect">
            <a:avLst/>
          </a:prstGeom>
          <a:noFill/>
        </p:spPr>
        <p:txBody>
          <a:bodyPr wrap="square" rtlCol="0">
            <a:spAutoFit/>
          </a:bodyPr>
          <a:lstStyle/>
          <a:p>
            <a:pPr algn="ctr"/>
            <a:r>
              <a:rPr lang="en-GB" dirty="0"/>
              <a:t>EQUITY AND INCLUSION</a:t>
            </a:r>
          </a:p>
        </p:txBody>
      </p:sp>
      <p:pic>
        <p:nvPicPr>
          <p:cNvPr id="10" name="Graphic 9" descr="Group of people with solid fill">
            <a:extLst>
              <a:ext uri="{FF2B5EF4-FFF2-40B4-BE49-F238E27FC236}">
                <a16:creationId xmlns:a16="http://schemas.microsoft.com/office/drawing/2014/main" id="{49F73119-053C-4465-A23F-EF1AC72E97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3804" y="3139639"/>
            <a:ext cx="914400" cy="914400"/>
          </a:xfrm>
          <a:prstGeom prst="rect">
            <a:avLst/>
          </a:prstGeom>
        </p:spPr>
      </p:pic>
    </p:spTree>
    <p:extLst>
      <p:ext uri="{BB962C8B-B14F-4D97-AF65-F5344CB8AC3E}">
        <p14:creationId xmlns:p14="http://schemas.microsoft.com/office/powerpoint/2010/main" val="319225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44CDD9-1093-4C72-AFE0-261C22F8CC6A}"/>
              </a:ext>
            </a:extLst>
          </p:cNvPr>
          <p:cNvSpPr>
            <a:spLocks noGrp="1"/>
          </p:cNvSpPr>
          <p:nvPr>
            <p:ph type="title"/>
          </p:nvPr>
        </p:nvSpPr>
        <p:spPr>
          <a:xfrm>
            <a:off x="557720" y="612843"/>
            <a:ext cx="2312480" cy="1499738"/>
          </a:xfrm>
          <a:prstGeom prst="ellipse">
            <a:avLst/>
          </a:prstGeom>
          <a:solidFill>
            <a:srgbClr val="00B05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nchor="b">
            <a:normAutofit/>
          </a:bodyPr>
          <a:lstStyle/>
          <a:p>
            <a:r>
              <a:rPr lang="en-GB" sz="1800"/>
              <a:t>Learning, Teaching and Assessment</a:t>
            </a:r>
          </a:p>
        </p:txBody>
      </p:sp>
      <p:sp>
        <p:nvSpPr>
          <p:cNvPr id="3" name="Content Placeholder 2">
            <a:extLst>
              <a:ext uri="{FF2B5EF4-FFF2-40B4-BE49-F238E27FC236}">
                <a16:creationId xmlns:a16="http://schemas.microsoft.com/office/drawing/2014/main" id="{CC8DFBFD-7BEE-404D-907A-141ADF610AEC}"/>
              </a:ext>
            </a:extLst>
          </p:cNvPr>
          <p:cNvSpPr>
            <a:spLocks noGrp="1"/>
          </p:cNvSpPr>
          <p:nvPr>
            <p:ph idx="1"/>
          </p:nvPr>
        </p:nvSpPr>
        <p:spPr>
          <a:xfrm>
            <a:off x="557720" y="2149813"/>
            <a:ext cx="2312479" cy="3854197"/>
          </a:xfrm>
        </p:spPr>
        <p:txBody>
          <a:bodyPr>
            <a:normAutofit/>
          </a:bodyPr>
          <a:lstStyle/>
          <a:p>
            <a:pPr>
              <a:lnSpc>
                <a:spcPct val="100000"/>
              </a:lnSpc>
            </a:pPr>
            <a:r>
              <a:rPr lang="en-GB" sz="1100">
                <a:solidFill>
                  <a:schemeClr val="tx1">
                    <a:lumMod val="85000"/>
                    <a:lumOff val="15000"/>
                  </a:schemeClr>
                </a:solidFill>
              </a:rPr>
              <a:t>Positive relationships support safety and nurture, help pupils deal with anxiety, and lead to better learning and teaching.</a:t>
            </a:r>
          </a:p>
          <a:p>
            <a:pPr>
              <a:lnSpc>
                <a:spcPct val="100000"/>
              </a:lnSpc>
            </a:pPr>
            <a:r>
              <a:rPr lang="en-GB" sz="1100">
                <a:solidFill>
                  <a:schemeClr val="tx1">
                    <a:lumMod val="85000"/>
                    <a:lumOff val="15000"/>
                  </a:schemeClr>
                </a:solidFill>
              </a:rPr>
              <a:t>Our LTA focus post-HMIE had been building a shared understanding of what good learning and teaching looks like, with focus and exemplification on beginnings, middles and ends of lessons </a:t>
            </a:r>
            <a:r>
              <a:rPr lang="en-GB" sz="1100" i="1">
                <a:solidFill>
                  <a:schemeClr val="tx1">
                    <a:lumMod val="85000"/>
                    <a:lumOff val="15000"/>
                  </a:schemeClr>
                </a:solidFill>
              </a:rPr>
              <a:t>(Boroughmuir Engages Sways – insert link)</a:t>
            </a:r>
          </a:p>
          <a:p>
            <a:pPr>
              <a:lnSpc>
                <a:spcPct val="100000"/>
              </a:lnSpc>
            </a:pPr>
            <a:r>
              <a:rPr lang="en-GB" sz="1100">
                <a:solidFill>
                  <a:schemeClr val="tx1">
                    <a:lumMod val="85000"/>
                    <a:lumOff val="15000"/>
                  </a:schemeClr>
                </a:solidFill>
              </a:rPr>
              <a:t>Returning in August was the chance to focus on brilliant beginnings, not only for learning and teaching, but for safety and re-establishing positive relationships </a:t>
            </a:r>
            <a:r>
              <a:rPr lang="en-GB" sz="1100" i="1">
                <a:solidFill>
                  <a:schemeClr val="tx1">
                    <a:lumMod val="85000"/>
                    <a:lumOff val="15000"/>
                  </a:schemeClr>
                </a:solidFill>
              </a:rPr>
              <a:t>pupil snapshot data here</a:t>
            </a:r>
          </a:p>
          <a:p>
            <a:pPr>
              <a:lnSpc>
                <a:spcPct val="100000"/>
              </a:lnSpc>
            </a:pPr>
            <a:endParaRPr lang="en-GB" sz="1100" i="1">
              <a:solidFill>
                <a:schemeClr val="tx1">
                  <a:lumMod val="85000"/>
                  <a:lumOff val="15000"/>
                </a:schemeClr>
              </a:solidFill>
            </a:endParaRP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Picture 5" descr="Graphical user interface, text, application&#10;&#10;Description automatically generated">
            <a:extLst>
              <a:ext uri="{FF2B5EF4-FFF2-40B4-BE49-F238E27FC236}">
                <a16:creationId xmlns:a16="http://schemas.microsoft.com/office/drawing/2014/main" id="{62312D63-CACD-4039-BEAA-E952A78C4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22" y="1407551"/>
            <a:ext cx="7237877" cy="4071306"/>
          </a:xfrm>
          <a:prstGeom prst="rect">
            <a:avLst/>
          </a:prstGeom>
        </p:spPr>
      </p:pic>
      <p:sp>
        <p:nvSpPr>
          <p:cNvPr id="5" name="Rectangle 4" descr="Classroom">
            <a:extLst>
              <a:ext uri="{FF2B5EF4-FFF2-40B4-BE49-F238E27FC236}">
                <a16:creationId xmlns:a16="http://schemas.microsoft.com/office/drawing/2014/main" id="{64C7E39D-FAE2-41DF-854D-EE6D81B1A292}"/>
              </a:ext>
            </a:extLst>
          </p:cNvPr>
          <p:cNvSpPr/>
          <p:nvPr/>
        </p:nvSpPr>
        <p:spPr>
          <a:xfrm>
            <a:off x="7792805" y="747613"/>
            <a:ext cx="1161562" cy="116156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13843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90A89F3B-99DC-4A8C-9580-3D7702DC83DE}"/>
              </a:ext>
            </a:extLst>
          </p:cNvPr>
          <p:cNvSpPr>
            <a:spLocks noGrp="1"/>
          </p:cNvSpPr>
          <p:nvPr>
            <p:ph type="title"/>
          </p:nvPr>
        </p:nvSpPr>
        <p:spPr>
          <a:xfrm>
            <a:off x="573409" y="559477"/>
            <a:ext cx="3765200" cy="6536267"/>
          </a:xfrm>
        </p:spPr>
        <p:txBody>
          <a:bodyPr>
            <a:normAutofit fontScale="90000"/>
          </a:bodyPr>
          <a:lstStyle/>
          <a:p>
            <a:pPr algn="ctr"/>
            <a:r>
              <a:rPr lang="en-GB" sz="2200" b="1" dirty="0"/>
              <a:t>Leadership of Learning Partnerships</a:t>
            </a:r>
            <a:br>
              <a:rPr lang="en-GB" sz="2200" b="1" dirty="0"/>
            </a:br>
            <a:r>
              <a:rPr lang="en-GB" sz="2200" b="1" i="1" dirty="0"/>
              <a:t>November 2021</a:t>
            </a:r>
            <a:br>
              <a:rPr lang="en-GB" sz="2000" i="1" dirty="0"/>
            </a:br>
            <a:br>
              <a:rPr lang="en-GB" sz="2000" i="1" dirty="0"/>
            </a:br>
            <a:r>
              <a:rPr lang="en-GB" sz="2000" b="1" i="1" dirty="0">
                <a:latin typeface="Candara" panose="020E0502030303020204" pitchFamily="34" charset="0"/>
              </a:rPr>
              <a:t>How good is learning, teaching and assessment in your faculty? </a:t>
            </a:r>
            <a:br>
              <a:rPr lang="en-GB" sz="2000" b="1" i="1" dirty="0">
                <a:latin typeface="Candara" panose="020E0502030303020204" pitchFamily="34" charset="0"/>
              </a:rPr>
            </a:br>
            <a:br>
              <a:rPr lang="en-GB" sz="2000" b="1" i="1" dirty="0">
                <a:latin typeface="Candara" panose="020E0502030303020204" pitchFamily="34" charset="0"/>
              </a:rPr>
            </a:br>
            <a:r>
              <a:rPr lang="en-GB" sz="2000" b="1" i="1" dirty="0">
                <a:latin typeface="Candara" panose="020E0502030303020204" pitchFamily="34" charset="0"/>
              </a:rPr>
              <a:t>How do you know? </a:t>
            </a:r>
            <a:br>
              <a:rPr lang="en-GB" sz="2000" b="1" i="1" dirty="0">
                <a:latin typeface="Candara" panose="020E0502030303020204" pitchFamily="34" charset="0"/>
              </a:rPr>
            </a:br>
            <a:br>
              <a:rPr lang="en-GB" sz="2000" b="1" i="1" dirty="0">
                <a:latin typeface="Candara" panose="020E0502030303020204" pitchFamily="34" charset="0"/>
              </a:rPr>
            </a:br>
            <a:r>
              <a:rPr lang="en-GB" sz="2000" b="1" i="1" dirty="0">
                <a:latin typeface="Candara" panose="020E0502030303020204" pitchFamily="34" charset="0"/>
              </a:rPr>
              <a:t>Measuring impact. What does your faculty attainment data for 20-21 show about the strengths and areas for development for your learning and teaching? </a:t>
            </a:r>
            <a:br>
              <a:rPr lang="en-GB" sz="2000" b="1" i="1" dirty="0">
                <a:latin typeface="Candara" panose="020E0502030303020204" pitchFamily="34" charset="0"/>
              </a:rPr>
            </a:br>
            <a:br>
              <a:rPr lang="en-GB" sz="2000" b="1" i="1" dirty="0">
                <a:latin typeface="Candara" panose="020E0502030303020204" pitchFamily="34" charset="0"/>
              </a:rPr>
            </a:br>
            <a:r>
              <a:rPr lang="en-GB" sz="2000" b="1" i="1" dirty="0">
                <a:latin typeface="Candara" panose="020E0502030303020204" pitchFamily="34" charset="0"/>
              </a:rPr>
              <a:t>What do you plan to do this year to improve the quality of learning, teaching and assessment for every pupil across your faculty?  </a:t>
            </a:r>
            <a:br>
              <a:rPr lang="en-GB" sz="2000" b="1" i="1" dirty="0">
                <a:latin typeface="Candara" panose="020E0502030303020204" pitchFamily="34" charset="0"/>
              </a:rPr>
            </a:br>
            <a:br>
              <a:rPr lang="en-GB" sz="2000" b="1" i="1" dirty="0">
                <a:latin typeface="Candara" panose="020E0502030303020204" pitchFamily="34" charset="0"/>
              </a:rPr>
            </a:br>
            <a:r>
              <a:rPr lang="en-GB" sz="2000" b="1" i="1" dirty="0">
                <a:latin typeface="Candara" panose="020E0502030303020204" pitchFamily="34" charset="0"/>
              </a:rPr>
              <a:t>How will you know this has been successful? </a:t>
            </a:r>
            <a:br>
              <a:rPr lang="en-GB" sz="4000" b="1" i="1" dirty="0">
                <a:latin typeface="Candara" panose="020E0502030303020204" pitchFamily="34" charset="0"/>
              </a:rPr>
            </a:br>
            <a:br>
              <a:rPr lang="en-GB" sz="4000" i="1" dirty="0"/>
            </a:br>
            <a:endParaRPr lang="en-GB" i="1" dirty="0"/>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8F93941A-B5FF-4D6E-9AF3-5978BC912F8F}"/>
              </a:ext>
            </a:extLst>
          </p:cNvPr>
          <p:cNvGraphicFramePr>
            <a:graphicFrameLocks noGrp="1"/>
          </p:cNvGraphicFramePr>
          <p:nvPr>
            <p:ph idx="1"/>
            <p:extLst>
              <p:ext uri="{D42A27DB-BD31-4B8C-83A1-F6EECF244321}">
                <p14:modId xmlns:p14="http://schemas.microsoft.com/office/powerpoint/2010/main" val="261733743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78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E942-760D-4EE4-B42A-7A76C9FB017F}"/>
              </a:ext>
            </a:extLst>
          </p:cNvPr>
          <p:cNvSpPr>
            <a:spLocks noGrp="1"/>
          </p:cNvSpPr>
          <p:nvPr>
            <p:ph type="title"/>
          </p:nvPr>
        </p:nvSpPr>
        <p:spPr/>
        <p:txBody>
          <a:bodyPr>
            <a:normAutofit/>
          </a:bodyPr>
          <a:lstStyle/>
          <a:p>
            <a:pPr algn="ctr"/>
            <a:r>
              <a:rPr lang="en-GB" i="1">
                <a:solidFill>
                  <a:srgbClr val="0070C0"/>
                </a:solidFill>
              </a:rPr>
              <a:t>Teams is for life, not just for lockdown!</a:t>
            </a:r>
            <a:r>
              <a:rPr lang="en-GB">
                <a:solidFill>
                  <a:srgbClr val="0070C0"/>
                </a:solidFill>
              </a:rPr>
              <a:t> </a:t>
            </a:r>
            <a:br>
              <a:rPr lang="en-GB">
                <a:solidFill>
                  <a:srgbClr val="0070C0"/>
                </a:solidFill>
              </a:rPr>
            </a:br>
            <a:r>
              <a:rPr lang="en-GB"/>
              <a:t>Digital </a:t>
            </a:r>
            <a:r>
              <a:rPr lang="en-GB" dirty="0"/>
              <a:t>and Empowered Learning</a:t>
            </a:r>
          </a:p>
        </p:txBody>
      </p:sp>
      <p:graphicFrame>
        <p:nvGraphicFramePr>
          <p:cNvPr id="6" name="Content Placeholder 2">
            <a:extLst>
              <a:ext uri="{FF2B5EF4-FFF2-40B4-BE49-F238E27FC236}">
                <a16:creationId xmlns:a16="http://schemas.microsoft.com/office/drawing/2014/main" id="{3A1F4988-8B49-4BBE-BE1E-55D7FBBA8A20}"/>
              </a:ext>
            </a:extLst>
          </p:cNvPr>
          <p:cNvGraphicFramePr>
            <a:graphicFrameLocks noGrp="1"/>
          </p:cNvGraphicFramePr>
          <p:nvPr>
            <p:ph idx="1"/>
            <p:extLst>
              <p:ext uri="{D42A27DB-BD31-4B8C-83A1-F6EECF244321}">
                <p14:modId xmlns:p14="http://schemas.microsoft.com/office/powerpoint/2010/main" val="1835026474"/>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nline Media 3" title="The City of Edinburgh Council Transforming education with CGI's Digital Empowered Learning">
            <a:hlinkClick r:id="" action="ppaction://media"/>
            <a:extLst>
              <a:ext uri="{FF2B5EF4-FFF2-40B4-BE49-F238E27FC236}">
                <a16:creationId xmlns:a16="http://schemas.microsoft.com/office/drawing/2014/main" id="{CE439864-FD33-40CD-B52E-06C4DCD917AA}"/>
              </a:ext>
            </a:extLst>
          </p:cNvPr>
          <p:cNvPicPr>
            <a:picLocks noRot="1" noChangeAspect="1"/>
          </p:cNvPicPr>
          <p:nvPr>
            <a:videoFile r:link="rId1"/>
          </p:nvPr>
        </p:nvPicPr>
        <p:blipFill>
          <a:blip r:embed="rId8"/>
          <a:stretch>
            <a:fillRect/>
          </a:stretch>
        </p:blipFill>
        <p:spPr>
          <a:xfrm>
            <a:off x="8585200" y="4982155"/>
            <a:ext cx="2540000" cy="1435100"/>
          </a:xfrm>
          <a:prstGeom prst="rect">
            <a:avLst/>
          </a:prstGeom>
        </p:spPr>
      </p:pic>
    </p:spTree>
    <p:extLst>
      <p:ext uri="{BB962C8B-B14F-4D97-AF65-F5344CB8AC3E}">
        <p14:creationId xmlns:p14="http://schemas.microsoft.com/office/powerpoint/2010/main" val="14605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79">
            <a:extLst>
              <a:ext uri="{FF2B5EF4-FFF2-40B4-BE49-F238E27FC236}">
                <a16:creationId xmlns:a16="http://schemas.microsoft.com/office/drawing/2014/main" id="{419C08F7-5C9F-4B0E-B456-7D65B3614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piano teacher&amp;#39;s role in the learning journey - SURREY MUSIC SCHOOL">
            <a:extLst>
              <a:ext uri="{FF2B5EF4-FFF2-40B4-BE49-F238E27FC236}">
                <a16:creationId xmlns:a16="http://schemas.microsoft.com/office/drawing/2014/main" id="{8E483EB3-AF5C-46A9-AD51-E2AD4A836D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297" y="140245"/>
            <a:ext cx="7101001" cy="6541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es about Parent teacher relationship (15 quotes)">
            <a:extLst>
              <a:ext uri="{FF2B5EF4-FFF2-40B4-BE49-F238E27FC236}">
                <a16:creationId xmlns:a16="http://schemas.microsoft.com/office/drawing/2014/main" id="{3DE7B343-775D-4808-8DE1-460B11102B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1416" y="1090756"/>
            <a:ext cx="4050287" cy="455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764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C5E8B-D2D3-4553-B738-59816098924E}"/>
              </a:ext>
            </a:extLst>
          </p:cNvPr>
          <p:cNvSpPr>
            <a:spLocks noGrp="1"/>
          </p:cNvSpPr>
          <p:nvPr>
            <p:ph type="title"/>
          </p:nvPr>
        </p:nvSpPr>
        <p:spPr>
          <a:xfrm>
            <a:off x="557720" y="612843"/>
            <a:ext cx="2312480" cy="991564"/>
          </a:xfrm>
          <a:solidFill>
            <a:schemeClr val="accent2"/>
          </a:solidFill>
        </p:spPr>
        <p:txBody>
          <a:bodyPr anchor="b">
            <a:normAutofit/>
          </a:bodyPr>
          <a:lstStyle/>
          <a:p>
            <a:r>
              <a:rPr lang="en-GB" sz="2800" dirty="0"/>
              <a:t>EQUALITIES</a:t>
            </a:r>
          </a:p>
        </p:txBody>
      </p:sp>
      <p:pic>
        <p:nvPicPr>
          <p:cNvPr id="7" name="Content Placeholder 6" descr="Scales of justice with solid fill">
            <a:extLst>
              <a:ext uri="{FF2B5EF4-FFF2-40B4-BE49-F238E27FC236}">
                <a16:creationId xmlns:a16="http://schemas.microsoft.com/office/drawing/2014/main" id="{54A20BD3-4855-4E02-A3F7-9F857095C5B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84173" y="526474"/>
            <a:ext cx="686054" cy="686054"/>
          </a:xfrm>
        </p:spPr>
      </p:pic>
      <p:sp>
        <p:nvSpPr>
          <p:cNvPr id="18" name="Rectangle 1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Content Placeholder 4" descr="Diagram&#10;&#10;Description automatically generated">
            <a:extLst>
              <a:ext uri="{FF2B5EF4-FFF2-40B4-BE49-F238E27FC236}">
                <a16:creationId xmlns:a16="http://schemas.microsoft.com/office/drawing/2014/main" id="{4AC28F67-81B8-4F8F-B15E-37B6F4E21F84}"/>
              </a:ext>
            </a:extLst>
          </p:cNvPr>
          <p:cNvPicPr>
            <a:picLocks noChangeAspect="1"/>
          </p:cNvPicPr>
          <p:nvPr/>
        </p:nvPicPr>
        <p:blipFill>
          <a:blip r:embed="rId4"/>
          <a:stretch>
            <a:fillRect/>
          </a:stretch>
        </p:blipFill>
        <p:spPr>
          <a:xfrm>
            <a:off x="4298879" y="882398"/>
            <a:ext cx="6738963" cy="5121612"/>
          </a:xfrm>
          <a:prstGeom prst="rect">
            <a:avLst/>
          </a:prstGeom>
        </p:spPr>
      </p:pic>
      <p:sp>
        <p:nvSpPr>
          <p:cNvPr id="8" name="TextBox 7">
            <a:extLst>
              <a:ext uri="{FF2B5EF4-FFF2-40B4-BE49-F238E27FC236}">
                <a16:creationId xmlns:a16="http://schemas.microsoft.com/office/drawing/2014/main" id="{E999A072-80E9-425C-97C2-0F993DBFF036}"/>
              </a:ext>
            </a:extLst>
          </p:cNvPr>
          <p:cNvSpPr txBox="1"/>
          <p:nvPr/>
        </p:nvSpPr>
        <p:spPr>
          <a:xfrm>
            <a:off x="500577" y="1604407"/>
            <a:ext cx="2312480" cy="4555093"/>
          </a:xfrm>
          <a:prstGeom prst="rect">
            <a:avLst/>
          </a:prstGeom>
          <a:noFill/>
        </p:spPr>
        <p:txBody>
          <a:bodyPr wrap="square" rtlCol="0">
            <a:spAutoFit/>
          </a:bodyPr>
          <a:lstStyle/>
          <a:p>
            <a:pPr marL="285750" indent="-285750">
              <a:buFont typeface="Arial" panose="020B0604020202020204" pitchFamily="34" charset="0"/>
              <a:buChar char="•"/>
            </a:pPr>
            <a:r>
              <a:rPr lang="en-GB" sz="1600" dirty="0"/>
              <a:t>Staff training on diversity, from IYS and St. Andrews University</a:t>
            </a:r>
          </a:p>
          <a:p>
            <a:pPr marL="285750" indent="-285750">
              <a:buFont typeface="Arial" panose="020B0604020202020204" pitchFamily="34" charset="0"/>
              <a:buChar char="•"/>
            </a:pPr>
            <a:r>
              <a:rPr lang="en-GB" sz="1600" dirty="0"/>
              <a:t>Equalities staff working group, and pupil group</a:t>
            </a:r>
          </a:p>
          <a:p>
            <a:pPr marL="285750" indent="-285750">
              <a:buFont typeface="Arial" panose="020B0604020202020204" pitchFamily="34" charset="0"/>
              <a:buChar char="•"/>
            </a:pPr>
            <a:r>
              <a:rPr lang="en-GB" sz="1600" dirty="0"/>
              <a:t>Anti-Bullying Week; new ways to report issues</a:t>
            </a:r>
          </a:p>
          <a:p>
            <a:pPr marL="285750" indent="-285750">
              <a:buFont typeface="Arial" panose="020B0604020202020204" pitchFamily="34" charset="0"/>
              <a:buChar char="•"/>
            </a:pPr>
            <a:r>
              <a:rPr lang="en-GB" sz="1600" dirty="0"/>
              <a:t>Free and Equal Conference</a:t>
            </a:r>
          </a:p>
          <a:p>
            <a:pPr marL="285750" indent="-285750">
              <a:buFont typeface="Arial" panose="020B0604020202020204" pitchFamily="34" charset="0"/>
              <a:buChar char="•"/>
            </a:pPr>
            <a:r>
              <a:rPr lang="en-GB" sz="1600" dirty="0"/>
              <a:t>EEI Report and monitoring of key groups through tracking and attainment data</a:t>
            </a:r>
          </a:p>
          <a:p>
            <a:endParaRPr lang="en-GB" dirty="0"/>
          </a:p>
        </p:txBody>
      </p:sp>
    </p:spTree>
    <p:extLst>
      <p:ext uri="{BB962C8B-B14F-4D97-AF65-F5344CB8AC3E}">
        <p14:creationId xmlns:p14="http://schemas.microsoft.com/office/powerpoint/2010/main" val="253534277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A1FC-6D82-45D6-9302-9672573AB4D0}"/>
              </a:ext>
            </a:extLst>
          </p:cNvPr>
          <p:cNvSpPr>
            <a:spLocks noGrp="1"/>
          </p:cNvSpPr>
          <p:nvPr>
            <p:ph type="title"/>
          </p:nvPr>
        </p:nvSpPr>
        <p:spPr>
          <a:xfrm>
            <a:off x="557720" y="650075"/>
            <a:ext cx="2312480" cy="1499738"/>
          </a:xfrm>
          <a:solidFill>
            <a:srgbClr val="00B0F0"/>
          </a:solidFill>
        </p:spPr>
        <p:txBody>
          <a:bodyPr vert="horz" lIns="91440" tIns="45720" rIns="91440" bIns="45720" rtlCol="0" anchor="b">
            <a:normAutofit fontScale="90000"/>
          </a:bodyPr>
          <a:lstStyle/>
          <a:p>
            <a:r>
              <a:rPr lang="en-US" sz="2800" cap="all" spc="-100" dirty="0"/>
              <a:t>Health, Well-being and resilience</a:t>
            </a:r>
          </a:p>
        </p:txBody>
      </p:sp>
      <p:sp>
        <p:nvSpPr>
          <p:cNvPr id="3" name="Content Placeholder 2">
            <a:extLst>
              <a:ext uri="{FF2B5EF4-FFF2-40B4-BE49-F238E27FC236}">
                <a16:creationId xmlns:a16="http://schemas.microsoft.com/office/drawing/2014/main" id="{B6596E6E-2E6B-4216-A3DE-D8725B350129}"/>
              </a:ext>
            </a:extLst>
          </p:cNvPr>
          <p:cNvSpPr>
            <a:spLocks noGrp="1"/>
          </p:cNvSpPr>
          <p:nvPr>
            <p:ph idx="1"/>
          </p:nvPr>
        </p:nvSpPr>
        <p:spPr>
          <a:xfrm>
            <a:off x="557720" y="2149813"/>
            <a:ext cx="2312479" cy="3854197"/>
          </a:xfrm>
        </p:spPr>
        <p:txBody>
          <a:bodyPr vert="horz" lIns="91440" tIns="45720" rIns="91440" bIns="45720" rtlCol="0">
            <a:normAutofit/>
          </a:bodyPr>
          <a:lstStyle/>
          <a:p>
            <a:pPr marL="0" indent="0">
              <a:spcBef>
                <a:spcPts val="0"/>
              </a:spcBef>
              <a:spcAft>
                <a:spcPts val="600"/>
              </a:spcAft>
              <a:buNone/>
            </a:pPr>
            <a:r>
              <a:rPr lang="en-US" sz="1400" spc="80" dirty="0">
                <a:solidFill>
                  <a:schemeClr val="tx1">
                    <a:lumMod val="85000"/>
                    <a:lumOff val="15000"/>
                  </a:schemeClr>
                </a:solidFill>
              </a:rPr>
              <a:t>Pupils said…</a:t>
            </a:r>
          </a:p>
          <a:p>
            <a:pPr marL="0" indent="0">
              <a:spcBef>
                <a:spcPts val="0"/>
              </a:spcBef>
              <a:spcAft>
                <a:spcPts val="600"/>
              </a:spcAft>
              <a:buNone/>
            </a:pPr>
            <a:r>
              <a:rPr lang="en-US" sz="1400" spc="80" dirty="0">
                <a:solidFill>
                  <a:schemeClr val="tx1">
                    <a:lumMod val="85000"/>
                    <a:lumOff val="15000"/>
                  </a:schemeClr>
                </a:solidFill>
              </a:rPr>
              <a:t>Supporting anxiety…</a:t>
            </a:r>
          </a:p>
          <a:p>
            <a:pPr marL="0" indent="0">
              <a:spcBef>
                <a:spcPts val="0"/>
              </a:spcBef>
              <a:spcAft>
                <a:spcPts val="600"/>
              </a:spcAft>
              <a:buNone/>
            </a:pPr>
            <a:r>
              <a:rPr lang="en-US" sz="1400" spc="80" dirty="0">
                <a:solidFill>
                  <a:schemeClr val="tx1">
                    <a:lumMod val="85000"/>
                    <a:lumOff val="15000"/>
                  </a:schemeClr>
                </a:solidFill>
              </a:rPr>
              <a:t>Creating safe and nurturing environments…</a:t>
            </a:r>
          </a:p>
          <a:p>
            <a:pPr marL="0" indent="0">
              <a:spcBef>
                <a:spcPts val="0"/>
              </a:spcBef>
              <a:spcAft>
                <a:spcPts val="600"/>
              </a:spcAft>
              <a:buNone/>
            </a:pPr>
            <a:r>
              <a:rPr lang="en-US" sz="1400" spc="80" dirty="0">
                <a:solidFill>
                  <a:schemeClr val="tx1">
                    <a:lumMod val="85000"/>
                    <a:lumOff val="15000"/>
                  </a:schemeClr>
                </a:solidFill>
              </a:rPr>
              <a:t>Children’s Rights</a:t>
            </a:r>
          </a:p>
        </p:txBody>
      </p:sp>
      <p:sp>
        <p:nvSpPr>
          <p:cNvPr id="61" name="Rectangle 6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 name="Picture 1" descr="Text&#10;&#10;Description automatically generated">
            <a:extLst>
              <a:ext uri="{FF2B5EF4-FFF2-40B4-BE49-F238E27FC236}">
                <a16:creationId xmlns:a16="http://schemas.microsoft.com/office/drawing/2014/main" id="{93BF3D17-CE0F-4C55-8E81-FE6EDC54B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2" r="2" b="1776"/>
          <a:stretch/>
        </p:blipFill>
        <p:spPr bwMode="auto">
          <a:xfrm>
            <a:off x="4049422" y="1252101"/>
            <a:ext cx="7237877" cy="43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842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3F76A873-17A1-432B-A0F3-7520D97752A8}"/>
              </a:ext>
            </a:extLst>
          </p:cNvPr>
          <p:cNvSpPr>
            <a:spLocks noGrp="1"/>
          </p:cNvSpPr>
          <p:nvPr>
            <p:ph type="title"/>
          </p:nvPr>
        </p:nvSpPr>
        <p:spPr>
          <a:xfrm>
            <a:off x="1066800" y="642594"/>
            <a:ext cx="10058400" cy="1371600"/>
          </a:xfrm>
        </p:spPr>
        <p:txBody>
          <a:bodyPr>
            <a:normAutofit fontScale="90000"/>
          </a:bodyPr>
          <a:lstStyle/>
          <a:p>
            <a:pPr algn="ctr"/>
            <a:r>
              <a:rPr lang="en-GB" dirty="0"/>
              <a:t>Key messages from pupils on </a:t>
            </a:r>
            <a:br>
              <a:rPr lang="en-GB" dirty="0"/>
            </a:br>
            <a:r>
              <a:rPr lang="en-GB" b="1" dirty="0"/>
              <a:t>supporting anxiety and having safe and nurturing environments– </a:t>
            </a:r>
            <a:r>
              <a:rPr lang="en-GB" dirty="0"/>
              <a:t>and our responses</a:t>
            </a:r>
          </a:p>
        </p:txBody>
      </p:sp>
      <p:graphicFrame>
        <p:nvGraphicFramePr>
          <p:cNvPr id="5" name="Content Placeholder 2">
            <a:extLst>
              <a:ext uri="{FF2B5EF4-FFF2-40B4-BE49-F238E27FC236}">
                <a16:creationId xmlns:a16="http://schemas.microsoft.com/office/drawing/2014/main" id="{84B04FA4-FB62-419F-8042-FCB9CBECD56F}"/>
              </a:ext>
            </a:extLst>
          </p:cNvPr>
          <p:cNvGraphicFramePr>
            <a:graphicFrameLocks noGrp="1"/>
          </p:cNvGraphicFramePr>
          <p:nvPr>
            <p:ph idx="1"/>
            <p:extLst>
              <p:ext uri="{D42A27DB-BD31-4B8C-83A1-F6EECF244321}">
                <p14:modId xmlns:p14="http://schemas.microsoft.com/office/powerpoint/2010/main" val="239301237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62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7A97-1E82-4F2A-A7A1-3DB84C2E4B84}"/>
              </a:ext>
            </a:extLst>
          </p:cNvPr>
          <p:cNvSpPr>
            <a:spLocks noGrp="1"/>
          </p:cNvSpPr>
          <p:nvPr>
            <p:ph type="title"/>
          </p:nvPr>
        </p:nvSpPr>
        <p:spPr/>
        <p:txBody>
          <a:bodyPr/>
          <a:lstStyle/>
          <a:p>
            <a:r>
              <a:rPr lang="en-GB" dirty="0"/>
              <a:t>Renewal and reconnection</a:t>
            </a:r>
          </a:p>
        </p:txBody>
      </p:sp>
      <p:sp>
        <p:nvSpPr>
          <p:cNvPr id="3" name="Text Placeholder 2">
            <a:extLst>
              <a:ext uri="{FF2B5EF4-FFF2-40B4-BE49-F238E27FC236}">
                <a16:creationId xmlns:a16="http://schemas.microsoft.com/office/drawing/2014/main" id="{158A4DC9-4A06-478E-BE07-3E89B570BF3C}"/>
              </a:ext>
            </a:extLst>
          </p:cNvPr>
          <p:cNvSpPr>
            <a:spLocks noGrp="1"/>
          </p:cNvSpPr>
          <p:nvPr>
            <p:ph type="body" idx="1"/>
          </p:nvPr>
        </p:nvSpPr>
        <p:spPr/>
        <p:txBody>
          <a:bodyPr/>
          <a:lstStyle/>
          <a:p>
            <a:r>
              <a:rPr lang="en-GB" dirty="0"/>
              <a:t>Our top priority</a:t>
            </a:r>
          </a:p>
        </p:txBody>
      </p:sp>
    </p:spTree>
    <p:extLst>
      <p:ext uri="{BB962C8B-B14F-4D97-AF65-F5344CB8AC3E}">
        <p14:creationId xmlns:p14="http://schemas.microsoft.com/office/powerpoint/2010/main" val="1538081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DEC66EDE-EE64-4475-A096-B35CE41199BB}"/>
              </a:ext>
            </a:extLst>
          </p:cNvPr>
          <p:cNvSpPr>
            <a:spLocks noGrp="1"/>
          </p:cNvSpPr>
          <p:nvPr>
            <p:ph type="title"/>
          </p:nvPr>
        </p:nvSpPr>
        <p:spPr>
          <a:xfrm>
            <a:off x="1066800" y="642594"/>
            <a:ext cx="10058400" cy="1371600"/>
          </a:xfrm>
        </p:spPr>
        <p:txBody>
          <a:bodyPr>
            <a:normAutofit/>
          </a:bodyPr>
          <a:lstStyle/>
          <a:p>
            <a:pPr algn="ctr"/>
            <a:r>
              <a:rPr lang="en-GB" sz="3100"/>
              <a:t>Key messages from pupils on</a:t>
            </a:r>
            <a:br>
              <a:rPr lang="en-GB" sz="3100"/>
            </a:br>
            <a:r>
              <a:rPr lang="en-GB" sz="3100"/>
              <a:t> </a:t>
            </a:r>
            <a:r>
              <a:rPr lang="en-GB" sz="3100" b="1"/>
              <a:t>children’s rights, reconnecting relationships, and building resilience</a:t>
            </a:r>
          </a:p>
        </p:txBody>
      </p:sp>
      <p:graphicFrame>
        <p:nvGraphicFramePr>
          <p:cNvPr id="20" name="Content Placeholder 2">
            <a:extLst>
              <a:ext uri="{FF2B5EF4-FFF2-40B4-BE49-F238E27FC236}">
                <a16:creationId xmlns:a16="http://schemas.microsoft.com/office/drawing/2014/main" id="{85514729-64E3-497E-9A92-C952B7182604}"/>
              </a:ext>
            </a:extLst>
          </p:cNvPr>
          <p:cNvGraphicFramePr>
            <a:graphicFrameLocks noGrp="1"/>
          </p:cNvGraphicFramePr>
          <p:nvPr>
            <p:ph idx="1"/>
            <p:extLst>
              <p:ext uri="{D42A27DB-BD31-4B8C-83A1-F6EECF244321}">
                <p14:modId xmlns:p14="http://schemas.microsoft.com/office/powerpoint/2010/main" val="118467797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90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0A3F6-EFB2-46FF-994E-572E8B87C27A}"/>
              </a:ext>
            </a:extLst>
          </p:cNvPr>
          <p:cNvSpPr>
            <a:spLocks noGrp="1"/>
          </p:cNvSpPr>
          <p:nvPr>
            <p:ph type="title"/>
          </p:nvPr>
        </p:nvSpPr>
        <p:spPr>
          <a:xfrm>
            <a:off x="557720" y="612843"/>
            <a:ext cx="2312480" cy="1499738"/>
          </a:xfrm>
          <a:solidFill>
            <a:srgbClr val="7030A0"/>
          </a:solidFill>
        </p:spPr>
        <p:txBody>
          <a:bodyPr anchor="b">
            <a:normAutofit/>
          </a:bodyPr>
          <a:lstStyle/>
          <a:p>
            <a:r>
              <a:rPr lang="en-GB" sz="2800" dirty="0"/>
              <a:t>EQUITY AND INCLUSION</a:t>
            </a:r>
          </a:p>
        </p:txBody>
      </p:sp>
      <p:sp>
        <p:nvSpPr>
          <p:cNvPr id="9" name="Content Placeholder 8">
            <a:extLst>
              <a:ext uri="{FF2B5EF4-FFF2-40B4-BE49-F238E27FC236}">
                <a16:creationId xmlns:a16="http://schemas.microsoft.com/office/drawing/2014/main" id="{D28511EE-2081-4104-AA04-AB9057770980}"/>
              </a:ext>
            </a:extLst>
          </p:cNvPr>
          <p:cNvSpPr>
            <a:spLocks noGrp="1"/>
          </p:cNvSpPr>
          <p:nvPr>
            <p:ph idx="1"/>
          </p:nvPr>
        </p:nvSpPr>
        <p:spPr>
          <a:xfrm>
            <a:off x="557720" y="2149813"/>
            <a:ext cx="2312479" cy="4327836"/>
          </a:xfrm>
        </p:spPr>
        <p:txBody>
          <a:bodyPr>
            <a:normAutofit fontScale="70000" lnSpcReduction="20000"/>
          </a:bodyPr>
          <a:lstStyle/>
          <a:p>
            <a:pPr rtl="0"/>
            <a:r>
              <a:rPr lang="en-GB" sz="1600" dirty="0">
                <a:effectLst/>
              </a:rPr>
              <a:t>We recognise that recent events have led to some difficult circumstances for many families and want to encourage you to get in touch if you have relevant questions or concerns or you believe you may be eligible for this support and the school is not yet aware.</a:t>
            </a:r>
          </a:p>
          <a:p>
            <a:pPr rtl="0"/>
            <a:r>
              <a:rPr lang="en-GB" sz="1600" dirty="0">
                <a:effectLst/>
              </a:rPr>
              <a:t>Some useful links:</a:t>
            </a:r>
          </a:p>
          <a:p>
            <a:pPr rtl="0"/>
            <a:r>
              <a:rPr lang="en-GB" sz="1600" dirty="0">
                <a:effectLst/>
                <a:hlinkClick r:id="rId3"/>
              </a:rPr>
              <a:t>https://www.edinburgh.gov.uk/xfp/form/261</a:t>
            </a:r>
            <a:r>
              <a:rPr lang="en-GB" sz="1600" dirty="0">
                <a:effectLst/>
              </a:rPr>
              <a:t> - apply for free school meals and clothing grant</a:t>
            </a:r>
          </a:p>
          <a:p>
            <a:pPr rtl="0"/>
            <a:r>
              <a:rPr lang="en-GB" sz="1600" dirty="0">
                <a:effectLst/>
                <a:hlinkClick r:id="rId4"/>
              </a:rPr>
              <a:t>https://www.edinburgh.gov.uk/ema</a:t>
            </a:r>
            <a:r>
              <a:rPr lang="en-GB" sz="1600" dirty="0">
                <a:effectLst/>
              </a:rPr>
              <a:t> - apply for education maintenance allowance</a:t>
            </a:r>
          </a:p>
          <a:p>
            <a:pPr rtl="0"/>
            <a:r>
              <a:rPr lang="en-GB" sz="1600" dirty="0">
                <a:effectLst/>
              </a:rPr>
              <a:t>other links can be found on our school website:</a:t>
            </a:r>
          </a:p>
          <a:p>
            <a:pPr rtl="0"/>
            <a:r>
              <a:rPr lang="en-GB" sz="1600" dirty="0">
                <a:effectLst/>
                <a:hlinkClick r:id="rId5"/>
              </a:rPr>
              <a:t>https://boroughmuirhighschool.org/pupil-support/ parents-information/</a:t>
            </a:r>
            <a:endParaRPr lang="en-GB" sz="1600" dirty="0">
              <a:effectLst/>
            </a:endParaRPr>
          </a:p>
          <a:p>
            <a:endParaRPr lang="en-US" sz="1400" dirty="0">
              <a:solidFill>
                <a:schemeClr val="tx1">
                  <a:lumMod val="85000"/>
                  <a:lumOff val="15000"/>
                </a:schemeClr>
              </a:solidFill>
            </a:endParaRPr>
          </a:p>
        </p:txBody>
      </p:sp>
      <p:sp>
        <p:nvSpPr>
          <p:cNvPr id="18" name="Rectangle 1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sp>
        <p:nvSpPr>
          <p:cNvPr id="11" name="TextBox 10">
            <a:extLst>
              <a:ext uri="{FF2B5EF4-FFF2-40B4-BE49-F238E27FC236}">
                <a16:creationId xmlns:a16="http://schemas.microsoft.com/office/drawing/2014/main" id="{E992FA95-CD4E-45CB-AF01-FBC24F5F85CA}"/>
              </a:ext>
            </a:extLst>
          </p:cNvPr>
          <p:cNvSpPr txBox="1"/>
          <p:nvPr/>
        </p:nvSpPr>
        <p:spPr>
          <a:xfrm>
            <a:off x="3527486" y="466725"/>
            <a:ext cx="2441358" cy="2062103"/>
          </a:xfrm>
          <a:prstGeom prst="rect">
            <a:avLst/>
          </a:prstGeom>
          <a:noFill/>
        </p:spPr>
        <p:txBody>
          <a:bodyPr wrap="square" rtlCol="0">
            <a:spAutoFit/>
          </a:bodyPr>
          <a:lstStyle/>
          <a:p>
            <a:r>
              <a:rPr lang="en-GB" sz="2400" u="sng" dirty="0">
                <a:solidFill>
                  <a:schemeClr val="bg1"/>
                </a:solidFill>
              </a:rPr>
              <a:t>Current PEF list</a:t>
            </a:r>
          </a:p>
          <a:p>
            <a:endParaRPr lang="en-GB" sz="2400" dirty="0">
              <a:solidFill>
                <a:schemeClr val="bg1"/>
              </a:solidFill>
            </a:endParaRPr>
          </a:p>
          <a:p>
            <a:r>
              <a:rPr lang="en-GB" sz="1600" dirty="0">
                <a:solidFill>
                  <a:schemeClr val="bg1"/>
                </a:solidFill>
              </a:rPr>
              <a:t>Total of 95 students</a:t>
            </a:r>
          </a:p>
          <a:p>
            <a:endParaRPr lang="en-GB" sz="1600" dirty="0">
              <a:solidFill>
                <a:schemeClr val="bg1"/>
              </a:solidFill>
            </a:endParaRPr>
          </a:p>
          <a:p>
            <a:r>
              <a:rPr lang="en-GB" sz="1600" dirty="0">
                <a:solidFill>
                  <a:schemeClr val="bg1"/>
                </a:solidFill>
              </a:rPr>
              <a:t>SIMD 1-4 	= 	32</a:t>
            </a:r>
          </a:p>
          <a:p>
            <a:r>
              <a:rPr lang="en-GB" sz="1600" dirty="0">
                <a:solidFill>
                  <a:schemeClr val="bg1"/>
                </a:solidFill>
              </a:rPr>
              <a:t>FME 	= 	53</a:t>
            </a:r>
          </a:p>
          <a:p>
            <a:r>
              <a:rPr lang="en-GB" sz="1600" dirty="0">
                <a:solidFill>
                  <a:schemeClr val="bg1"/>
                </a:solidFill>
              </a:rPr>
              <a:t>Other 	= 	10</a:t>
            </a:r>
          </a:p>
        </p:txBody>
      </p:sp>
      <p:pic>
        <p:nvPicPr>
          <p:cNvPr id="13" name="Picture 12">
            <a:extLst>
              <a:ext uri="{FF2B5EF4-FFF2-40B4-BE49-F238E27FC236}">
                <a16:creationId xmlns:a16="http://schemas.microsoft.com/office/drawing/2014/main" id="{6E61F8B7-BF25-44FF-B657-A1207DD42FB2}"/>
              </a:ext>
            </a:extLst>
          </p:cNvPr>
          <p:cNvPicPr>
            <a:picLocks noChangeAspect="1"/>
          </p:cNvPicPr>
          <p:nvPr/>
        </p:nvPicPr>
        <p:blipFill>
          <a:blip r:embed="rId6"/>
          <a:stretch>
            <a:fillRect/>
          </a:stretch>
        </p:blipFill>
        <p:spPr>
          <a:xfrm>
            <a:off x="3433451" y="4583049"/>
            <a:ext cx="8262305" cy="1948272"/>
          </a:xfrm>
          <a:prstGeom prst="rect">
            <a:avLst/>
          </a:prstGeom>
        </p:spPr>
      </p:pic>
      <p:pic>
        <p:nvPicPr>
          <p:cNvPr id="15" name="Picture 14">
            <a:extLst>
              <a:ext uri="{FF2B5EF4-FFF2-40B4-BE49-F238E27FC236}">
                <a16:creationId xmlns:a16="http://schemas.microsoft.com/office/drawing/2014/main" id="{06F489B2-9716-457F-AB80-21C3FE0D9FB4}"/>
              </a:ext>
            </a:extLst>
          </p:cNvPr>
          <p:cNvPicPr>
            <a:picLocks noChangeAspect="1"/>
          </p:cNvPicPr>
          <p:nvPr/>
        </p:nvPicPr>
        <p:blipFill>
          <a:blip r:embed="rId7"/>
          <a:stretch>
            <a:fillRect/>
          </a:stretch>
        </p:blipFill>
        <p:spPr>
          <a:xfrm>
            <a:off x="5958713" y="461569"/>
            <a:ext cx="5909364" cy="3914953"/>
          </a:xfrm>
          <a:prstGeom prst="rect">
            <a:avLst/>
          </a:prstGeom>
        </p:spPr>
      </p:pic>
    </p:spTree>
    <p:extLst>
      <p:ext uri="{BB962C8B-B14F-4D97-AF65-F5344CB8AC3E}">
        <p14:creationId xmlns:p14="http://schemas.microsoft.com/office/powerpoint/2010/main" val="15660086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16D05B-5BB0-44F1-8FCD-8DB1A40EAA2D}"/>
              </a:ext>
            </a:extLst>
          </p:cNvPr>
          <p:cNvPicPr>
            <a:picLocks noChangeAspect="1"/>
          </p:cNvPicPr>
          <p:nvPr/>
        </p:nvPicPr>
        <p:blipFill>
          <a:blip r:embed="rId2"/>
          <a:stretch>
            <a:fillRect/>
          </a:stretch>
        </p:blipFill>
        <p:spPr>
          <a:xfrm>
            <a:off x="431007" y="376912"/>
            <a:ext cx="11329986" cy="6102469"/>
          </a:xfrm>
          <a:prstGeom prst="rect">
            <a:avLst/>
          </a:prstGeom>
        </p:spPr>
      </p:pic>
    </p:spTree>
    <p:extLst>
      <p:ext uri="{BB962C8B-B14F-4D97-AF65-F5344CB8AC3E}">
        <p14:creationId xmlns:p14="http://schemas.microsoft.com/office/powerpoint/2010/main" val="17171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AD6FB07-93A1-41F7-9EDB-7EE07905A993}"/>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Addressing disruption to learning</a:t>
            </a:r>
          </a:p>
        </p:txBody>
      </p:sp>
      <p:sp>
        <p:nvSpPr>
          <p:cNvPr id="24" name="Content Placeholder 2">
            <a:extLst>
              <a:ext uri="{FF2B5EF4-FFF2-40B4-BE49-F238E27FC236}">
                <a16:creationId xmlns:a16="http://schemas.microsoft.com/office/drawing/2014/main" id="{92875935-31B2-4D7B-9346-3AC9163ABE5B}"/>
              </a:ext>
            </a:extLst>
          </p:cNvPr>
          <p:cNvSpPr>
            <a:spLocks noGrp="1"/>
          </p:cNvSpPr>
          <p:nvPr>
            <p:ph idx="1"/>
          </p:nvPr>
        </p:nvSpPr>
        <p:spPr>
          <a:xfrm>
            <a:off x="5444466" y="570697"/>
            <a:ext cx="5647076" cy="5475563"/>
          </a:xfrm>
        </p:spPr>
        <p:txBody>
          <a:bodyPr anchor="ctr">
            <a:normAutofit/>
          </a:bodyPr>
          <a:lstStyle/>
          <a:p>
            <a:pPr marL="0" indent="0" algn="ctr">
              <a:lnSpc>
                <a:spcPct val="90000"/>
              </a:lnSpc>
              <a:buNone/>
            </a:pPr>
            <a:r>
              <a:rPr lang="en-GB" sz="3600" b="1" dirty="0"/>
              <a:t>During disruption</a:t>
            </a:r>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endParaRPr lang="en-GB" sz="3600" b="1" dirty="0"/>
          </a:p>
          <a:p>
            <a:pPr marL="0" indent="0" algn="ctr">
              <a:lnSpc>
                <a:spcPct val="90000"/>
              </a:lnSpc>
              <a:buNone/>
            </a:pPr>
            <a:r>
              <a:rPr lang="en-GB" sz="3600" b="1" dirty="0"/>
              <a:t>On return to school</a:t>
            </a:r>
          </a:p>
        </p:txBody>
      </p:sp>
      <p:graphicFrame>
        <p:nvGraphicFramePr>
          <p:cNvPr id="3" name="Diagram 2">
            <a:extLst>
              <a:ext uri="{FF2B5EF4-FFF2-40B4-BE49-F238E27FC236}">
                <a16:creationId xmlns:a16="http://schemas.microsoft.com/office/drawing/2014/main" id="{971BDC46-6F6F-44BD-B961-E06B7CF0AB0F}"/>
              </a:ext>
            </a:extLst>
          </p:cNvPr>
          <p:cNvGraphicFramePr/>
          <p:nvPr>
            <p:extLst>
              <p:ext uri="{D42A27DB-BD31-4B8C-83A1-F6EECF244321}">
                <p14:modId xmlns:p14="http://schemas.microsoft.com/office/powerpoint/2010/main" val="610043719"/>
              </p:ext>
            </p:extLst>
          </p:nvPr>
        </p:nvGraphicFramePr>
        <p:xfrm>
          <a:off x="4953467" y="1739043"/>
          <a:ext cx="6278007" cy="361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847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A1FC-6D82-45D6-9302-9672573AB4D0}"/>
              </a:ext>
            </a:extLst>
          </p:cNvPr>
          <p:cNvSpPr>
            <a:spLocks noGrp="1"/>
          </p:cNvSpPr>
          <p:nvPr>
            <p:ph type="title"/>
          </p:nvPr>
        </p:nvSpPr>
        <p:spPr/>
        <p:txBody>
          <a:bodyPr/>
          <a:lstStyle/>
          <a:p>
            <a:r>
              <a:rPr lang="en-GB" dirty="0"/>
              <a:t>Start of the session: pupil voice</a:t>
            </a:r>
          </a:p>
        </p:txBody>
      </p:sp>
      <p:sp>
        <p:nvSpPr>
          <p:cNvPr id="3" name="Content Placeholder 2">
            <a:extLst>
              <a:ext uri="{FF2B5EF4-FFF2-40B4-BE49-F238E27FC236}">
                <a16:creationId xmlns:a16="http://schemas.microsoft.com/office/drawing/2014/main" id="{B6596E6E-2E6B-4216-A3DE-D8725B350129}"/>
              </a:ext>
            </a:extLst>
          </p:cNvPr>
          <p:cNvSpPr>
            <a:spLocks noGrp="1"/>
          </p:cNvSpPr>
          <p:nvPr>
            <p:ph idx="1"/>
          </p:nvPr>
        </p:nvSpPr>
        <p:spPr>
          <a:xfrm>
            <a:off x="904115" y="1626286"/>
            <a:ext cx="10058400" cy="769105"/>
          </a:xfrm>
        </p:spPr>
        <p:txBody>
          <a:bodyPr/>
          <a:lstStyle/>
          <a:p>
            <a:r>
              <a:rPr lang="en-GB" dirty="0"/>
              <a:t>CEC has six areas when looking at health and well-being and Covid-related renewal. We asked pupils and staff what were </a:t>
            </a:r>
            <a:r>
              <a:rPr lang="en-GB" b="1" dirty="0"/>
              <a:t>their</a:t>
            </a:r>
            <a:r>
              <a:rPr lang="en-GB" dirty="0"/>
              <a:t> top priorities from these six:</a:t>
            </a:r>
          </a:p>
        </p:txBody>
      </p:sp>
      <p:pic>
        <p:nvPicPr>
          <p:cNvPr id="5" name="Picture 4">
            <a:extLst>
              <a:ext uri="{FF2B5EF4-FFF2-40B4-BE49-F238E27FC236}">
                <a16:creationId xmlns:a16="http://schemas.microsoft.com/office/drawing/2014/main" id="{A537039C-ECF6-411A-B9F8-D762B8ECA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30" y="2295517"/>
            <a:ext cx="5115218" cy="3740645"/>
          </a:xfrm>
          <a:prstGeom prst="rect">
            <a:avLst/>
          </a:prstGeom>
          <a:ln>
            <a:solidFill>
              <a:schemeClr val="accent1"/>
            </a:solidFill>
          </a:ln>
        </p:spPr>
      </p:pic>
      <p:sp>
        <p:nvSpPr>
          <p:cNvPr id="6" name="TextBox 5">
            <a:extLst>
              <a:ext uri="{FF2B5EF4-FFF2-40B4-BE49-F238E27FC236}">
                <a16:creationId xmlns:a16="http://schemas.microsoft.com/office/drawing/2014/main" id="{ECF60AF0-58C5-4BD5-8FAF-A5577CB57FA9}"/>
              </a:ext>
            </a:extLst>
          </p:cNvPr>
          <p:cNvSpPr txBox="1"/>
          <p:nvPr/>
        </p:nvSpPr>
        <p:spPr>
          <a:xfrm>
            <a:off x="6172667" y="2295517"/>
            <a:ext cx="5122697" cy="3693319"/>
          </a:xfrm>
          <a:prstGeom prst="rect">
            <a:avLst/>
          </a:prstGeom>
          <a:solidFill>
            <a:schemeClr val="bg1"/>
          </a:solidFill>
          <a:ln>
            <a:solidFill>
              <a:srgbClr val="7030A0"/>
            </a:solidFill>
          </a:ln>
        </p:spPr>
        <p:txBody>
          <a:bodyPr wrap="square" rtlCol="0">
            <a:spAutoFit/>
          </a:bodyPr>
          <a:lstStyle/>
          <a:p>
            <a:pPr algn="ctr"/>
            <a:r>
              <a:rPr lang="en-GB" b="1" dirty="0">
                <a:solidFill>
                  <a:srgbClr val="7030A0"/>
                </a:solidFill>
                <a:latin typeface="Calibri" panose="020F0502020204030204" pitchFamily="34" charset="0"/>
                <a:cs typeface="Calibri" panose="020F0502020204030204" pitchFamily="34" charset="0"/>
              </a:rPr>
              <a:t>Boroughmuir High School 2021-22</a:t>
            </a:r>
          </a:p>
          <a:p>
            <a:pPr algn="ctr"/>
            <a:r>
              <a:rPr lang="en-GB" b="1" dirty="0">
                <a:solidFill>
                  <a:srgbClr val="7030A0"/>
                </a:solidFill>
                <a:latin typeface="Calibri" panose="020F0502020204030204" pitchFamily="34" charset="0"/>
                <a:cs typeface="Calibri" panose="020F0502020204030204" pitchFamily="34" charset="0"/>
              </a:rPr>
              <a:t>Staff Priorities: Health, Well-being and Resilience</a:t>
            </a:r>
          </a:p>
          <a:p>
            <a:pPr algn="ctr"/>
            <a:endParaRPr lang="en-GB" b="1" dirty="0">
              <a:solidFill>
                <a:srgbClr val="7030A0"/>
              </a:solidFill>
              <a:latin typeface="Calibri" panose="020F0502020204030204" pitchFamily="34" charset="0"/>
              <a:cs typeface="Calibri" panose="020F0502020204030204" pitchFamily="34" charset="0"/>
            </a:endParaRPr>
          </a:p>
          <a:p>
            <a:pPr>
              <a:lnSpc>
                <a:spcPct val="150000"/>
              </a:lnSpc>
            </a:pPr>
            <a:r>
              <a:rPr lang="en-GB" b="1" dirty="0">
                <a:solidFill>
                  <a:srgbClr val="7030A0"/>
                </a:solidFill>
                <a:latin typeface="Calibri" panose="020F0502020204030204" pitchFamily="34" charset="0"/>
                <a:cs typeface="Calibri" panose="020F0502020204030204" pitchFamily="34" charset="0"/>
              </a:rPr>
              <a:t>1. Safe and nurturing environments</a:t>
            </a:r>
          </a:p>
          <a:p>
            <a:pPr>
              <a:lnSpc>
                <a:spcPct val="150000"/>
              </a:lnSpc>
            </a:pPr>
            <a:r>
              <a:rPr lang="en-GB" b="1" dirty="0">
                <a:solidFill>
                  <a:srgbClr val="7030A0"/>
                </a:solidFill>
                <a:latin typeface="Calibri" panose="020F0502020204030204" pitchFamily="34" charset="0"/>
                <a:cs typeface="Calibri" panose="020F0502020204030204" pitchFamily="34" charset="0"/>
              </a:rPr>
              <a:t>2. Resilience and coping with change</a:t>
            </a:r>
          </a:p>
          <a:p>
            <a:pPr>
              <a:lnSpc>
                <a:spcPct val="150000"/>
              </a:lnSpc>
            </a:pPr>
            <a:r>
              <a:rPr lang="en-GB" b="1" dirty="0">
                <a:solidFill>
                  <a:srgbClr val="7030A0"/>
                </a:solidFill>
                <a:latin typeface="Calibri" panose="020F0502020204030204" pitchFamily="34" charset="0"/>
                <a:cs typeface="Calibri" panose="020F0502020204030204" pitchFamily="34" charset="0"/>
              </a:rPr>
              <a:t>3. Supporting anxiety</a:t>
            </a:r>
          </a:p>
          <a:p>
            <a:pPr>
              <a:lnSpc>
                <a:spcPct val="150000"/>
              </a:lnSpc>
            </a:pPr>
            <a:r>
              <a:rPr lang="en-GB" b="1" dirty="0">
                <a:solidFill>
                  <a:srgbClr val="7030A0"/>
                </a:solidFill>
                <a:latin typeface="Calibri" panose="020F0502020204030204" pitchFamily="34" charset="0"/>
                <a:cs typeface="Calibri" panose="020F0502020204030204" pitchFamily="34" charset="0"/>
              </a:rPr>
              <a:t>4. Reconnecting relationships</a:t>
            </a:r>
          </a:p>
          <a:p>
            <a:pPr>
              <a:lnSpc>
                <a:spcPct val="150000"/>
              </a:lnSpc>
            </a:pPr>
            <a:r>
              <a:rPr lang="en-GB" b="1" dirty="0">
                <a:solidFill>
                  <a:srgbClr val="7030A0"/>
                </a:solidFill>
                <a:latin typeface="Calibri" panose="020F0502020204030204" pitchFamily="34" charset="0"/>
                <a:cs typeface="Calibri" panose="020F0502020204030204" pitchFamily="34" charset="0"/>
              </a:rPr>
              <a:t>5. Children’s Rights</a:t>
            </a:r>
          </a:p>
          <a:p>
            <a:pPr>
              <a:lnSpc>
                <a:spcPct val="150000"/>
              </a:lnSpc>
            </a:pPr>
            <a:r>
              <a:rPr lang="en-GB" b="1" dirty="0">
                <a:solidFill>
                  <a:srgbClr val="7030A0"/>
                </a:solidFill>
                <a:latin typeface="Calibri" panose="020F0502020204030204" pitchFamily="34" charset="0"/>
                <a:cs typeface="Calibri" panose="020F0502020204030204" pitchFamily="34" charset="0"/>
              </a:rPr>
              <a:t>6. Acknowledging experiences of Covid</a:t>
            </a:r>
          </a:p>
          <a:p>
            <a:endParaRPr lang="en-GB"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97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17D3D23-23D9-4D4F-B867-E9201CC4E6BA}"/>
              </a:ext>
            </a:extLst>
          </p:cNvPr>
          <p:cNvSpPr>
            <a:spLocks noGrp="1"/>
          </p:cNvSpPr>
          <p:nvPr>
            <p:ph type="title"/>
          </p:nvPr>
        </p:nvSpPr>
        <p:spPr>
          <a:xfrm>
            <a:off x="1064794" y="844481"/>
            <a:ext cx="10058400" cy="962548"/>
          </a:xfrm>
        </p:spPr>
        <p:txBody>
          <a:bodyPr>
            <a:normAutofit/>
          </a:bodyPr>
          <a:lstStyle/>
          <a:p>
            <a:pPr algn="ctr"/>
            <a:r>
              <a:rPr lang="en-GB" sz="3100">
                <a:solidFill>
                  <a:schemeClr val="bg1"/>
                </a:solidFill>
              </a:rPr>
              <a:t>We asked Faculties </a:t>
            </a:r>
            <a:r>
              <a:rPr lang="en-GB" sz="3100" i="1">
                <a:solidFill>
                  <a:schemeClr val="bg1"/>
                </a:solidFill>
              </a:rPr>
              <a:t>‘what are you already doing that supports pupils’ health, wellbeing and recovery?’</a:t>
            </a:r>
          </a:p>
        </p:txBody>
      </p:sp>
      <p:graphicFrame>
        <p:nvGraphicFramePr>
          <p:cNvPr id="5" name="Content Placeholder 4">
            <a:extLst>
              <a:ext uri="{FF2B5EF4-FFF2-40B4-BE49-F238E27FC236}">
                <a16:creationId xmlns:a16="http://schemas.microsoft.com/office/drawing/2014/main" id="{74A5A2F3-7682-464A-A65E-8AB40B00C9F8}"/>
              </a:ext>
            </a:extLst>
          </p:cNvPr>
          <p:cNvGraphicFramePr>
            <a:graphicFrameLocks noGrp="1"/>
          </p:cNvGraphicFramePr>
          <p:nvPr>
            <p:ph idx="1"/>
            <p:extLst>
              <p:ext uri="{D42A27DB-BD31-4B8C-83A1-F6EECF244321}">
                <p14:modId xmlns:p14="http://schemas.microsoft.com/office/powerpoint/2010/main" val="3603127041"/>
              </p:ext>
            </p:extLst>
          </p:nvPr>
        </p:nvGraphicFramePr>
        <p:xfrm>
          <a:off x="616738" y="2900811"/>
          <a:ext cx="11260177" cy="4685281"/>
        </p:xfrm>
        <a:graphic>
          <a:graphicData uri="http://schemas.openxmlformats.org/drawingml/2006/table">
            <a:tbl>
              <a:tblPr>
                <a:tableStyleId>{5C22544A-7EE6-4342-B048-85BDC9FD1C3A}</a:tableStyleId>
              </a:tblPr>
              <a:tblGrid>
                <a:gridCol w="11260177">
                  <a:extLst>
                    <a:ext uri="{9D8B030D-6E8A-4147-A177-3AD203B41FA5}">
                      <a16:colId xmlns:a16="http://schemas.microsoft.com/office/drawing/2014/main" val="2532601584"/>
                    </a:ext>
                  </a:extLst>
                </a:gridCol>
              </a:tblGrid>
              <a:tr h="999867">
                <a:tc>
                  <a:txBody>
                    <a:bodyPr/>
                    <a:lstStyle/>
                    <a:p>
                      <a:pPr algn="l" fontAlgn="b"/>
                      <a:r>
                        <a:rPr lang="en-GB" sz="2000" u="none" strike="noStrike" dirty="0">
                          <a:effectLst/>
                        </a:rPr>
                        <a:t>making things as normal as possible, practical etc. Staff are accommodating with deadlines and pupils’ individual needs. Science club is restarting. Using the systems already in place to support wellbeing and attainment (</a:t>
                      </a:r>
                      <a:r>
                        <a:rPr lang="en-GB" sz="2000" u="none" strike="noStrike" dirty="0" err="1">
                          <a:effectLst/>
                        </a:rPr>
                        <a:t>CfCs</a:t>
                      </a:r>
                      <a:r>
                        <a:rPr lang="en-GB" sz="2000" u="none" strike="noStrike" dirty="0">
                          <a:effectLst/>
                        </a:rPr>
                        <a:t>) </a:t>
                      </a:r>
                    </a:p>
                    <a:p>
                      <a:pPr algn="l" fontAlgn="b"/>
                      <a:endParaRPr lang="en-GB" sz="2000" b="0" i="0" u="none" strike="noStrike" dirty="0">
                        <a:solidFill>
                          <a:srgbClr val="000000"/>
                        </a:solidFill>
                        <a:effectLst/>
                        <a:latin typeface="Calibri" panose="020F0502020204030204" pitchFamily="34" charset="0"/>
                      </a:endParaRPr>
                    </a:p>
                  </a:txBody>
                  <a:tcPr marL="385" marR="385" marT="385" marB="0" anchor="b"/>
                </a:tc>
                <a:extLst>
                  <a:ext uri="{0D108BD9-81ED-4DB2-BD59-A6C34878D82A}">
                    <a16:rowId xmlns:a16="http://schemas.microsoft.com/office/drawing/2014/main" val="3938653325"/>
                  </a:ext>
                </a:extLst>
              </a:tr>
              <a:tr h="12497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dirty="0">
                          <a:effectLst/>
                        </a:rPr>
                        <a:t>Supported study, one-to-one sessions for pupils, access to resources on Teams pages, encourage people to enter a learning dialogue, debate club (seniors &amp; juniors), pupil council, try to create a safe, welcoming and positive environment for all learners, climate change society, involvement in sports clubs (rugby)</a:t>
                      </a:r>
                      <a:endParaRPr lang="en-GB" sz="2000" b="0" i="0" u="none" strike="noStrike" dirty="0">
                        <a:solidFill>
                          <a:srgbClr val="000000"/>
                        </a:solidFill>
                        <a:effectLst/>
                        <a:latin typeface="Calibri" panose="020F0502020204030204" pitchFamily="34" charset="0"/>
                      </a:endParaRPr>
                    </a:p>
                    <a:p>
                      <a:pPr algn="l" fontAlgn="b"/>
                      <a:endParaRPr lang="en-GB" sz="2000" b="0" i="0" u="none" strike="noStrike" dirty="0">
                        <a:solidFill>
                          <a:srgbClr val="000000"/>
                        </a:solidFill>
                        <a:effectLst/>
                        <a:latin typeface="Calibri" panose="020F0502020204030204" pitchFamily="34" charset="0"/>
                      </a:endParaRPr>
                    </a:p>
                  </a:txBody>
                  <a:tcPr marL="385" marR="385" marT="385" marB="0" anchor="b"/>
                </a:tc>
                <a:extLst>
                  <a:ext uri="{0D108BD9-81ED-4DB2-BD59-A6C34878D82A}">
                    <a16:rowId xmlns:a16="http://schemas.microsoft.com/office/drawing/2014/main" val="3196005919"/>
                  </a:ext>
                </a:extLst>
              </a:tr>
              <a:tr h="9998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dirty="0">
                          <a:effectLst/>
                        </a:rPr>
                        <a:t>Helping students plan out their time in advance - use of calendars etc. Regular reminders for those who need it. Building relationships with our pupils, empathetic responses. Application of support principles. Available resources online. Use of drop-ins </a:t>
                      </a:r>
                      <a:endParaRPr lang="en-GB" sz="2000" b="0" i="0" u="none" strike="noStrike" dirty="0">
                        <a:solidFill>
                          <a:srgbClr val="000000"/>
                        </a:solidFill>
                        <a:effectLst/>
                        <a:latin typeface="Calibri" panose="020F0502020204030204" pitchFamily="34" charset="0"/>
                      </a:endParaRPr>
                    </a:p>
                    <a:p>
                      <a:pPr algn="l" fontAlgn="b"/>
                      <a:endParaRPr lang="en-GB" sz="2000" b="0" i="0" u="none" strike="noStrike" dirty="0">
                        <a:solidFill>
                          <a:srgbClr val="000000"/>
                        </a:solidFill>
                        <a:effectLst/>
                        <a:latin typeface="Calibri" panose="020F0502020204030204" pitchFamily="34" charset="0"/>
                      </a:endParaRPr>
                    </a:p>
                  </a:txBody>
                  <a:tcPr marL="385" marR="385" marT="385" marB="0" anchor="b"/>
                </a:tc>
                <a:extLst>
                  <a:ext uri="{0D108BD9-81ED-4DB2-BD59-A6C34878D82A}">
                    <a16:rowId xmlns:a16="http://schemas.microsoft.com/office/drawing/2014/main" val="3144149664"/>
                  </a:ext>
                </a:extLst>
              </a:tr>
              <a:tr h="721726">
                <a:tc>
                  <a:txBody>
                    <a:bodyPr/>
                    <a:lstStyle/>
                    <a:p>
                      <a:pPr algn="l" fontAlgn="b"/>
                      <a:endParaRPr lang="en-GB" sz="2000" b="0" i="0" u="none" strike="noStrike" dirty="0">
                        <a:solidFill>
                          <a:srgbClr val="000000"/>
                        </a:solidFill>
                        <a:effectLst/>
                        <a:latin typeface="Calibri" panose="020F0502020204030204" pitchFamily="34" charset="0"/>
                      </a:endParaRPr>
                    </a:p>
                  </a:txBody>
                  <a:tcPr marL="385" marR="385" marT="385" marB="0" anchor="b"/>
                </a:tc>
                <a:extLst>
                  <a:ext uri="{0D108BD9-81ED-4DB2-BD59-A6C34878D82A}">
                    <a16:rowId xmlns:a16="http://schemas.microsoft.com/office/drawing/2014/main" val="3699470710"/>
                  </a:ext>
                </a:extLst>
              </a:tr>
            </a:tbl>
          </a:graphicData>
        </a:graphic>
      </p:graphicFrame>
    </p:spTree>
    <p:extLst>
      <p:ext uri="{BB962C8B-B14F-4D97-AF65-F5344CB8AC3E}">
        <p14:creationId xmlns:p14="http://schemas.microsoft.com/office/powerpoint/2010/main" val="285743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F2ADA2F-294B-42BE-897F-98CB2D1367C2}"/>
              </a:ext>
            </a:extLst>
          </p:cNvPr>
          <p:cNvGraphicFramePr>
            <a:graphicFrameLocks noGrp="1"/>
          </p:cNvGraphicFramePr>
          <p:nvPr>
            <p:extLst>
              <p:ext uri="{D42A27DB-BD31-4B8C-83A1-F6EECF244321}">
                <p14:modId xmlns:p14="http://schemas.microsoft.com/office/powerpoint/2010/main" val="763541129"/>
              </p:ext>
            </p:extLst>
          </p:nvPr>
        </p:nvGraphicFramePr>
        <p:xfrm>
          <a:off x="910799" y="803063"/>
          <a:ext cx="10370401" cy="5702335"/>
        </p:xfrm>
        <a:graphic>
          <a:graphicData uri="http://schemas.openxmlformats.org/drawingml/2006/table">
            <a:tbl>
              <a:tblPr>
                <a:solidFill>
                  <a:schemeClr val="bg1"/>
                </a:solidFill>
                <a:tableStyleId>{5C22544A-7EE6-4342-B048-85BDC9FD1C3A}</a:tableStyleId>
              </a:tblPr>
              <a:tblGrid>
                <a:gridCol w="10370401">
                  <a:extLst>
                    <a:ext uri="{9D8B030D-6E8A-4147-A177-3AD203B41FA5}">
                      <a16:colId xmlns:a16="http://schemas.microsoft.com/office/drawing/2014/main" val="3439211014"/>
                    </a:ext>
                  </a:extLst>
                </a:gridCol>
              </a:tblGrid>
              <a:tr h="165642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cap="none" spc="0" dirty="0">
                          <a:solidFill>
                            <a:schemeClr val="tx1"/>
                          </a:solidFill>
                          <a:effectLst/>
                        </a:rPr>
                        <a:t>Various clubs at lunchtime and after school.  Open door policy.  Supported study sessions.  Update Teams regularly so pupils can keep up to date.  Excellent communication skills with pupils allowing positive relationships.  Group work regularly built into the curriculum.  Restorative and pre-emptive conversations with pupils.  Discuss any issues with support staff and pupil support.  Create resources and lessons that are engaging, fun, inclusive and relevant.  Inform ourselves on pupils needs and accommodate them.</a:t>
                      </a:r>
                      <a:endParaRPr lang="en-GB" sz="1800" b="0" i="0" u="none" strike="noStrike" cap="none" spc="0" dirty="0">
                        <a:solidFill>
                          <a:schemeClr val="tx1"/>
                        </a:solidFill>
                        <a:effectLst/>
                        <a:latin typeface="Calibri" panose="020F0502020204030204" pitchFamily="34" charset="0"/>
                      </a:endParaRPr>
                    </a:p>
                  </a:txBody>
                  <a:tcPr marL="153082" marR="496" marT="117755" marB="117755" anchor="b">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990535451"/>
                  </a:ext>
                </a:extLst>
              </a:tr>
              <a:tr h="1381659">
                <a:tc>
                  <a:txBody>
                    <a:bodyPr/>
                    <a:lstStyle/>
                    <a:p>
                      <a:pPr algn="l" fontAlgn="b"/>
                      <a:r>
                        <a:rPr lang="en-GB" sz="1800" u="none" strike="noStrike" cap="none" spc="0">
                          <a:solidFill>
                            <a:schemeClr val="tx1"/>
                          </a:solidFill>
                          <a:effectLst/>
                        </a:rPr>
                        <a:t>• Talking to them little chats (general chit chat) • Have fun, laugh and joke - positive relationships • Digital Literacy skills • Consistency of routines • Running some clubs – see them in a different light • Give more choice (chances in class to provide the content and then choose to answer questions, or make notes etc, etc)</a:t>
                      </a:r>
                      <a:endParaRPr lang="en-GB" sz="1800" b="0" i="0" u="none" strike="noStrike" cap="none" spc="0">
                        <a:solidFill>
                          <a:schemeClr val="tx1"/>
                        </a:solidFill>
                        <a:effectLst/>
                        <a:latin typeface="Calibri" panose="020F0502020204030204" pitchFamily="34" charset="0"/>
                      </a:endParaRPr>
                    </a:p>
                  </a:txBody>
                  <a:tcPr marL="153082" marR="496" marT="117755" marB="117755" anchor="b">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477897735"/>
                  </a:ext>
                </a:extLst>
              </a:tr>
              <a:tr h="832136">
                <a:tc>
                  <a:txBody>
                    <a:bodyPr/>
                    <a:lstStyle/>
                    <a:p>
                      <a:pPr algn="l" fontAlgn="b"/>
                      <a:r>
                        <a:rPr lang="en-GB" sz="1800" u="none" strike="noStrike" cap="none" spc="0">
                          <a:solidFill>
                            <a:schemeClr val="tx1"/>
                          </a:solidFill>
                          <a:effectLst/>
                        </a:rPr>
                        <a:t>Stable classroom routines, knowing pupils as learners, monitoring progress closely. Supporting same work through Teams.  Differentiated courses from S1.</a:t>
                      </a:r>
                      <a:endParaRPr lang="en-GB" sz="1800" b="0" i="0" u="none" strike="noStrike" cap="none" spc="0">
                        <a:solidFill>
                          <a:schemeClr val="tx1"/>
                        </a:solidFill>
                        <a:effectLst/>
                        <a:latin typeface="Calibri" panose="020F0502020204030204" pitchFamily="34" charset="0"/>
                      </a:endParaRPr>
                    </a:p>
                  </a:txBody>
                  <a:tcPr marL="153082" marR="496" marT="117755" marB="117755" anchor="b">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917315372"/>
                  </a:ext>
                </a:extLst>
              </a:tr>
              <a:tr h="1381659">
                <a:tc>
                  <a:txBody>
                    <a:bodyPr/>
                    <a:lstStyle/>
                    <a:p>
                      <a:pPr algn="l" fontAlgn="b"/>
                      <a:r>
                        <a:rPr lang="en-GB" sz="1800" u="none" strike="noStrike" cap="none" spc="0" dirty="0">
                          <a:solidFill>
                            <a:schemeClr val="tx1"/>
                          </a:solidFill>
                          <a:effectLst/>
                        </a:rPr>
                        <a:t>Discussions around presentation levels pre and post prelims help to ease nerves around these decisions.  Regular discussions with all pupils about how to manage workload, revision etc. Elements of courses which deal with HWB issues (healthy lifestyles, diet, smoking, alcohol, study skills, managing stress around revision). Liaising with guidance and </a:t>
                      </a:r>
                      <a:r>
                        <a:rPr lang="en-GB" sz="1800" u="none" strike="noStrike" cap="none" spc="0" dirty="0" err="1">
                          <a:solidFill>
                            <a:schemeClr val="tx1"/>
                          </a:solidFill>
                          <a:effectLst/>
                        </a:rPr>
                        <a:t>SfL</a:t>
                      </a:r>
                      <a:r>
                        <a:rPr lang="en-GB" sz="1800" u="none" strike="noStrike" cap="none" spc="0" dirty="0">
                          <a:solidFill>
                            <a:schemeClr val="tx1"/>
                          </a:solidFill>
                          <a:effectLst/>
                        </a:rPr>
                        <a:t> about how to support pupils.</a:t>
                      </a:r>
                      <a:endParaRPr lang="en-GB" sz="1800" b="0" i="0" u="none" strike="noStrike" cap="none" spc="0" dirty="0">
                        <a:solidFill>
                          <a:schemeClr val="tx1"/>
                        </a:solidFill>
                        <a:effectLst/>
                        <a:latin typeface="Calibri" panose="020F0502020204030204" pitchFamily="34" charset="0"/>
                      </a:endParaRPr>
                    </a:p>
                  </a:txBody>
                  <a:tcPr marL="153082" marR="496" marT="117755" marB="117755" anchor="b">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96813178"/>
                  </a:ext>
                </a:extLst>
              </a:tr>
            </a:tbl>
          </a:graphicData>
        </a:graphic>
      </p:graphicFrame>
    </p:spTree>
    <p:extLst>
      <p:ext uri="{BB962C8B-B14F-4D97-AF65-F5344CB8AC3E}">
        <p14:creationId xmlns:p14="http://schemas.microsoft.com/office/powerpoint/2010/main" val="30075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005BD2D-0DF4-408A-B7C0-7B66721E8AC4}"/>
              </a:ext>
            </a:extLst>
          </p:cNvPr>
          <p:cNvGraphicFramePr>
            <a:graphicFrameLocks noGrp="1"/>
          </p:cNvGraphicFramePr>
          <p:nvPr>
            <p:extLst>
              <p:ext uri="{D42A27DB-BD31-4B8C-83A1-F6EECF244321}">
                <p14:modId xmlns:p14="http://schemas.microsoft.com/office/powerpoint/2010/main" val="2764881945"/>
              </p:ext>
            </p:extLst>
          </p:nvPr>
        </p:nvGraphicFramePr>
        <p:xfrm>
          <a:off x="779764" y="1119389"/>
          <a:ext cx="10509720" cy="3949235"/>
        </p:xfrm>
        <a:graphic>
          <a:graphicData uri="http://schemas.openxmlformats.org/drawingml/2006/table">
            <a:tbl>
              <a:tblPr>
                <a:noFill/>
                <a:tableStyleId>{5C22544A-7EE6-4342-B048-85BDC9FD1C3A}</a:tableStyleId>
              </a:tblPr>
              <a:tblGrid>
                <a:gridCol w="10509720">
                  <a:extLst>
                    <a:ext uri="{9D8B030D-6E8A-4147-A177-3AD203B41FA5}">
                      <a16:colId xmlns:a16="http://schemas.microsoft.com/office/drawing/2014/main" val="1981288639"/>
                    </a:ext>
                  </a:extLst>
                </a:gridCol>
              </a:tblGrid>
              <a:tr h="981173">
                <a:tc>
                  <a:txBody>
                    <a:bodyPr/>
                    <a:lstStyle/>
                    <a:p>
                      <a:pPr algn="l" fontAlgn="b"/>
                      <a:endParaRPr lang="en-GB" sz="2000" b="0" i="0" u="none" strike="noStrike" cap="none" spc="0" dirty="0">
                        <a:solidFill>
                          <a:schemeClr val="tx1"/>
                        </a:solidFill>
                        <a:effectLst/>
                        <a:latin typeface="Calibri" panose="020F0502020204030204" pitchFamily="34" charset="0"/>
                      </a:endParaRPr>
                    </a:p>
                  </a:txBody>
                  <a:tcPr marL="471" marR="471" marT="471" marB="111960" anchor="b">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4153192800"/>
                  </a:ext>
                </a:extLst>
              </a:tr>
              <a:tr h="1274597">
                <a:tc>
                  <a:txBody>
                    <a:bodyPr/>
                    <a:lstStyle/>
                    <a:p>
                      <a:pPr algn="l" fontAlgn="b"/>
                      <a:r>
                        <a:rPr lang="en-GB" sz="2000" u="none" strike="noStrike" cap="none" spc="0" dirty="0">
                          <a:solidFill>
                            <a:schemeClr val="tx1"/>
                          </a:solidFill>
                          <a:effectLst/>
                        </a:rPr>
                        <a:t>Support Registration in the Hub / Hub open at break and lunch for identified pupils (staffed by PSA and teaching staff) / check ins with pupils / homework club for S1/2 / regular communication home / liaising with guidance as part of wider ASL team / liaising with outside agencies / Hub staffed during class time to support pupils with anxiety / PSA supporting pupils to attend classes / PSA working with pupils in class </a:t>
                      </a:r>
                      <a:endParaRPr lang="en-GB" sz="2000" b="0" i="0" u="none" strike="noStrike" cap="none" spc="0" dirty="0">
                        <a:solidFill>
                          <a:schemeClr val="tx1"/>
                        </a:solidFill>
                        <a:effectLst/>
                        <a:latin typeface="Calibri" panose="020F0502020204030204" pitchFamily="34" charset="0"/>
                      </a:endParaRPr>
                    </a:p>
                  </a:txBody>
                  <a:tcPr marL="471" marR="471" marT="471" marB="111960"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77025105"/>
                  </a:ext>
                </a:extLst>
              </a:tr>
              <a:tr h="1037192">
                <a:tc>
                  <a:txBody>
                    <a:bodyPr/>
                    <a:lstStyle/>
                    <a:p>
                      <a:pPr algn="l" fontAlgn="b"/>
                      <a:r>
                        <a:rPr lang="en-GB" sz="2000" u="none" strike="noStrike" cap="none" spc="0" dirty="0">
                          <a:solidFill>
                            <a:schemeClr val="tx1"/>
                          </a:solidFill>
                          <a:effectLst/>
                        </a:rPr>
                        <a:t>Physical Activity, Lots of personalisation and choice/pupil voice, good knowledge of pupils from support directory, Staff in the depart involved in lunch/break duty and after school sessions, Spare kit, Meet and Greet, Awareness of individual backgrounds, Approachable, Fun learning environment, </a:t>
                      </a:r>
                      <a:endParaRPr lang="en-GB" sz="2000" b="0" i="0" u="none" strike="noStrike" cap="none" spc="0" dirty="0">
                        <a:solidFill>
                          <a:schemeClr val="tx1"/>
                        </a:solidFill>
                        <a:effectLst/>
                        <a:latin typeface="Calibri" panose="020F0502020204030204" pitchFamily="34" charset="0"/>
                      </a:endParaRPr>
                    </a:p>
                  </a:txBody>
                  <a:tcPr marL="471" marR="471" marT="471" marB="111960" anchor="b">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92818133"/>
                  </a:ext>
                </a:extLst>
              </a:tr>
            </a:tbl>
          </a:graphicData>
        </a:graphic>
      </p:graphicFrame>
    </p:spTree>
    <p:extLst>
      <p:ext uri="{BB962C8B-B14F-4D97-AF65-F5344CB8AC3E}">
        <p14:creationId xmlns:p14="http://schemas.microsoft.com/office/powerpoint/2010/main" val="399170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A8FEB117-A57A-4114-A58A-41983D34407D}"/>
              </a:ext>
            </a:extLst>
          </p:cNvPr>
          <p:cNvSpPr>
            <a:spLocks noGrp="1"/>
          </p:cNvSpPr>
          <p:nvPr>
            <p:ph type="title"/>
          </p:nvPr>
        </p:nvSpPr>
        <p:spPr>
          <a:xfrm>
            <a:off x="573409" y="559477"/>
            <a:ext cx="3765200" cy="5709931"/>
          </a:xfrm>
        </p:spPr>
        <p:txBody>
          <a:bodyPr>
            <a:normAutofit/>
          </a:bodyPr>
          <a:lstStyle/>
          <a:p>
            <a:pPr algn="ctr"/>
            <a:r>
              <a:rPr lang="en-GB" dirty="0"/>
              <a:t>Support for Learning</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A1FC4DC9-8468-481F-B02E-95F294F82AD9}"/>
              </a:ext>
            </a:extLst>
          </p:cNvPr>
          <p:cNvGraphicFramePr>
            <a:graphicFrameLocks noGrp="1"/>
          </p:cNvGraphicFramePr>
          <p:nvPr>
            <p:ph idx="1"/>
            <p:extLst>
              <p:ext uri="{D42A27DB-BD31-4B8C-83A1-F6EECF244321}">
                <p14:modId xmlns:p14="http://schemas.microsoft.com/office/powerpoint/2010/main" val="93848197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76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DF31C0AD-D8F2-49B9-8488-7E2AC6223E95}"/>
              </a:ext>
            </a:extLst>
          </p:cNvPr>
          <p:cNvPicPr>
            <a:picLocks noChangeAspect="1"/>
          </p:cNvPicPr>
          <p:nvPr/>
        </p:nvPicPr>
        <p:blipFill>
          <a:blip r:embed="rId2"/>
          <a:stretch>
            <a:fillRect/>
          </a:stretch>
        </p:blipFill>
        <p:spPr>
          <a:xfrm>
            <a:off x="727654" y="946382"/>
            <a:ext cx="5367165" cy="4978044"/>
          </a:xfrm>
          <a:prstGeom prst="rect">
            <a:avLst/>
          </a:prstGeom>
        </p:spPr>
      </p:pic>
      <p:sp>
        <p:nvSpPr>
          <p:cNvPr id="12" name="Rectangle 11">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C5498-3B3D-4023-9DCF-256EEDD4F72B}"/>
              </a:ext>
            </a:extLst>
          </p:cNvPr>
          <p:cNvSpPr>
            <a:spLocks noGrp="1"/>
          </p:cNvSpPr>
          <p:nvPr>
            <p:ph type="title"/>
          </p:nvPr>
        </p:nvSpPr>
        <p:spPr>
          <a:xfrm>
            <a:off x="7064082" y="642594"/>
            <a:ext cx="4472921" cy="1371600"/>
          </a:xfrm>
        </p:spPr>
        <p:txBody>
          <a:bodyPr>
            <a:normAutofit/>
          </a:bodyPr>
          <a:lstStyle/>
          <a:p>
            <a:r>
              <a:rPr lang="en-GB" dirty="0"/>
              <a:t>Further support</a:t>
            </a:r>
          </a:p>
        </p:txBody>
      </p:sp>
      <p:sp>
        <p:nvSpPr>
          <p:cNvPr id="3" name="Content Placeholder 2">
            <a:extLst>
              <a:ext uri="{FF2B5EF4-FFF2-40B4-BE49-F238E27FC236}">
                <a16:creationId xmlns:a16="http://schemas.microsoft.com/office/drawing/2014/main" id="{5E8315DB-9A25-46A9-9099-B5695281FB1B}"/>
              </a:ext>
            </a:extLst>
          </p:cNvPr>
          <p:cNvSpPr>
            <a:spLocks noGrp="1"/>
          </p:cNvSpPr>
          <p:nvPr>
            <p:ph idx="1"/>
          </p:nvPr>
        </p:nvSpPr>
        <p:spPr>
          <a:xfrm>
            <a:off x="7064082" y="2103120"/>
            <a:ext cx="4472922" cy="3931920"/>
          </a:xfrm>
        </p:spPr>
        <p:txBody>
          <a:bodyPr>
            <a:normAutofit/>
          </a:bodyPr>
          <a:lstStyle/>
          <a:p>
            <a:pPr>
              <a:lnSpc>
                <a:spcPct val="100000"/>
              </a:lnSpc>
            </a:pPr>
            <a:r>
              <a:rPr lang="en-GB" sz="1200"/>
              <a:t>Tree of Knowledge presentations for all S4-6 pupil addressing positive mental attitudes for exam success (all presented a few weeks before prelims)</a:t>
            </a:r>
          </a:p>
          <a:p>
            <a:pPr>
              <a:lnSpc>
                <a:spcPct val="100000"/>
              </a:lnSpc>
            </a:pPr>
            <a:r>
              <a:rPr lang="en-GB" sz="1200"/>
              <a:t>S3 Health and Wellbeing rota using Treehouse wellbeing modules, with personalisation and choice for pupils to work through what matters most to them</a:t>
            </a:r>
          </a:p>
          <a:p>
            <a:pPr>
              <a:lnSpc>
                <a:spcPct val="100000"/>
              </a:lnSpc>
            </a:pPr>
            <a:r>
              <a:rPr lang="en-GB" sz="1200"/>
              <a:t>Dealing with Exam anxiety workshops for S3-4 pupils</a:t>
            </a:r>
          </a:p>
          <a:p>
            <a:pPr>
              <a:lnSpc>
                <a:spcPct val="100000"/>
              </a:lnSpc>
            </a:pPr>
            <a:r>
              <a:rPr lang="en-GB" sz="1200"/>
              <a:t>Nurture Group established for S2 pupils, which will be rolled out to S1s  also</a:t>
            </a:r>
          </a:p>
          <a:p>
            <a:pPr>
              <a:lnSpc>
                <a:spcPct val="100000"/>
              </a:lnSpc>
            </a:pPr>
            <a:r>
              <a:rPr lang="en-GB" sz="1200"/>
              <a:t>Continued promotion of online resources and live webinars provided by E-</a:t>
            </a:r>
            <a:r>
              <a:rPr lang="en-GB" sz="1200" err="1"/>
              <a:t>Sgoil</a:t>
            </a:r>
            <a:r>
              <a:rPr lang="en-GB" sz="1200"/>
              <a:t>, Scholar and My World of Work</a:t>
            </a:r>
          </a:p>
          <a:p>
            <a:pPr>
              <a:lnSpc>
                <a:spcPct val="100000"/>
              </a:lnSpc>
            </a:pPr>
            <a:r>
              <a:rPr lang="en-GB" sz="1200"/>
              <a:t>Continued and embedded use of Teams and OneNote to provide course outlines, schedules, resources and revision materials</a:t>
            </a:r>
          </a:p>
          <a:p>
            <a:pPr>
              <a:lnSpc>
                <a:spcPct val="100000"/>
              </a:lnSpc>
            </a:pPr>
            <a:r>
              <a:rPr lang="en-GB" sz="1200"/>
              <a:t>Issuing of knowledge organisers and study calendars </a:t>
            </a:r>
          </a:p>
        </p:txBody>
      </p:sp>
    </p:spTree>
    <p:extLst>
      <p:ext uri="{BB962C8B-B14F-4D97-AF65-F5344CB8AC3E}">
        <p14:creationId xmlns:p14="http://schemas.microsoft.com/office/powerpoint/2010/main" val="230524603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{CB72C599-4023-4738-A1F8-C9189DA55962}tf11531919_win32</Template>
  <TotalTime>0</TotalTime>
  <Words>2397</Words>
  <Application>Microsoft Office PowerPoint</Application>
  <PresentationFormat>Widescreen</PresentationFormat>
  <Paragraphs>172</Paragraphs>
  <Slides>22</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Next LT Pro</vt:lpstr>
      <vt:lpstr>Avenir Next LT Pro Light</vt:lpstr>
      <vt:lpstr>Calibri</vt:lpstr>
      <vt:lpstr>Candara</vt:lpstr>
      <vt:lpstr>Garamond</vt:lpstr>
      <vt:lpstr>Symbol</vt:lpstr>
      <vt:lpstr>SavonVTI</vt:lpstr>
      <vt:lpstr>School  renewal plan 2021-22</vt:lpstr>
      <vt:lpstr>Renewal and reconnection</vt:lpstr>
      <vt:lpstr>Addressing disruption to learning</vt:lpstr>
      <vt:lpstr>Start of the session: pupil voice</vt:lpstr>
      <vt:lpstr>We asked Faculties ‘what are you already doing that supports pupils’ health, wellbeing and recovery?’</vt:lpstr>
      <vt:lpstr>PowerPoint Presentation</vt:lpstr>
      <vt:lpstr>PowerPoint Presentation</vt:lpstr>
      <vt:lpstr>Support for Learning</vt:lpstr>
      <vt:lpstr>Further support</vt:lpstr>
      <vt:lpstr>PowerPoint Presentation</vt:lpstr>
      <vt:lpstr>Home – school communications </vt:lpstr>
      <vt:lpstr>Our four pillars of renewal</vt:lpstr>
      <vt:lpstr>Learning, Teaching and Assessment</vt:lpstr>
      <vt:lpstr>Leadership of Learning Partnerships November 2021  How good is learning, teaching and assessment in your faculty?   How do you know?   Measuring impact. What does your faculty attainment data for 20-21 show about the strengths and areas for development for your learning and teaching?   What do you plan to do this year to improve the quality of learning, teaching and assessment for every pupil across your faculty?    How will you know this has been successful?   </vt:lpstr>
      <vt:lpstr>Teams is for life, not just for lockdown!  Digital and Empowered Learning</vt:lpstr>
      <vt:lpstr>PowerPoint Presentation</vt:lpstr>
      <vt:lpstr>EQUALITIES</vt:lpstr>
      <vt:lpstr>Health, Well-being and resilience</vt:lpstr>
      <vt:lpstr>Key messages from pupils on  supporting anxiety and having safe and nurturing environments– and our responses</vt:lpstr>
      <vt:lpstr>Key messages from pupils on  children’s rights, reconnecting relationships, and building resilience</vt:lpstr>
      <vt:lpstr>EQUITY AND INCLUSION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renewal plan 2021-22</dc:title>
  <dc:creator>Ailsa Stratton</dc:creator>
  <cp:lastModifiedBy>Ailsa Stratton</cp:lastModifiedBy>
  <cp:revision>8</cp:revision>
  <dcterms:created xsi:type="dcterms:W3CDTF">2021-11-08T12:08:20Z</dcterms:created>
  <dcterms:modified xsi:type="dcterms:W3CDTF">2021-11-17T14:57:12Z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