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4"/>
  </p:sldMasterIdLst>
  <p:notesMasterIdLst>
    <p:notesMasterId r:id="rId32"/>
  </p:notesMasterIdLst>
  <p:handoutMasterIdLst>
    <p:handoutMasterId r:id="rId33"/>
  </p:handoutMasterIdLst>
  <p:sldIdLst>
    <p:sldId id="309" r:id="rId5"/>
    <p:sldId id="273" r:id="rId6"/>
    <p:sldId id="270" r:id="rId7"/>
    <p:sldId id="281" r:id="rId8"/>
    <p:sldId id="271" r:id="rId9"/>
    <p:sldId id="272" r:id="rId10"/>
    <p:sldId id="288" r:id="rId11"/>
    <p:sldId id="267" r:id="rId12"/>
    <p:sldId id="285" r:id="rId13"/>
    <p:sldId id="287" r:id="rId14"/>
    <p:sldId id="284" r:id="rId15"/>
    <p:sldId id="265" r:id="rId16"/>
    <p:sldId id="302" r:id="rId17"/>
    <p:sldId id="289" r:id="rId18"/>
    <p:sldId id="290" r:id="rId19"/>
    <p:sldId id="291" r:id="rId20"/>
    <p:sldId id="292" r:id="rId21"/>
    <p:sldId id="293" r:id="rId22"/>
    <p:sldId id="306" r:id="rId23"/>
    <p:sldId id="307" r:id="rId24"/>
    <p:sldId id="259" r:id="rId25"/>
    <p:sldId id="260" r:id="rId26"/>
    <p:sldId id="261" r:id="rId27"/>
    <p:sldId id="297" r:id="rId28"/>
    <p:sldId id="305" r:id="rId29"/>
    <p:sldId id="299" r:id="rId30"/>
    <p:sldId id="308" r:id="rId31"/>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1007C0-A013-4CD2-8EFC-491D81A9477C}" v="133" dt="2020-06-15T12:36:57.6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66" autoAdjust="0"/>
    <p:restoredTop sz="94660"/>
  </p:normalViewPr>
  <p:slideViewPr>
    <p:cSldViewPr snapToGrid="0">
      <p:cViewPr varScale="1">
        <p:scale>
          <a:sx n="92" d="100"/>
          <a:sy n="92" d="100"/>
        </p:scale>
        <p:origin x="69" y="282"/>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68609254-A66D-44E4-A6AD-DC9465C9A16C}" type="datetimeFigureOut">
              <a:rPr lang="en-GB" smtClean="0"/>
              <a:t>17/06/2020</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7714CB5E-BC12-4E94-B8C6-9E36CD01FD54}" type="slidenum">
              <a:rPr lang="en-GB" smtClean="0"/>
              <a:t>‹#›</a:t>
            </a:fld>
            <a:endParaRPr lang="en-GB"/>
          </a:p>
        </p:txBody>
      </p:sp>
    </p:spTree>
    <p:extLst>
      <p:ext uri="{BB962C8B-B14F-4D97-AF65-F5344CB8AC3E}">
        <p14:creationId xmlns:p14="http://schemas.microsoft.com/office/powerpoint/2010/main" val="1836146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2DA3E93-095F-4B90-BAB2-280FB9C6AE07}" type="datetimeFigureOut">
              <a:rPr lang="en-GB" smtClean="0"/>
              <a:t>17/06/2020</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0998D47-B267-4C86-8F4F-141731E7B7BD}" type="slidenum">
              <a:rPr lang="en-GB" smtClean="0"/>
              <a:t>‹#›</a:t>
            </a:fld>
            <a:endParaRPr lang="en-GB"/>
          </a:p>
        </p:txBody>
      </p:sp>
    </p:spTree>
    <p:extLst>
      <p:ext uri="{BB962C8B-B14F-4D97-AF65-F5344CB8AC3E}">
        <p14:creationId xmlns:p14="http://schemas.microsoft.com/office/powerpoint/2010/main" val="2278431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96DFF08F-DC6B-4601-B491-B0F83F6DD2DA}" type="datetimeFigureOut">
              <a:rPr lang="en-US" dirty="0"/>
              <a:t>6/17/2020</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6/17/2020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6/17/2020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6/17/2020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6/17/2020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6/17/2020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6/17/2020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6/17/2020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6/17/2020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6/17/2020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6/17/2020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dirty="0"/>
              <a:pPr/>
              <a:t>6/17/2020</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admin@boroughmuir.edin.sch.uk" TargetMode="External"/><Relationship Id="rId2" Type="http://schemas.openxmlformats.org/officeDocument/2006/relationships/hyperlink" Target="http://www.boroughmuirhighschool.org/"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6.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hyperlink" Target="mailto:admin@boroughmuir.edin.sch.uk"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9980" y="429516"/>
            <a:ext cx="9966960" cy="2926080"/>
          </a:xfrm>
        </p:spPr>
        <p:txBody>
          <a:bodyPr/>
          <a:lstStyle/>
          <a:p>
            <a:r>
              <a:rPr lang="en-GB" dirty="0"/>
              <a:t>Welcome to </a:t>
            </a:r>
            <a:r>
              <a:rPr lang="en-GB" dirty="0" err="1"/>
              <a:t>Boroughmuir</a:t>
            </a:r>
            <a:br>
              <a:rPr lang="en-GB" dirty="0"/>
            </a:br>
            <a:r>
              <a:rPr lang="en-GB" sz="2400" dirty="0"/>
              <a:t>from</a:t>
            </a:r>
            <a:r>
              <a:rPr lang="en-GB" dirty="0"/>
              <a:t> </a:t>
            </a:r>
            <a:r>
              <a:rPr lang="en-GB" sz="2800" dirty="0"/>
              <a:t>Juliet Presly </a:t>
            </a:r>
            <a:r>
              <a:rPr lang="en-GB" sz="2800" dirty="0" err="1"/>
              <a:t>dht</a:t>
            </a:r>
            <a:r>
              <a:rPr lang="en-GB" sz="2800" dirty="0"/>
              <a:t> </a:t>
            </a:r>
          </a:p>
        </p:txBody>
      </p:sp>
      <p:sp>
        <p:nvSpPr>
          <p:cNvPr id="3" name="Subtitle 2"/>
          <p:cNvSpPr>
            <a:spLocks noGrp="1"/>
          </p:cNvSpPr>
          <p:nvPr>
            <p:ph type="subTitle" idx="1"/>
          </p:nvPr>
        </p:nvSpPr>
        <p:spPr>
          <a:xfrm>
            <a:off x="1709530" y="3355596"/>
            <a:ext cx="8767860" cy="2793534"/>
          </a:xfrm>
        </p:spPr>
        <p:txBody>
          <a:bodyPr>
            <a:normAutofit fontScale="77500" lnSpcReduction="20000"/>
          </a:bodyPr>
          <a:lstStyle/>
          <a:p>
            <a:r>
              <a:rPr lang="en-GB" sz="4000" dirty="0"/>
              <a:t>P7 Parents’ Virtual Information Evening</a:t>
            </a:r>
          </a:p>
          <a:p>
            <a:r>
              <a:rPr lang="en-GB" sz="4000" dirty="0"/>
              <a:t>Wednesday 17</a:t>
            </a:r>
            <a:r>
              <a:rPr lang="en-GB" sz="4000" baseline="30000" dirty="0"/>
              <a:t>th</a:t>
            </a:r>
            <a:r>
              <a:rPr lang="en-GB" sz="4000" dirty="0"/>
              <a:t>  June 2020</a:t>
            </a:r>
          </a:p>
          <a:p>
            <a:r>
              <a:rPr lang="en-GB" sz="4000" dirty="0">
                <a:solidFill>
                  <a:schemeClr val="tx1"/>
                </a:solidFill>
              </a:rPr>
              <a:t>Our Vision </a:t>
            </a:r>
          </a:p>
          <a:p>
            <a:r>
              <a:rPr lang="en-GB" sz="4000" b="1" i="1" dirty="0">
                <a:solidFill>
                  <a:schemeClr val="tx1"/>
                </a:solidFill>
              </a:rPr>
              <a:t>To ensure a confident, nurturing &amp; inclusive learning community where ALL achieve their true potential &amp; embrace life’s challenges.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367" y="580333"/>
            <a:ext cx="1719185" cy="1912593"/>
          </a:xfrm>
          <a:prstGeom prst="rect">
            <a:avLst/>
          </a:prstGeom>
        </p:spPr>
      </p:pic>
      <p:pic>
        <p:nvPicPr>
          <p:cNvPr id="5" name="Recorded Sound">
            <a:hlinkClick r:id="" action="ppaction://media"/>
            <a:extLst>
              <a:ext uri="{FF2B5EF4-FFF2-40B4-BE49-F238E27FC236}">
                <a16:creationId xmlns:a16="http://schemas.microsoft.com/office/drawing/2014/main" id="{EF473251-4E7E-42ED-9D3D-483A218C70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75745" y="2721061"/>
            <a:ext cx="406400" cy="406400"/>
          </a:xfrm>
          <a:prstGeom prst="rect">
            <a:avLst/>
          </a:prstGeom>
        </p:spPr>
      </p:pic>
    </p:spTree>
    <p:extLst>
      <p:ext uri="{BB962C8B-B14F-4D97-AF65-F5344CB8AC3E}">
        <p14:creationId xmlns:p14="http://schemas.microsoft.com/office/powerpoint/2010/main" val="2378816736"/>
      </p:ext>
    </p:extLst>
  </p:cSld>
  <p:clrMapOvr>
    <a:masterClrMapping/>
  </p:clrMapOvr>
  <mc:AlternateContent xmlns:mc="http://schemas.openxmlformats.org/markup-compatibility/2006" xmlns:p14="http://schemas.microsoft.com/office/powerpoint/2010/main">
    <mc:Choice Requires="p14">
      <p:transition spd="slow" p14:dur="2000" advClick="0" advTm="85000"/>
    </mc:Choice>
    <mc:Fallback xmlns="">
      <p:transition spd="slow" advClick="0" advTm="8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0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13654"/>
            <a:ext cx="9875520" cy="1356360"/>
          </a:xfrm>
        </p:spPr>
        <p:txBody>
          <a:bodyPr/>
          <a:lstStyle/>
          <a:p>
            <a:r>
              <a:rPr lang="en-GB" b="1" dirty="0">
                <a:solidFill>
                  <a:srgbClr val="7030A0"/>
                </a:solidFill>
                <a:latin typeface="Candara" panose="020E0502030303020204" pitchFamily="34" charset="0"/>
              </a:rPr>
              <a:t>Extra-curricular Clubs and Activities</a:t>
            </a:r>
          </a:p>
        </p:txBody>
      </p:sp>
      <p:sp>
        <p:nvSpPr>
          <p:cNvPr id="3" name="Content Placeholder 2"/>
          <p:cNvSpPr>
            <a:spLocks noGrp="1"/>
          </p:cNvSpPr>
          <p:nvPr>
            <p:ph idx="1"/>
          </p:nvPr>
        </p:nvSpPr>
        <p:spPr>
          <a:xfrm>
            <a:off x="395416" y="1235676"/>
            <a:ext cx="11454714" cy="5227117"/>
          </a:xfrm>
        </p:spPr>
        <p:txBody>
          <a:bodyPr>
            <a:normAutofit fontScale="92500" lnSpcReduction="10000"/>
          </a:bodyPr>
          <a:lstStyle/>
          <a:p>
            <a:r>
              <a:rPr lang="en-GB" b="1" dirty="0">
                <a:solidFill>
                  <a:srgbClr val="7030A0"/>
                </a:solidFill>
                <a:latin typeface="Candara" panose="020E0502030303020204" pitchFamily="34" charset="0"/>
              </a:rPr>
              <a:t>Science club	Computer / programming club</a:t>
            </a:r>
          </a:p>
          <a:p>
            <a:r>
              <a:rPr lang="en-GB" b="1" dirty="0">
                <a:solidFill>
                  <a:srgbClr val="7030A0"/>
                </a:solidFill>
                <a:latin typeface="Candara" panose="020E0502030303020204" pitchFamily="34" charset="0"/>
              </a:rPr>
              <a:t>Creative Writing 		</a:t>
            </a:r>
          </a:p>
          <a:p>
            <a:r>
              <a:rPr lang="en-GB" b="1" dirty="0">
                <a:solidFill>
                  <a:srgbClr val="7030A0"/>
                </a:solidFill>
                <a:latin typeface="Candara" panose="020E0502030303020204" pitchFamily="34" charset="0"/>
              </a:rPr>
              <a:t>music:  pupil choir / guitar ensemble / cello ensemble / wind band / Piping, chanting and drumming band</a:t>
            </a:r>
          </a:p>
          <a:p>
            <a:r>
              <a:rPr lang="en-GB" b="1" dirty="0">
                <a:solidFill>
                  <a:srgbClr val="7030A0"/>
                </a:solidFill>
                <a:latin typeface="Candara" panose="020E0502030303020204" pitchFamily="34" charset="0"/>
              </a:rPr>
              <a:t>Amnesty International</a:t>
            </a:r>
          </a:p>
          <a:p>
            <a:r>
              <a:rPr lang="en-GB" b="1" dirty="0">
                <a:solidFill>
                  <a:srgbClr val="7030A0"/>
                </a:solidFill>
                <a:latin typeface="Candara" panose="020E0502030303020204" pitchFamily="34" charset="0"/>
              </a:rPr>
              <a:t>Enigma Club				Usually Early  Sept </a:t>
            </a:r>
            <a:endParaRPr lang="en-GB" sz="4300" b="1" dirty="0">
              <a:solidFill>
                <a:srgbClr val="7030A0"/>
              </a:solidFill>
              <a:latin typeface="Candara" panose="020E0502030303020204" pitchFamily="34" charset="0"/>
            </a:endParaRPr>
          </a:p>
          <a:p>
            <a:r>
              <a:rPr lang="en-GB" b="1" dirty="0">
                <a:solidFill>
                  <a:srgbClr val="7030A0"/>
                </a:solidFill>
                <a:latin typeface="Candara" panose="020E0502030303020204" pitchFamily="34" charset="0"/>
              </a:rPr>
              <a:t>Meditation</a:t>
            </a:r>
          </a:p>
          <a:p>
            <a:r>
              <a:rPr lang="en-GB" b="1" dirty="0">
                <a:solidFill>
                  <a:srgbClr val="7030A0"/>
                </a:solidFill>
                <a:latin typeface="Candara" panose="020E0502030303020204" pitchFamily="34" charset="0"/>
              </a:rPr>
              <a:t>Dance</a:t>
            </a:r>
          </a:p>
          <a:p>
            <a:r>
              <a:rPr lang="en-GB" b="1" dirty="0">
                <a:solidFill>
                  <a:srgbClr val="7030A0"/>
                </a:solidFill>
                <a:latin typeface="Candara" panose="020E0502030303020204" pitchFamily="34" charset="0"/>
              </a:rPr>
              <a:t>Girls’ / boys’ rugby</a:t>
            </a:r>
          </a:p>
          <a:p>
            <a:r>
              <a:rPr lang="en-GB" b="1" dirty="0">
                <a:solidFill>
                  <a:srgbClr val="7030A0"/>
                </a:solidFill>
                <a:latin typeface="Candara" panose="020E0502030303020204" pitchFamily="34" charset="0"/>
              </a:rPr>
              <a:t>Football / basketball / badminton / American football / ski race training / running / netball / hockey / dance</a:t>
            </a:r>
          </a:p>
          <a:p>
            <a:r>
              <a:rPr lang="en-GB" b="1" dirty="0">
                <a:solidFill>
                  <a:srgbClr val="7030A0"/>
                </a:solidFill>
                <a:latin typeface="Candara" panose="020E0502030303020204" pitchFamily="34" charset="0"/>
              </a:rPr>
              <a:t>Scripture Union</a:t>
            </a:r>
          </a:p>
          <a:p>
            <a:r>
              <a:rPr lang="en-GB" b="1" dirty="0">
                <a:solidFill>
                  <a:srgbClr val="7030A0"/>
                </a:solidFill>
                <a:latin typeface="Candara" panose="020E0502030303020204" pitchFamily="34" charset="0"/>
              </a:rPr>
              <a:t>Photography club</a:t>
            </a:r>
          </a:p>
          <a:p>
            <a:endParaRPr lang="en-GB" dirty="0"/>
          </a:p>
        </p:txBody>
      </p:sp>
      <p:pic>
        <p:nvPicPr>
          <p:cNvPr id="4" name="Picture 3"/>
          <p:cNvPicPr>
            <a:picLocks noChangeAspect="1"/>
          </p:cNvPicPr>
          <p:nvPr/>
        </p:nvPicPr>
        <p:blipFill>
          <a:blip r:embed="rId4"/>
          <a:stretch>
            <a:fillRect/>
          </a:stretch>
        </p:blipFill>
        <p:spPr>
          <a:xfrm>
            <a:off x="7375731" y="2603056"/>
            <a:ext cx="4129720" cy="1651888"/>
          </a:xfrm>
          <a:prstGeom prst="rect">
            <a:avLst/>
          </a:prstGeom>
        </p:spPr>
      </p:pic>
      <p:pic>
        <p:nvPicPr>
          <p:cNvPr id="5" name="Recorded Sound">
            <a:hlinkClick r:id="" action="ppaction://media"/>
            <a:extLst>
              <a:ext uri="{FF2B5EF4-FFF2-40B4-BE49-F238E27FC236}">
                <a16:creationId xmlns:a16="http://schemas.microsoft.com/office/drawing/2014/main" id="{072A7F15-CCB1-46E0-8283-04E214F9AC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52280" y="588634"/>
            <a:ext cx="406400" cy="406400"/>
          </a:xfrm>
          <a:prstGeom prst="rect">
            <a:avLst/>
          </a:prstGeom>
        </p:spPr>
      </p:pic>
    </p:spTree>
    <p:extLst>
      <p:ext uri="{BB962C8B-B14F-4D97-AF65-F5344CB8AC3E}">
        <p14:creationId xmlns:p14="http://schemas.microsoft.com/office/powerpoint/2010/main" val="353082426"/>
      </p:ext>
    </p:extLst>
  </p:cSld>
  <p:clrMapOvr>
    <a:masterClrMapping/>
  </p:clrMapOvr>
  <mc:AlternateContent xmlns:mc="http://schemas.openxmlformats.org/markup-compatibility/2006" xmlns:p14="http://schemas.microsoft.com/office/powerpoint/2010/main">
    <mc:Choice Requires="p14">
      <p:transition spd="slow" p14:dur="2000" advClick="0" advTm="75000"/>
    </mc:Choice>
    <mc:Fallback xmlns="">
      <p:transition spd="slow" advClick="0" advTm="7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5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226" y="0"/>
            <a:ext cx="9875520" cy="1356360"/>
          </a:xfrm>
        </p:spPr>
        <p:txBody>
          <a:bodyPr/>
          <a:lstStyle/>
          <a:p>
            <a:r>
              <a:rPr lang="en-GB" b="1" dirty="0"/>
              <a:t>Dress Code</a:t>
            </a:r>
          </a:p>
        </p:txBody>
      </p:sp>
      <p:sp>
        <p:nvSpPr>
          <p:cNvPr id="3" name="Content Placeholder 2"/>
          <p:cNvSpPr>
            <a:spLocks noGrp="1"/>
          </p:cNvSpPr>
          <p:nvPr>
            <p:ph idx="1"/>
          </p:nvPr>
        </p:nvSpPr>
        <p:spPr>
          <a:xfrm>
            <a:off x="287929" y="1100854"/>
            <a:ext cx="11486149" cy="5186824"/>
          </a:xfrm>
        </p:spPr>
        <p:txBody>
          <a:bodyPr>
            <a:normAutofit lnSpcReduction="10000"/>
          </a:bodyPr>
          <a:lstStyle/>
          <a:p>
            <a:r>
              <a:rPr lang="en-GB" sz="3200" b="1" dirty="0">
                <a:solidFill>
                  <a:schemeClr val="tx1"/>
                </a:solidFill>
              </a:rPr>
              <a:t>White shirt</a:t>
            </a:r>
          </a:p>
          <a:p>
            <a:r>
              <a:rPr lang="en-GB" sz="3200" b="1" dirty="0">
                <a:solidFill>
                  <a:schemeClr val="tx1"/>
                </a:solidFill>
              </a:rPr>
              <a:t>Boroughmuir striped tie</a:t>
            </a:r>
          </a:p>
          <a:p>
            <a:r>
              <a:rPr lang="en-GB" sz="3200" b="1" dirty="0">
                <a:solidFill>
                  <a:schemeClr val="tx1"/>
                </a:solidFill>
              </a:rPr>
              <a:t>School-badged hoodie</a:t>
            </a:r>
          </a:p>
          <a:p>
            <a:r>
              <a:rPr lang="en-GB" sz="3200" b="1" dirty="0">
                <a:solidFill>
                  <a:schemeClr val="tx1"/>
                </a:solidFill>
              </a:rPr>
              <a:t>Black skirt / trousers</a:t>
            </a:r>
          </a:p>
          <a:p>
            <a:r>
              <a:rPr lang="en-GB" sz="3200" b="1" dirty="0">
                <a:solidFill>
                  <a:schemeClr val="tx1"/>
                </a:solidFill>
              </a:rPr>
              <a:t>Black school shoes – no trainers or baseball boots</a:t>
            </a:r>
          </a:p>
          <a:p>
            <a:r>
              <a:rPr lang="en-GB" sz="3200" b="1" dirty="0">
                <a:solidFill>
                  <a:schemeClr val="tx1"/>
                </a:solidFill>
              </a:rPr>
              <a:t>Boroughmuir blazer</a:t>
            </a:r>
          </a:p>
          <a:p>
            <a:r>
              <a:rPr lang="en-GB" sz="3200" b="1" dirty="0">
                <a:solidFill>
                  <a:schemeClr val="tx1"/>
                </a:solidFill>
              </a:rPr>
              <a:t>Badged Sports t-shirt  - navy and green PE kit </a:t>
            </a:r>
          </a:p>
          <a:p>
            <a:r>
              <a:rPr lang="en-GB" sz="3200" b="1" dirty="0">
                <a:solidFill>
                  <a:schemeClr val="tx1"/>
                </a:solidFill>
                <a:latin typeface="Candara" panose="020E0502030303020204" pitchFamily="34" charset="0"/>
              </a:rPr>
              <a:t>Ties available  w/c 11</a:t>
            </a:r>
            <a:r>
              <a:rPr lang="en-GB" sz="3200" b="1" baseline="30000" dirty="0">
                <a:solidFill>
                  <a:schemeClr val="tx1"/>
                </a:solidFill>
                <a:latin typeface="Candara" panose="020E0502030303020204" pitchFamily="34" charset="0"/>
              </a:rPr>
              <a:t>th</a:t>
            </a:r>
            <a:r>
              <a:rPr lang="en-GB" sz="3200" b="1" dirty="0">
                <a:solidFill>
                  <a:schemeClr val="tx1"/>
                </a:solidFill>
                <a:latin typeface="Candara" panose="020E0502030303020204" pitchFamily="34" charset="0"/>
              </a:rPr>
              <a:t> August £3</a:t>
            </a:r>
          </a:p>
          <a:p>
            <a:r>
              <a:rPr lang="en-GB" sz="3200" b="1" dirty="0"/>
              <a:t>Nearly new uniform available too </a:t>
            </a:r>
          </a:p>
          <a:p>
            <a:endParaRPr lang="en-GB" sz="3200" b="1" dirty="0">
              <a:solidFill>
                <a:schemeClr val="tx1"/>
              </a:solidFill>
              <a:latin typeface="Candara" panose="020E0502030303020204" pitchFamily="34" charset="0"/>
            </a:endParaRPr>
          </a:p>
        </p:txBody>
      </p:sp>
      <p:pic>
        <p:nvPicPr>
          <p:cNvPr id="4" name="Picture 3" descr="IMG_8882"/>
          <p:cNvPicPr/>
          <p:nvPr/>
        </p:nvPicPr>
        <p:blipFill>
          <a:blip r:embed="rId4">
            <a:extLst>
              <a:ext uri="{28A0092B-C50C-407E-A947-70E740481C1C}">
                <a14:useLocalDpi xmlns:a14="http://schemas.microsoft.com/office/drawing/2010/main" val="0"/>
              </a:ext>
            </a:extLst>
          </a:blip>
          <a:srcRect/>
          <a:stretch>
            <a:fillRect/>
          </a:stretch>
        </p:blipFill>
        <p:spPr bwMode="auto">
          <a:xfrm>
            <a:off x="10160800" y="609600"/>
            <a:ext cx="1710142" cy="2561515"/>
          </a:xfrm>
          <a:prstGeom prst="rect">
            <a:avLst/>
          </a:prstGeom>
          <a:noFill/>
          <a:ln>
            <a:noFill/>
          </a:ln>
        </p:spPr>
      </p:pic>
      <p:pic>
        <p:nvPicPr>
          <p:cNvPr id="5" name="Picture 4" descr="IMG_8889"/>
          <p:cNvPicPr/>
          <p:nvPr/>
        </p:nvPicPr>
        <p:blipFill>
          <a:blip r:embed="rId5">
            <a:extLst>
              <a:ext uri="{28A0092B-C50C-407E-A947-70E740481C1C}">
                <a14:useLocalDpi xmlns:a14="http://schemas.microsoft.com/office/drawing/2010/main" val="0"/>
              </a:ext>
            </a:extLst>
          </a:blip>
          <a:srcRect/>
          <a:stretch>
            <a:fillRect/>
          </a:stretch>
        </p:blipFill>
        <p:spPr bwMode="auto">
          <a:xfrm>
            <a:off x="6168325" y="609599"/>
            <a:ext cx="1654236" cy="2561515"/>
          </a:xfrm>
          <a:prstGeom prst="rect">
            <a:avLst/>
          </a:prstGeom>
          <a:noFill/>
          <a:ln>
            <a:noFill/>
          </a:ln>
        </p:spPr>
      </p:pic>
      <p:pic>
        <p:nvPicPr>
          <p:cNvPr id="6" name="Picture 5" descr="IMG_8886"/>
          <p:cNvPicPr/>
          <p:nvPr/>
        </p:nvPicPr>
        <p:blipFill>
          <a:blip r:embed="rId6">
            <a:extLst>
              <a:ext uri="{28A0092B-C50C-407E-A947-70E740481C1C}">
                <a14:useLocalDpi xmlns:a14="http://schemas.microsoft.com/office/drawing/2010/main" val="0"/>
              </a:ext>
            </a:extLst>
          </a:blip>
          <a:srcRect/>
          <a:stretch>
            <a:fillRect/>
          </a:stretch>
        </p:blipFill>
        <p:spPr bwMode="auto">
          <a:xfrm>
            <a:off x="8090115" y="609600"/>
            <a:ext cx="1803131" cy="2546985"/>
          </a:xfrm>
          <a:prstGeom prst="rect">
            <a:avLst/>
          </a:prstGeom>
          <a:noFill/>
          <a:ln>
            <a:noFill/>
          </a:ln>
        </p:spPr>
      </p:pic>
      <p:pic>
        <p:nvPicPr>
          <p:cNvPr id="7" name="uniform">
            <a:hlinkClick r:id="" action="ppaction://media"/>
            <a:extLst>
              <a:ext uri="{FF2B5EF4-FFF2-40B4-BE49-F238E27FC236}">
                <a16:creationId xmlns:a16="http://schemas.microsoft.com/office/drawing/2014/main" id="{410DFAE3-D1DB-4602-94DF-D82ADB26626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20560" y="474980"/>
            <a:ext cx="406400" cy="406400"/>
          </a:xfrm>
          <a:prstGeom prst="rect">
            <a:avLst/>
          </a:prstGeom>
        </p:spPr>
      </p:pic>
    </p:spTree>
    <p:extLst>
      <p:ext uri="{BB962C8B-B14F-4D97-AF65-F5344CB8AC3E}">
        <p14:creationId xmlns:p14="http://schemas.microsoft.com/office/powerpoint/2010/main" val="2930319150"/>
      </p:ext>
    </p:extLst>
  </p:cSld>
  <p:clrMapOvr>
    <a:masterClrMapping/>
  </p:clrMapOvr>
  <mc:AlternateContent xmlns:mc="http://schemas.openxmlformats.org/markup-compatibility/2006" xmlns:p14="http://schemas.microsoft.com/office/powerpoint/2010/main">
    <mc:Choice Requires="p14">
      <p:transition spd="slow" p14:dur="2000" advClick="0" advTm="103000"/>
    </mc:Choice>
    <mc:Fallback xmlns="">
      <p:transition spd="slow" advClick="0" advTm="10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3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result for scottish attainment challenge">
            <a:extLst>
              <a:ext uri="{FF2B5EF4-FFF2-40B4-BE49-F238E27FC236}">
                <a16:creationId xmlns:a16="http://schemas.microsoft.com/office/drawing/2014/main" id="{7A231502-2A52-4446-9F16-16DB7FB2F4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8734" y="5167493"/>
            <a:ext cx="1338748" cy="10812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EA58751-6AF8-46CB-A683-97CE4AE7A2BF}"/>
              </a:ext>
            </a:extLst>
          </p:cNvPr>
          <p:cNvSpPr>
            <a:spLocks noGrp="1"/>
          </p:cNvSpPr>
          <p:nvPr>
            <p:ph type="title"/>
          </p:nvPr>
        </p:nvSpPr>
        <p:spPr>
          <a:xfrm>
            <a:off x="666751" y="270865"/>
            <a:ext cx="10836972" cy="711200"/>
          </a:xfrm>
        </p:spPr>
        <p:txBody>
          <a:bodyPr/>
          <a:lstStyle/>
          <a:p>
            <a:pPr algn="ctr"/>
            <a:r>
              <a:rPr lang="en-GB" dirty="0"/>
              <a:t>Support for your child </a:t>
            </a:r>
          </a:p>
        </p:txBody>
      </p:sp>
      <p:sp>
        <p:nvSpPr>
          <p:cNvPr id="3" name="Content Placeholder 2">
            <a:extLst>
              <a:ext uri="{FF2B5EF4-FFF2-40B4-BE49-F238E27FC236}">
                <a16:creationId xmlns:a16="http://schemas.microsoft.com/office/drawing/2014/main" id="{63941B76-69AD-461D-9999-6AC424E93F1E}"/>
              </a:ext>
            </a:extLst>
          </p:cNvPr>
          <p:cNvSpPr>
            <a:spLocks noGrp="1"/>
          </p:cNvSpPr>
          <p:nvPr>
            <p:ph idx="1"/>
          </p:nvPr>
        </p:nvSpPr>
        <p:spPr>
          <a:xfrm>
            <a:off x="222325" y="1150938"/>
            <a:ext cx="11747351" cy="5436197"/>
          </a:xfrm>
        </p:spPr>
        <p:txBody>
          <a:bodyPr/>
          <a:lstStyle/>
          <a:p>
            <a:r>
              <a:rPr lang="en-GB" sz="2133" dirty="0">
                <a:solidFill>
                  <a:schemeClr val="tx1"/>
                </a:solidFill>
              </a:rPr>
              <a:t>The Scottish Government provides additional funding to schools to put in place strategies to assist with support for young people - Pupil Equity Funding (PEF).</a:t>
            </a:r>
          </a:p>
          <a:p>
            <a:endParaRPr lang="en-GB" sz="2133" dirty="0">
              <a:solidFill>
                <a:schemeClr val="tx1"/>
              </a:solidFill>
            </a:endParaRPr>
          </a:p>
          <a:p>
            <a:r>
              <a:rPr lang="en-GB" sz="2133" dirty="0">
                <a:solidFill>
                  <a:schemeClr val="tx1"/>
                </a:solidFill>
              </a:rPr>
              <a:t>We have a PEF Coordinator at Boroughmuir – Mrs Cockerill who is one of our Support for Learning Teachers.  She coordinates strategies across the school to help close the attainment gap.</a:t>
            </a:r>
          </a:p>
          <a:p>
            <a:endParaRPr lang="en-GB" sz="2133" dirty="0">
              <a:solidFill>
                <a:schemeClr val="tx1"/>
              </a:solidFill>
            </a:endParaRPr>
          </a:p>
          <a:p>
            <a:r>
              <a:rPr lang="en-GB" sz="2133" dirty="0">
                <a:solidFill>
                  <a:schemeClr val="tx1"/>
                </a:solidFill>
              </a:rPr>
              <a:t>Should you think you need support or advice, or just want to have a chat about it – please arrange through the school office and Mrs Cockerill would be delighted to discuss anything with you. </a:t>
            </a:r>
          </a:p>
          <a:p>
            <a:endParaRPr lang="en-GB" sz="2133" dirty="0">
              <a:solidFill>
                <a:schemeClr val="tx1"/>
              </a:solidFill>
            </a:endParaRPr>
          </a:p>
          <a:p>
            <a:r>
              <a:rPr lang="en-GB" sz="2133" dirty="0">
                <a:solidFill>
                  <a:schemeClr val="tx1"/>
                </a:solidFill>
              </a:rPr>
              <a:t>Do you currently claim free school meals? Please ensure that you have applied for the new school year (i.e. August). Mrs Cockerill can help with this process. </a:t>
            </a:r>
          </a:p>
          <a:p>
            <a:endParaRPr lang="en-GB" sz="2133" dirty="0">
              <a:solidFill>
                <a:schemeClr val="tx1"/>
              </a:solidFill>
            </a:endParaRPr>
          </a:p>
          <a:p>
            <a:r>
              <a:rPr lang="en-GB" sz="2133" dirty="0">
                <a:solidFill>
                  <a:schemeClr val="tx1"/>
                </a:solidFill>
              </a:rPr>
              <a:t>If in doubt – please contact either Ms Presly, Mrs Cockerill or your child’s guidance teacher. </a:t>
            </a:r>
          </a:p>
          <a:p>
            <a:endParaRPr lang="en-GB" dirty="0"/>
          </a:p>
          <a:p>
            <a:endParaRPr lang="en-GB" dirty="0"/>
          </a:p>
        </p:txBody>
      </p:sp>
      <p:pic>
        <p:nvPicPr>
          <p:cNvPr id="4" name="Picture 2" descr="Image result for boroughmuir high school">
            <a:extLst>
              <a:ext uri="{FF2B5EF4-FFF2-40B4-BE49-F238E27FC236}">
                <a16:creationId xmlns:a16="http://schemas.microsoft.com/office/drawing/2014/main" id="{841EA323-6FF0-42B1-9F8D-69DE329868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95820" y="439738"/>
            <a:ext cx="631519" cy="71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0763400"/>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044" y="343593"/>
            <a:ext cx="9875520" cy="1356360"/>
          </a:xfrm>
        </p:spPr>
        <p:txBody>
          <a:bodyPr/>
          <a:lstStyle/>
          <a:p>
            <a:r>
              <a:rPr lang="en-GB" b="1" dirty="0">
                <a:solidFill>
                  <a:schemeClr val="tx1"/>
                </a:solidFill>
              </a:rPr>
              <a:t>Some Useful Dates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47687758"/>
              </p:ext>
            </p:extLst>
          </p:nvPr>
        </p:nvGraphicFramePr>
        <p:xfrm>
          <a:off x="390698" y="1454729"/>
          <a:ext cx="11272058" cy="4763191"/>
        </p:xfrm>
        <a:graphic>
          <a:graphicData uri="http://schemas.openxmlformats.org/drawingml/2006/table">
            <a:tbl>
              <a:tblPr firstRow="1" firstCol="1" bandRow="1">
                <a:tableStyleId>{5C22544A-7EE6-4342-B048-85BDC9FD1C3A}</a:tableStyleId>
              </a:tblPr>
              <a:tblGrid>
                <a:gridCol w="6728728">
                  <a:extLst>
                    <a:ext uri="{9D8B030D-6E8A-4147-A177-3AD203B41FA5}">
                      <a16:colId xmlns:a16="http://schemas.microsoft.com/office/drawing/2014/main" val="2268771822"/>
                    </a:ext>
                  </a:extLst>
                </a:gridCol>
                <a:gridCol w="4543330">
                  <a:extLst>
                    <a:ext uri="{9D8B030D-6E8A-4147-A177-3AD203B41FA5}">
                      <a16:colId xmlns:a16="http://schemas.microsoft.com/office/drawing/2014/main" val="2424966626"/>
                    </a:ext>
                  </a:extLst>
                </a:gridCol>
              </a:tblGrid>
              <a:tr h="361253">
                <a:tc>
                  <a:txBody>
                    <a:bodyPr/>
                    <a:lstStyle/>
                    <a:p>
                      <a:pPr algn="ctr">
                        <a:lnSpc>
                          <a:spcPct val="107000"/>
                        </a:lnSpc>
                        <a:spcAft>
                          <a:spcPts val="0"/>
                        </a:spcAft>
                      </a:pPr>
                      <a:r>
                        <a:rPr lang="en-GB" sz="2000" dirty="0">
                          <a:solidFill>
                            <a:schemeClr val="tx1"/>
                          </a:solidFill>
                          <a:effectLst/>
                        </a:rPr>
                        <a:t>S1 Event</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dirty="0">
                          <a:solidFill>
                            <a:schemeClr val="tx1"/>
                          </a:solidFill>
                          <a:effectLst/>
                        </a:rPr>
                        <a:t>ALL TBC </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4866111"/>
                  </a:ext>
                </a:extLst>
              </a:tr>
              <a:tr h="361253">
                <a:tc>
                  <a:txBody>
                    <a:bodyPr/>
                    <a:lstStyle/>
                    <a:p>
                      <a:pPr>
                        <a:lnSpc>
                          <a:spcPct val="107000"/>
                        </a:lnSpc>
                        <a:spcAft>
                          <a:spcPts val="0"/>
                        </a:spcAft>
                      </a:pPr>
                      <a:r>
                        <a:rPr lang="en-GB" sz="2000" dirty="0">
                          <a:solidFill>
                            <a:schemeClr val="tx1"/>
                          </a:solidFill>
                          <a:effectLst/>
                        </a:rPr>
                        <a:t>First Day at </a:t>
                      </a:r>
                      <a:r>
                        <a:rPr lang="en-GB" sz="2000" dirty="0" err="1">
                          <a:solidFill>
                            <a:schemeClr val="tx1"/>
                          </a:solidFill>
                          <a:effectLst/>
                        </a:rPr>
                        <a:t>Boroughmuir</a:t>
                      </a:r>
                      <a:r>
                        <a:rPr lang="en-GB" sz="2000" dirty="0">
                          <a:solidFill>
                            <a:schemeClr val="tx1"/>
                          </a:solidFill>
                          <a:effectLst/>
                        </a:rPr>
                        <a:t> as S1 Pupils </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Week Commencing 11</a:t>
                      </a:r>
                      <a:r>
                        <a:rPr lang="en-GB" sz="20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2000" dirty="0">
                          <a:effectLst/>
                          <a:latin typeface="Calibri" panose="020F0502020204030204" pitchFamily="34" charset="0"/>
                          <a:ea typeface="Calibri" panose="020F0502020204030204" pitchFamily="34" charset="0"/>
                          <a:cs typeface="Times New Roman" panose="02020603050405020304" pitchFamily="18" charset="0"/>
                        </a:rPr>
                        <a:t> August </a:t>
                      </a:r>
                    </a:p>
                  </a:txBody>
                  <a:tcPr marL="68580" marR="68580" marT="0" marB="0"/>
                </a:tc>
                <a:extLst>
                  <a:ext uri="{0D108BD9-81ED-4DB2-BD59-A6C34878D82A}">
                    <a16:rowId xmlns:a16="http://schemas.microsoft.com/office/drawing/2014/main" val="1992779870"/>
                  </a:ext>
                </a:extLst>
              </a:tr>
              <a:tr h="1117209">
                <a:tc>
                  <a:txBody>
                    <a:bodyPr/>
                    <a:lstStyle/>
                    <a:p>
                      <a:pPr>
                        <a:lnSpc>
                          <a:spcPct val="107000"/>
                        </a:lnSpc>
                        <a:spcAft>
                          <a:spcPts val="0"/>
                        </a:spcAft>
                      </a:pPr>
                      <a:r>
                        <a:rPr lang="en-GB" sz="2000" dirty="0">
                          <a:solidFill>
                            <a:schemeClr val="tx1"/>
                          </a:solidFill>
                          <a:effectLst/>
                        </a:rPr>
                        <a:t>S1 Welcome Evening –  In partnership with Parent council </a:t>
                      </a:r>
                    </a:p>
                    <a:p>
                      <a:pPr>
                        <a:lnSpc>
                          <a:spcPct val="107000"/>
                        </a:lnSpc>
                        <a:spcAft>
                          <a:spcPts val="0"/>
                        </a:spcAft>
                      </a:pPr>
                      <a:r>
                        <a:rPr lang="en-GB" sz="2000" dirty="0">
                          <a:solidFill>
                            <a:schemeClr val="tx1"/>
                          </a:solidFill>
                          <a:effectLst/>
                        </a:rPr>
                        <a:t>&amp; </a:t>
                      </a:r>
                    </a:p>
                    <a:p>
                      <a:pPr>
                        <a:lnSpc>
                          <a:spcPct val="107000"/>
                        </a:lnSpc>
                        <a:spcAft>
                          <a:spcPts val="0"/>
                        </a:spcAft>
                      </a:pPr>
                      <a:r>
                        <a:rPr lang="en-GB" sz="2000">
                          <a:solidFill>
                            <a:schemeClr val="tx1"/>
                          </a:solidFill>
                          <a:effectLst/>
                        </a:rPr>
                        <a:t>Numeracy Engagement </a:t>
                      </a:r>
                      <a:r>
                        <a:rPr lang="en-GB" sz="2000" dirty="0">
                          <a:solidFill>
                            <a:schemeClr val="tx1"/>
                          </a:solidFill>
                          <a:effectLst/>
                        </a:rPr>
                        <a:t>Event for S1 Parents</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rPr>
                        <a:t>If we can - Thursday 10</a:t>
                      </a:r>
                      <a:r>
                        <a:rPr lang="en-GB" sz="2000" baseline="30000" dirty="0">
                          <a:effectLst/>
                        </a:rPr>
                        <a:t>th</a:t>
                      </a:r>
                      <a:r>
                        <a:rPr lang="en-GB" sz="2000" dirty="0">
                          <a:effectLst/>
                        </a:rPr>
                        <a:t> September </a:t>
                      </a:r>
                    </a:p>
                    <a:p>
                      <a:pPr>
                        <a:lnSpc>
                          <a:spcPct val="107000"/>
                        </a:lnSpc>
                        <a:spcAft>
                          <a:spcPts val="0"/>
                        </a:spcAft>
                      </a:pPr>
                      <a:r>
                        <a:rPr lang="en-GB" sz="2000" dirty="0">
                          <a:effectLst/>
                        </a:rPr>
                        <a:t>7pm-8pm</a:t>
                      </a:r>
                    </a:p>
                    <a:p>
                      <a:pPr>
                        <a:lnSpc>
                          <a:spcPct val="107000"/>
                        </a:lnSpc>
                        <a:spcAft>
                          <a:spcPts val="0"/>
                        </a:spcAft>
                      </a:pPr>
                      <a:r>
                        <a:rPr lang="en-GB" sz="2000" dirty="0">
                          <a:effectLst/>
                        </a:rPr>
                        <a:t>Numeracy from 6.30pm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77489423"/>
                  </a:ext>
                </a:extLst>
              </a:tr>
              <a:tr h="739232">
                <a:tc>
                  <a:txBody>
                    <a:bodyPr/>
                    <a:lstStyle/>
                    <a:p>
                      <a:pPr>
                        <a:lnSpc>
                          <a:spcPct val="107000"/>
                        </a:lnSpc>
                        <a:spcAft>
                          <a:spcPts val="0"/>
                        </a:spcAft>
                      </a:pPr>
                      <a:r>
                        <a:rPr lang="en-GB" sz="2000" i="1" dirty="0">
                          <a:solidFill>
                            <a:schemeClr val="tx1"/>
                          </a:solidFill>
                          <a:effectLst/>
                        </a:rPr>
                        <a:t>Bring Your Parents To School Day </a:t>
                      </a:r>
                      <a:r>
                        <a:rPr lang="en-GB" sz="2000" dirty="0">
                          <a:solidFill>
                            <a:schemeClr val="tx1"/>
                          </a:solidFill>
                          <a:effectLst/>
                        </a:rPr>
                        <a:t>– a chance to experience a day in the life of your S1 child. </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rPr>
                        <a:t>If we can -Thursday 1</a:t>
                      </a:r>
                      <a:r>
                        <a:rPr lang="en-GB" sz="2000" baseline="30000" dirty="0">
                          <a:effectLst/>
                        </a:rPr>
                        <a:t>st</a:t>
                      </a:r>
                      <a:r>
                        <a:rPr lang="en-GB" sz="2000" dirty="0">
                          <a:effectLst/>
                        </a:rPr>
                        <a:t> October – </a:t>
                      </a:r>
                    </a:p>
                    <a:p>
                      <a:pPr>
                        <a:lnSpc>
                          <a:spcPct val="107000"/>
                        </a:lnSpc>
                        <a:spcAft>
                          <a:spcPts val="0"/>
                        </a:spcAft>
                      </a:pPr>
                      <a:r>
                        <a:rPr lang="en-GB" sz="2000" dirty="0">
                          <a:effectLst/>
                        </a:rPr>
                        <a:t>8.32am-3pm</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32299295"/>
                  </a:ext>
                </a:extLst>
              </a:tr>
              <a:tr h="739232">
                <a:tc>
                  <a:txBody>
                    <a:bodyPr/>
                    <a:lstStyle/>
                    <a:p>
                      <a:pPr>
                        <a:lnSpc>
                          <a:spcPct val="107000"/>
                        </a:lnSpc>
                        <a:spcAft>
                          <a:spcPts val="0"/>
                        </a:spcAft>
                      </a:pPr>
                      <a:r>
                        <a:rPr lang="en-GB" sz="2000" dirty="0">
                          <a:solidFill>
                            <a:schemeClr val="tx1"/>
                          </a:solidFill>
                          <a:effectLst/>
                        </a:rPr>
                        <a:t>S1 &amp; S6 Sponsored Walk around Arthur’s Seat </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rPr>
                        <a:t>If safe to do so - Friday 9t</a:t>
                      </a:r>
                      <a:r>
                        <a:rPr lang="en-GB" sz="2000" baseline="30000" dirty="0">
                          <a:effectLst/>
                        </a:rPr>
                        <a:t>h</a:t>
                      </a:r>
                      <a:r>
                        <a:rPr lang="en-GB" sz="2000" dirty="0">
                          <a:effectLst/>
                        </a:rPr>
                        <a:t> October – 10.30am -12.50pm</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33674295"/>
                  </a:ext>
                </a:extLst>
              </a:tr>
              <a:tr h="361253">
                <a:tc>
                  <a:txBody>
                    <a:bodyPr/>
                    <a:lstStyle/>
                    <a:p>
                      <a:pPr>
                        <a:lnSpc>
                          <a:spcPct val="107000"/>
                        </a:lnSpc>
                        <a:spcAft>
                          <a:spcPts val="0"/>
                        </a:spcAft>
                      </a:pPr>
                      <a:r>
                        <a:rPr lang="en-GB" sz="2000" dirty="0">
                          <a:solidFill>
                            <a:schemeClr val="tx1"/>
                          </a:solidFill>
                          <a:effectLst/>
                        </a:rPr>
                        <a:t>S1 Halloween Party </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rPr>
                        <a:t>Late October 6.30-8pm</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81242063"/>
                  </a:ext>
                </a:extLst>
              </a:tr>
              <a:tr h="361253">
                <a:tc>
                  <a:txBody>
                    <a:bodyPr/>
                    <a:lstStyle/>
                    <a:p>
                      <a:pPr>
                        <a:lnSpc>
                          <a:spcPct val="107000"/>
                        </a:lnSpc>
                        <a:spcAft>
                          <a:spcPts val="0"/>
                        </a:spcAft>
                      </a:pPr>
                      <a:r>
                        <a:rPr lang="en-GB" sz="2000" dirty="0">
                          <a:solidFill>
                            <a:schemeClr val="tx1"/>
                          </a:solidFill>
                          <a:effectLst/>
                        </a:rPr>
                        <a:t>S1 Tracking Report – first snapshot of progress in S1</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rPr>
                        <a:t>Late October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67726476"/>
                  </a:ext>
                </a:extLst>
              </a:tr>
              <a:tr h="361253">
                <a:tc>
                  <a:txBody>
                    <a:bodyPr/>
                    <a:lstStyle/>
                    <a:p>
                      <a:pPr>
                        <a:lnSpc>
                          <a:spcPct val="107000"/>
                        </a:lnSpc>
                        <a:spcAft>
                          <a:spcPts val="0"/>
                        </a:spcAft>
                      </a:pPr>
                      <a:r>
                        <a:rPr lang="en-GB" sz="2000" dirty="0">
                          <a:solidFill>
                            <a:schemeClr val="tx1"/>
                          </a:solidFill>
                          <a:effectLst/>
                        </a:rPr>
                        <a:t>S1 Parent Consultation Evening </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rPr>
                        <a:t>Mid November 4.30-7pm</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96465021"/>
                  </a:ext>
                </a:extLst>
              </a:tr>
              <a:tr h="361253">
                <a:tc>
                  <a:txBody>
                    <a:bodyPr/>
                    <a:lstStyle/>
                    <a:p>
                      <a:pPr>
                        <a:lnSpc>
                          <a:spcPct val="107000"/>
                        </a:lnSpc>
                        <a:spcAft>
                          <a:spcPts val="0"/>
                        </a:spcAft>
                      </a:pPr>
                      <a:r>
                        <a:rPr lang="en-GB" sz="2000" dirty="0">
                          <a:solidFill>
                            <a:schemeClr val="tx1"/>
                          </a:solidFill>
                          <a:effectLst/>
                        </a:rPr>
                        <a:t>S1 Christmas Party </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rPr>
                        <a:t>Thursday 10</a:t>
                      </a:r>
                      <a:r>
                        <a:rPr lang="en-GB" sz="2000" baseline="30000" dirty="0">
                          <a:effectLst/>
                        </a:rPr>
                        <a:t>th</a:t>
                      </a:r>
                      <a:r>
                        <a:rPr lang="en-GB" sz="2000" dirty="0">
                          <a:effectLst/>
                        </a:rPr>
                        <a:t> December 6.30-8pm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7232375"/>
                  </a:ext>
                </a:extLst>
              </a:tr>
            </a:tbl>
          </a:graphicData>
        </a:graphic>
      </p:graphicFrame>
      <p:pic>
        <p:nvPicPr>
          <p:cNvPr id="5" name="Picture 2" descr="Image result for boroughmuir high school">
            <a:extLst>
              <a:ext uri="{FF2B5EF4-FFF2-40B4-BE49-F238E27FC236}">
                <a16:creationId xmlns:a16="http://schemas.microsoft.com/office/drawing/2014/main" id="{E1CD5A46-51AE-4A48-ABD1-D0D1626AF8D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90910" y="343593"/>
            <a:ext cx="936429" cy="1054582"/>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E2D791D8-4CBC-4A1A-9600-C01A729DF3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44008" y="818573"/>
            <a:ext cx="406400" cy="406400"/>
          </a:xfrm>
          <a:prstGeom prst="rect">
            <a:avLst/>
          </a:prstGeom>
        </p:spPr>
      </p:pic>
    </p:spTree>
    <p:extLst>
      <p:ext uri="{BB962C8B-B14F-4D97-AF65-F5344CB8AC3E}">
        <p14:creationId xmlns:p14="http://schemas.microsoft.com/office/powerpoint/2010/main" val="396955385"/>
      </p:ext>
    </p:extLst>
  </p:cSld>
  <p:clrMapOvr>
    <a:masterClrMapping/>
  </p:clrMapOvr>
  <mc:AlternateContent xmlns:mc="http://schemas.openxmlformats.org/markup-compatibility/2006" xmlns:p14="http://schemas.microsoft.com/office/powerpoint/2010/main">
    <mc:Choice Requires="p14">
      <p:transition spd="slow" p14:dur="2000" advClick="0" advTm="35000"/>
    </mc:Choice>
    <mc:Fallback xmlns="">
      <p:transition spd="slow" advClick="0" advTm="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1158240" y="447725"/>
            <a:ext cx="9875520" cy="1356360"/>
          </a:xfrm>
        </p:spPr>
        <p:txBody>
          <a:bodyPr/>
          <a:lstStyle/>
          <a:p>
            <a:pPr lvl="0" algn="ctr"/>
            <a:r>
              <a:rPr lang="en-GB" sz="3200" b="1" dirty="0">
                <a:solidFill>
                  <a:srgbClr val="7030A0"/>
                </a:solidFill>
              </a:rPr>
              <a:t>Pupil Support TEAM (Guidance)</a:t>
            </a:r>
            <a:br>
              <a:rPr lang="en-GB" sz="3200" b="1" dirty="0">
                <a:solidFill>
                  <a:srgbClr val="7030A0"/>
                </a:solidFill>
              </a:rPr>
            </a:br>
            <a:r>
              <a:rPr lang="en-GB" sz="3200" b="1" dirty="0">
                <a:solidFill>
                  <a:srgbClr val="7030A0"/>
                </a:solidFill>
              </a:rPr>
              <a:t>Your first point of contact &amp; House System </a:t>
            </a:r>
          </a:p>
        </p:txBody>
      </p:sp>
      <p:sp>
        <p:nvSpPr>
          <p:cNvPr id="3" name="Content Placeholder 2"/>
          <p:cNvSpPr txBox="1">
            <a:spLocks noGrp="1"/>
          </p:cNvSpPr>
          <p:nvPr>
            <p:ph idx="1"/>
          </p:nvPr>
        </p:nvSpPr>
        <p:spPr>
          <a:xfrm>
            <a:off x="358346" y="1804085"/>
            <a:ext cx="11009869" cy="4683211"/>
          </a:xfrm>
        </p:spPr>
        <p:txBody>
          <a:bodyPr anchorCtr="1">
            <a:normAutofit/>
          </a:bodyPr>
          <a:lstStyle/>
          <a:p>
            <a:pPr marL="114300" indent="0" algn="ctr">
              <a:buNone/>
            </a:pPr>
            <a:endParaRPr lang="en-GB" dirty="0"/>
          </a:p>
          <a:p>
            <a:pPr marL="114300" indent="0" algn="ctr">
              <a:buNone/>
            </a:pPr>
            <a:r>
              <a:rPr lang="en-GB" sz="2800" b="1" dirty="0">
                <a:solidFill>
                  <a:srgbClr val="0070C0"/>
                </a:solidFill>
                <a:latin typeface="Candara" panose="020E0502030303020204" pitchFamily="34" charset="0"/>
              </a:rPr>
              <a:t>Miss Grant – Hartington – 1H1 or 1H2 </a:t>
            </a:r>
          </a:p>
          <a:p>
            <a:pPr marL="114300" indent="0" algn="ctr">
              <a:buNone/>
            </a:pPr>
            <a:r>
              <a:rPr lang="en-GB" sz="2800" b="1" dirty="0">
                <a:solidFill>
                  <a:srgbClr val="FFC000"/>
                </a:solidFill>
                <a:latin typeface="Candara" panose="020E0502030303020204" pitchFamily="34" charset="0"/>
              </a:rPr>
              <a:t>Miss Nisbet – Leamington 1L1 or 1L2</a:t>
            </a:r>
          </a:p>
          <a:p>
            <a:pPr marL="114300" indent="0" algn="ctr">
              <a:buNone/>
            </a:pPr>
            <a:r>
              <a:rPr lang="en-GB" sz="2800" b="1" dirty="0">
                <a:solidFill>
                  <a:srgbClr val="00B050"/>
                </a:solidFill>
                <a:latin typeface="Candara" panose="020E0502030303020204" pitchFamily="34" charset="0"/>
              </a:rPr>
              <a:t>Mr Brandie – </a:t>
            </a:r>
            <a:r>
              <a:rPr lang="en-GB" sz="2800" b="1" dirty="0" err="1">
                <a:solidFill>
                  <a:srgbClr val="00B050"/>
                </a:solidFill>
                <a:latin typeface="Candara" panose="020E0502030303020204" pitchFamily="34" charset="0"/>
              </a:rPr>
              <a:t>Viewforth</a:t>
            </a:r>
            <a:r>
              <a:rPr lang="en-GB" sz="2800" b="1" dirty="0">
                <a:solidFill>
                  <a:srgbClr val="00B050"/>
                </a:solidFill>
                <a:latin typeface="Candara" panose="020E0502030303020204" pitchFamily="34" charset="0"/>
              </a:rPr>
              <a:t> 1V1 or 1V2</a:t>
            </a:r>
          </a:p>
          <a:p>
            <a:pPr marL="114300" indent="0" algn="ctr">
              <a:buNone/>
            </a:pPr>
            <a:r>
              <a:rPr lang="en-GB" sz="2800" b="1" dirty="0">
                <a:solidFill>
                  <a:srgbClr val="FF0000"/>
                </a:solidFill>
                <a:latin typeface="Candara" panose="020E0502030303020204" pitchFamily="34" charset="0"/>
              </a:rPr>
              <a:t> Mrs Wallace – </a:t>
            </a:r>
            <a:r>
              <a:rPr lang="en-GB" sz="2800" b="1" dirty="0" err="1">
                <a:solidFill>
                  <a:srgbClr val="FF0000"/>
                </a:solidFill>
                <a:latin typeface="Candara" panose="020E0502030303020204" pitchFamily="34" charset="0"/>
              </a:rPr>
              <a:t>Westhall</a:t>
            </a:r>
            <a:r>
              <a:rPr lang="en-GB" sz="2800" b="1" dirty="0">
                <a:solidFill>
                  <a:srgbClr val="FF0000"/>
                </a:solidFill>
                <a:latin typeface="Candara" panose="020E0502030303020204" pitchFamily="34" charset="0"/>
              </a:rPr>
              <a:t> 1W1 or 1W2</a:t>
            </a:r>
          </a:p>
          <a:p>
            <a:pPr marL="114300" indent="0" algn="ctr">
              <a:buNone/>
            </a:pPr>
            <a:r>
              <a:rPr lang="en-GB" sz="2800" b="1" dirty="0">
                <a:solidFill>
                  <a:srgbClr val="7030A0"/>
                </a:solidFill>
                <a:latin typeface="Candara" panose="020E0502030303020204" pitchFamily="34" charset="0"/>
              </a:rPr>
              <a:t>Mr McIlwaine – Montpelier – 1M1 or 1M2 </a:t>
            </a:r>
          </a:p>
          <a:p>
            <a:pPr lvl="0" algn="ctr"/>
            <a:endParaRPr lang="en-GB" dirty="0">
              <a:latin typeface="Candara" panose="020E0502030303020204" pitchFamily="34" charset="0"/>
            </a:endParaRPr>
          </a:p>
          <a:p>
            <a:pPr marL="114300" indent="0" algn="ctr">
              <a:buNone/>
            </a:pPr>
            <a:r>
              <a:rPr lang="en-GB" b="1" i="1" dirty="0">
                <a:solidFill>
                  <a:schemeClr val="tx1"/>
                </a:solidFill>
                <a:latin typeface="Candara" panose="020E0502030303020204" pitchFamily="34" charset="0"/>
              </a:rPr>
              <a:t>The system is vertical, therefore the Guidance teacher remains with the pupils throughout their school career.</a:t>
            </a:r>
          </a:p>
        </p:txBody>
      </p:sp>
      <p:pic>
        <p:nvPicPr>
          <p:cNvPr id="4" name="Picture 2" descr="Image result for boroughmuir high school">
            <a:extLst>
              <a:ext uri="{FF2B5EF4-FFF2-40B4-BE49-F238E27FC236}">
                <a16:creationId xmlns:a16="http://schemas.microsoft.com/office/drawing/2014/main" id="{EE766143-7112-4FBC-932A-BA1529BFFA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346" y="590739"/>
            <a:ext cx="1185049" cy="1334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11815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379602" y="399876"/>
            <a:ext cx="9875520" cy="1356360"/>
          </a:xfrm>
        </p:spPr>
        <p:txBody>
          <a:bodyPr/>
          <a:lstStyle/>
          <a:p>
            <a:pPr lvl="0"/>
            <a:r>
              <a:rPr lang="en-GB" dirty="0">
                <a:solidFill>
                  <a:schemeClr val="tx1"/>
                </a:solidFill>
              </a:rPr>
              <a:t>Aims and Role of Pupil Support </a:t>
            </a:r>
          </a:p>
        </p:txBody>
      </p:sp>
      <p:sp>
        <p:nvSpPr>
          <p:cNvPr id="3" name="Content Placeholder 2"/>
          <p:cNvSpPr txBox="1">
            <a:spLocks noGrp="1"/>
          </p:cNvSpPr>
          <p:nvPr>
            <p:ph idx="1"/>
          </p:nvPr>
        </p:nvSpPr>
        <p:spPr>
          <a:xfrm>
            <a:off x="469784" y="1518407"/>
            <a:ext cx="10546088" cy="4577593"/>
          </a:xfrm>
        </p:spPr>
        <p:txBody>
          <a:bodyPr anchorCtr="1"/>
          <a:lstStyle/>
          <a:p>
            <a:pPr marL="114300" indent="0" algn="ctr">
              <a:buNone/>
            </a:pPr>
            <a:endParaRPr lang="en-GB" dirty="0"/>
          </a:p>
          <a:p>
            <a:pPr marL="114300" indent="0" algn="ctr">
              <a:buNone/>
            </a:pPr>
            <a:r>
              <a:rPr lang="en-GB" dirty="0">
                <a:solidFill>
                  <a:schemeClr val="tx1"/>
                </a:solidFill>
              </a:rPr>
              <a:t>Our main aim is to get to know the pupils in our house well, and we do this through delivery of Personal and Social Education to register classes each week and we do this through the following areas:</a:t>
            </a:r>
          </a:p>
          <a:p>
            <a:pPr marL="114300" indent="0" algn="ctr">
              <a:buNone/>
            </a:pPr>
            <a:endParaRPr lang="en-GB" dirty="0">
              <a:solidFill>
                <a:schemeClr val="tx1"/>
              </a:solidFill>
            </a:endParaRPr>
          </a:p>
          <a:p>
            <a:pPr lvl="0"/>
            <a:r>
              <a:rPr lang="en-GB" dirty="0">
                <a:solidFill>
                  <a:schemeClr val="tx1"/>
                </a:solidFill>
              </a:rPr>
              <a:t>Mental, Emotional, Social and Physical Wellbeing</a:t>
            </a:r>
          </a:p>
          <a:p>
            <a:pPr lvl="0"/>
            <a:r>
              <a:rPr lang="en-GB" dirty="0">
                <a:solidFill>
                  <a:schemeClr val="tx1"/>
                </a:solidFill>
              </a:rPr>
              <a:t>Planning for Choices and Change</a:t>
            </a:r>
          </a:p>
          <a:p>
            <a:pPr lvl="0"/>
            <a:r>
              <a:rPr lang="en-GB" dirty="0">
                <a:solidFill>
                  <a:schemeClr val="tx1"/>
                </a:solidFill>
              </a:rPr>
              <a:t>Relationships, Sexual Health and Parenting</a:t>
            </a:r>
          </a:p>
          <a:p>
            <a:pPr lvl="0"/>
            <a:r>
              <a:rPr lang="en-GB" dirty="0">
                <a:solidFill>
                  <a:schemeClr val="tx1"/>
                </a:solidFill>
              </a:rPr>
              <a:t>Substance Misuse</a:t>
            </a:r>
          </a:p>
          <a:p>
            <a:pPr marL="114300" indent="0" algn="ctr">
              <a:buNone/>
            </a:pPr>
            <a:endParaRPr lang="en-GB" dirty="0"/>
          </a:p>
          <a:p>
            <a:pPr marL="114300" indent="0" algn="ctr">
              <a:buNone/>
            </a:pPr>
            <a:endParaRPr lang="en-GB" dirty="0"/>
          </a:p>
        </p:txBody>
      </p:sp>
      <p:pic>
        <p:nvPicPr>
          <p:cNvPr id="4" name="Picture 2" descr="Image result for boroughmuir high school">
            <a:extLst>
              <a:ext uri="{FF2B5EF4-FFF2-40B4-BE49-F238E27FC236}">
                <a16:creationId xmlns:a16="http://schemas.microsoft.com/office/drawing/2014/main" id="{F9F8DFDA-DF47-4198-9095-456F6BC4E4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12943" y="330681"/>
            <a:ext cx="1445108" cy="1627442"/>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F7185775-AFAE-4E3A-858F-B9D90E20F2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03614" y="874210"/>
            <a:ext cx="406400" cy="406400"/>
          </a:xfrm>
          <a:prstGeom prst="rect">
            <a:avLst/>
          </a:prstGeom>
        </p:spPr>
      </p:pic>
    </p:spTree>
    <p:extLst>
      <p:ext uri="{BB962C8B-B14F-4D97-AF65-F5344CB8AC3E}">
        <p14:creationId xmlns:p14="http://schemas.microsoft.com/office/powerpoint/2010/main" val="3615418849"/>
      </p:ext>
    </p:extLst>
  </p:cSld>
  <p:clrMapOvr>
    <a:masterClrMapping/>
  </p:clrMapOvr>
  <mc:AlternateContent xmlns:mc="http://schemas.openxmlformats.org/markup-compatibility/2006" xmlns:p14="http://schemas.microsoft.com/office/powerpoint/2010/main">
    <mc:Choice Requires="p14">
      <p:transition spd="slow" p14:dur="2000" advClick="0" advTm="190000"/>
    </mc:Choice>
    <mc:Fallback xmlns="">
      <p:transition spd="slow" advClick="0" advTm="19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7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648049" y="606706"/>
            <a:ext cx="9875520" cy="1356360"/>
          </a:xfrm>
        </p:spPr>
        <p:txBody>
          <a:bodyPr/>
          <a:lstStyle/>
          <a:p>
            <a:pPr lvl="0"/>
            <a:r>
              <a:rPr lang="en-GB" sz="3200" dirty="0"/>
              <a:t>Tracking and Monitoring Process</a:t>
            </a:r>
          </a:p>
        </p:txBody>
      </p:sp>
      <p:sp>
        <p:nvSpPr>
          <p:cNvPr id="3" name="Content Placeholder 2"/>
          <p:cNvSpPr txBox="1">
            <a:spLocks noGrp="1"/>
          </p:cNvSpPr>
          <p:nvPr>
            <p:ph idx="1"/>
          </p:nvPr>
        </p:nvSpPr>
        <p:spPr>
          <a:xfrm>
            <a:off x="580937" y="1963066"/>
            <a:ext cx="9872871" cy="4038600"/>
          </a:xfrm>
        </p:spPr>
        <p:txBody>
          <a:bodyPr/>
          <a:lstStyle/>
          <a:p>
            <a:pPr lvl="0"/>
            <a:r>
              <a:rPr lang="en-GB" dirty="0">
                <a:solidFill>
                  <a:schemeClr val="tx1"/>
                </a:solidFill>
              </a:rPr>
              <a:t>In Pupil Support we also track and monitor pupils progress.  We do this through:</a:t>
            </a:r>
          </a:p>
          <a:p>
            <a:pPr lvl="0"/>
            <a:r>
              <a:rPr lang="en-GB" dirty="0">
                <a:solidFill>
                  <a:schemeClr val="tx1"/>
                </a:solidFill>
              </a:rPr>
              <a:t>Checking homework diaries.</a:t>
            </a:r>
          </a:p>
          <a:p>
            <a:pPr lvl="0"/>
            <a:r>
              <a:rPr lang="en-GB" dirty="0">
                <a:solidFill>
                  <a:schemeClr val="tx1"/>
                </a:solidFill>
              </a:rPr>
              <a:t>Weekly achievements and targets.</a:t>
            </a:r>
          </a:p>
          <a:p>
            <a:pPr lvl="0"/>
            <a:r>
              <a:rPr lang="en-GB" dirty="0">
                <a:solidFill>
                  <a:schemeClr val="tx1"/>
                </a:solidFill>
              </a:rPr>
              <a:t>Weekly monitoring attendance and punctuality.</a:t>
            </a:r>
          </a:p>
          <a:p>
            <a:pPr lvl="0"/>
            <a:r>
              <a:rPr lang="en-GB" dirty="0">
                <a:solidFill>
                  <a:schemeClr val="tx1"/>
                </a:solidFill>
              </a:rPr>
              <a:t>Discussing pupils tracking and full reports – S1 tracking reports – October and March / full report – May.</a:t>
            </a:r>
          </a:p>
          <a:p>
            <a:pPr lvl="0"/>
            <a:r>
              <a:rPr lang="en-GB" dirty="0">
                <a:solidFill>
                  <a:schemeClr val="tx1"/>
                </a:solidFill>
              </a:rPr>
              <a:t>Discussing overall progress with parents / carers at the consultation evening in December.</a:t>
            </a:r>
          </a:p>
        </p:txBody>
      </p:sp>
      <p:pic>
        <p:nvPicPr>
          <p:cNvPr id="4" name="Picture 2" descr="Image result for boroughmuir high school">
            <a:extLst>
              <a:ext uri="{FF2B5EF4-FFF2-40B4-BE49-F238E27FC236}">
                <a16:creationId xmlns:a16="http://schemas.microsoft.com/office/drawing/2014/main" id="{6970C464-AD7D-438B-8046-D8F201EE4E5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25512" y="439738"/>
            <a:ext cx="1201827" cy="1353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562535"/>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b="1" dirty="0">
                <a:solidFill>
                  <a:schemeClr val="tx1"/>
                </a:solidFill>
              </a:rPr>
              <a:t>Concerns</a:t>
            </a:r>
          </a:p>
        </p:txBody>
      </p:sp>
      <p:sp>
        <p:nvSpPr>
          <p:cNvPr id="3" name="Content Placeholder 2"/>
          <p:cNvSpPr txBox="1">
            <a:spLocks noGrp="1"/>
          </p:cNvSpPr>
          <p:nvPr>
            <p:ph idx="1"/>
          </p:nvPr>
        </p:nvSpPr>
        <p:spPr>
          <a:xfrm>
            <a:off x="278934" y="1965960"/>
            <a:ext cx="9872871" cy="4038600"/>
          </a:xfrm>
        </p:spPr>
        <p:txBody>
          <a:bodyPr/>
          <a:lstStyle/>
          <a:p>
            <a:pPr lvl="0"/>
            <a:r>
              <a:rPr lang="en-GB" sz="2400" dirty="0">
                <a:solidFill>
                  <a:schemeClr val="tx1"/>
                </a:solidFill>
              </a:rPr>
              <a:t>We respond to concerns that pupils, parents/carers or staff may have and work closely with our colleagues in Support for Learning.</a:t>
            </a:r>
          </a:p>
          <a:p>
            <a:pPr lvl="0"/>
            <a:r>
              <a:rPr lang="en-GB" sz="2400" dirty="0">
                <a:solidFill>
                  <a:schemeClr val="tx1"/>
                </a:solidFill>
              </a:rPr>
              <a:t>We are happy to liaise with staff on a pupil or parent/carers behalf.</a:t>
            </a:r>
          </a:p>
          <a:p>
            <a:pPr lvl="0"/>
            <a:r>
              <a:rPr lang="en-GB" sz="2400" dirty="0">
                <a:solidFill>
                  <a:schemeClr val="tx1"/>
                </a:solidFill>
              </a:rPr>
              <a:t>Pupil Support are the first point of contact with the school and can be accessed through the office.</a:t>
            </a:r>
          </a:p>
          <a:p>
            <a:pPr lvl="0"/>
            <a:r>
              <a:rPr lang="en-GB" sz="2400" dirty="0">
                <a:solidFill>
                  <a:schemeClr val="tx1"/>
                </a:solidFill>
              </a:rPr>
              <a:t>We work in partnership with pupils, parents / carers, staff and all members of the community, in and out of school to promote positive relationships at all times.</a:t>
            </a:r>
          </a:p>
          <a:p>
            <a:pPr lvl="0"/>
            <a:endParaRPr lang="en-GB" dirty="0"/>
          </a:p>
        </p:txBody>
      </p:sp>
      <p:pic>
        <p:nvPicPr>
          <p:cNvPr id="4" name="Picture 2" descr="Image result for boroughmuir high school">
            <a:extLst>
              <a:ext uri="{FF2B5EF4-FFF2-40B4-BE49-F238E27FC236}">
                <a16:creationId xmlns:a16="http://schemas.microsoft.com/office/drawing/2014/main" id="{B9AD4A4D-7C75-4164-837A-4EE9FB67A06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16456" y="439737"/>
            <a:ext cx="1310884" cy="1476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271282"/>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379040" y="372626"/>
            <a:ext cx="9875520" cy="1356360"/>
          </a:xfrm>
        </p:spPr>
        <p:txBody>
          <a:bodyPr/>
          <a:lstStyle/>
          <a:p>
            <a:pPr lvl="0"/>
            <a:r>
              <a:rPr lang="en-GB" b="1" dirty="0">
                <a:solidFill>
                  <a:schemeClr val="tx1"/>
                </a:solidFill>
              </a:rPr>
              <a:t>Communication </a:t>
            </a:r>
          </a:p>
        </p:txBody>
      </p:sp>
      <p:sp>
        <p:nvSpPr>
          <p:cNvPr id="3" name="Content Placeholder 2"/>
          <p:cNvSpPr txBox="1">
            <a:spLocks noGrp="1"/>
          </p:cNvSpPr>
          <p:nvPr>
            <p:ph idx="1"/>
          </p:nvPr>
        </p:nvSpPr>
        <p:spPr>
          <a:xfrm>
            <a:off x="379040" y="1343790"/>
            <a:ext cx="11046247" cy="4736498"/>
          </a:xfrm>
        </p:spPr>
        <p:txBody>
          <a:bodyPr>
            <a:normAutofit lnSpcReduction="10000"/>
          </a:bodyPr>
          <a:lstStyle/>
          <a:p>
            <a:pPr lvl="0"/>
            <a:r>
              <a:rPr lang="en-GB" sz="3200" dirty="0">
                <a:solidFill>
                  <a:schemeClr val="tx1"/>
                </a:solidFill>
              </a:rPr>
              <a:t>All information relating to the school is on the website – </a:t>
            </a:r>
            <a:r>
              <a:rPr lang="en-GB" sz="3200" dirty="0">
                <a:solidFill>
                  <a:schemeClr val="tx1"/>
                </a:solidFill>
                <a:hlinkClick r:id="rId2"/>
              </a:rPr>
              <a:t>www.boroughmuirhighschool.org</a:t>
            </a:r>
            <a:r>
              <a:rPr lang="en-GB" sz="3200" dirty="0">
                <a:solidFill>
                  <a:schemeClr val="tx1"/>
                </a:solidFill>
              </a:rPr>
              <a:t> </a:t>
            </a:r>
          </a:p>
          <a:p>
            <a:pPr marL="45720" lvl="0" indent="0">
              <a:buNone/>
            </a:pPr>
            <a:endParaRPr lang="en-GB" sz="3200" dirty="0">
              <a:solidFill>
                <a:schemeClr val="tx1"/>
              </a:solidFill>
            </a:endParaRPr>
          </a:p>
          <a:p>
            <a:pPr lvl="0"/>
            <a:r>
              <a:rPr lang="en-GB" sz="3200" dirty="0">
                <a:solidFill>
                  <a:schemeClr val="tx1"/>
                </a:solidFill>
              </a:rPr>
              <a:t>You can follow us on twitter @</a:t>
            </a:r>
            <a:r>
              <a:rPr lang="en-GB" sz="3200" dirty="0" err="1">
                <a:solidFill>
                  <a:schemeClr val="tx1"/>
                </a:solidFill>
              </a:rPr>
              <a:t>BoroughmuirHS</a:t>
            </a:r>
            <a:r>
              <a:rPr lang="en-GB" sz="3200" dirty="0">
                <a:solidFill>
                  <a:schemeClr val="tx1"/>
                </a:solidFill>
              </a:rPr>
              <a:t> </a:t>
            </a:r>
          </a:p>
          <a:p>
            <a:pPr marL="45720" lvl="0" indent="0">
              <a:buNone/>
            </a:pPr>
            <a:endParaRPr lang="en-GB" sz="3200" dirty="0">
              <a:solidFill>
                <a:schemeClr val="tx1"/>
              </a:solidFill>
            </a:endParaRPr>
          </a:p>
          <a:p>
            <a:pPr lvl="0"/>
            <a:r>
              <a:rPr lang="en-GB" sz="3200" dirty="0">
                <a:solidFill>
                  <a:schemeClr val="tx1"/>
                </a:solidFill>
              </a:rPr>
              <a:t>From August we will contact you through </a:t>
            </a:r>
            <a:r>
              <a:rPr lang="en-GB" sz="3200" dirty="0" err="1">
                <a:solidFill>
                  <a:schemeClr val="tx1"/>
                </a:solidFill>
              </a:rPr>
              <a:t>groupcall</a:t>
            </a:r>
            <a:endParaRPr lang="en-GB" sz="3200" dirty="0">
              <a:solidFill>
                <a:schemeClr val="tx1"/>
              </a:solidFill>
            </a:endParaRPr>
          </a:p>
          <a:p>
            <a:pPr marL="45720" lvl="0" indent="0">
              <a:buNone/>
            </a:pPr>
            <a:endParaRPr lang="en-GB" sz="3200" dirty="0">
              <a:solidFill>
                <a:schemeClr val="tx1"/>
              </a:solidFill>
            </a:endParaRPr>
          </a:p>
          <a:p>
            <a:pPr lvl="0"/>
            <a:r>
              <a:rPr lang="en-GB" sz="3200" dirty="0">
                <a:solidFill>
                  <a:schemeClr val="tx1"/>
                </a:solidFill>
              </a:rPr>
              <a:t>Email our admin address with any other questions:  </a:t>
            </a:r>
            <a:r>
              <a:rPr lang="en-GB" sz="3200" dirty="0">
                <a:solidFill>
                  <a:schemeClr val="tx1"/>
                </a:solidFill>
                <a:hlinkClick r:id="rId3"/>
              </a:rPr>
              <a:t>admin@boroughmuir.edin.sch.uk</a:t>
            </a:r>
            <a:r>
              <a:rPr lang="en-GB" sz="3200" dirty="0">
                <a:solidFill>
                  <a:schemeClr val="tx1"/>
                </a:solidFill>
              </a:rPr>
              <a:t> </a:t>
            </a:r>
          </a:p>
          <a:p>
            <a:pPr lvl="0"/>
            <a:endParaRPr lang="en-GB" dirty="0"/>
          </a:p>
        </p:txBody>
      </p:sp>
      <p:pic>
        <p:nvPicPr>
          <p:cNvPr id="4" name="Picture 2" descr="Image result for boroughmuir high school">
            <a:extLst>
              <a:ext uri="{FF2B5EF4-FFF2-40B4-BE49-F238E27FC236}">
                <a16:creationId xmlns:a16="http://schemas.microsoft.com/office/drawing/2014/main" id="{83998943-92CD-4D7F-AD3D-6D2C3ED1D2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5521" y="372626"/>
            <a:ext cx="1839390" cy="2071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72873"/>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2047" y="2603112"/>
            <a:ext cx="5117086" cy="3347745"/>
          </a:xfrm>
          <a:prstGeom prst="rect">
            <a:avLst/>
          </a:prstGeom>
        </p:spPr>
      </p:pic>
      <p:sp>
        <p:nvSpPr>
          <p:cNvPr id="2" name="Title 1"/>
          <p:cNvSpPr>
            <a:spLocks noGrp="1"/>
          </p:cNvSpPr>
          <p:nvPr>
            <p:ph type="title"/>
          </p:nvPr>
        </p:nvSpPr>
        <p:spPr/>
        <p:txBody>
          <a:bodyPr>
            <a:normAutofit/>
          </a:bodyPr>
          <a:lstStyle/>
          <a:p>
            <a:r>
              <a:rPr lang="en-GB" sz="4050" b="1" dirty="0">
                <a:latin typeface="Candara" panose="020E0502030303020204" pitchFamily="34" charset="0"/>
              </a:rPr>
              <a:t>Support for Learning Staff</a:t>
            </a:r>
          </a:p>
        </p:txBody>
      </p:sp>
      <p:sp>
        <p:nvSpPr>
          <p:cNvPr id="3" name="Content Placeholder 2"/>
          <p:cNvSpPr>
            <a:spLocks noGrp="1"/>
          </p:cNvSpPr>
          <p:nvPr>
            <p:ph idx="1"/>
          </p:nvPr>
        </p:nvSpPr>
        <p:spPr>
          <a:xfrm>
            <a:off x="726412" y="2053771"/>
            <a:ext cx="10682043" cy="4038600"/>
          </a:xfrm>
        </p:spPr>
        <p:txBody>
          <a:bodyPr>
            <a:normAutofit lnSpcReduction="10000"/>
          </a:bodyPr>
          <a:lstStyle/>
          <a:p>
            <a:pPr marL="45720" indent="0">
              <a:buNone/>
            </a:pPr>
            <a:r>
              <a:rPr lang="en-GB" sz="3200" b="1" dirty="0">
                <a:latin typeface="Candara" panose="020E0502030303020204" pitchFamily="34" charset="0"/>
              </a:rPr>
              <a:t>Support for Learning Leader</a:t>
            </a:r>
          </a:p>
          <a:p>
            <a:pPr marL="45720" indent="0">
              <a:buNone/>
            </a:pPr>
            <a:r>
              <a:rPr lang="en-GB" sz="3200" b="1" dirty="0">
                <a:latin typeface="Candara" panose="020E0502030303020204" pitchFamily="34" charset="0"/>
              </a:rPr>
              <a:t>-  Mrs Hall</a:t>
            </a:r>
          </a:p>
          <a:p>
            <a:pPr marL="45720" indent="0">
              <a:buNone/>
            </a:pPr>
            <a:endParaRPr lang="en-GB" sz="3200" b="1" dirty="0">
              <a:latin typeface="Candara" panose="020E0502030303020204" pitchFamily="34" charset="0"/>
            </a:endParaRPr>
          </a:p>
          <a:p>
            <a:pPr marL="45720" indent="0">
              <a:buNone/>
            </a:pPr>
            <a:r>
              <a:rPr lang="en-GB" sz="3200" b="1" dirty="0">
                <a:latin typeface="Candara" panose="020E0502030303020204" pitchFamily="34" charset="0"/>
              </a:rPr>
              <a:t>Support for Learning Teachers</a:t>
            </a:r>
          </a:p>
          <a:p>
            <a:pPr marL="45720" indent="0">
              <a:buNone/>
            </a:pPr>
            <a:r>
              <a:rPr lang="en-GB" sz="3200" b="1" dirty="0">
                <a:latin typeface="Candara" panose="020E0502030303020204" pitchFamily="34" charset="0"/>
              </a:rPr>
              <a:t> -   Miss Adair &amp; Mrs Cockerill</a:t>
            </a:r>
          </a:p>
          <a:p>
            <a:pPr marL="45720" indent="0">
              <a:buNone/>
            </a:pPr>
            <a:endParaRPr lang="en-GB" sz="3200" b="1" dirty="0">
              <a:latin typeface="Candara" panose="020E0502030303020204" pitchFamily="34" charset="0"/>
            </a:endParaRPr>
          </a:p>
          <a:p>
            <a:pPr marL="45720" indent="0">
              <a:buNone/>
            </a:pPr>
            <a:r>
              <a:rPr lang="en-GB" sz="3200" b="1" dirty="0">
                <a:latin typeface="Candara" panose="020E0502030303020204" pitchFamily="34" charset="0"/>
              </a:rPr>
              <a:t>Pupil Support Assistants</a:t>
            </a:r>
          </a:p>
        </p:txBody>
      </p:sp>
      <p:pic>
        <p:nvPicPr>
          <p:cNvPr id="5122" name="Picture 2" descr="j0305853[1]"/>
          <p:cNvPicPr>
            <a:picLocks noChangeAspect="1" noChangeArrowheads="1"/>
          </p:cNvPicPr>
          <p:nvPr/>
        </p:nvPicPr>
        <p:blipFill>
          <a:blip r:embed="rId3">
            <a:extLst>
              <a:ext uri="{28A0092B-C50C-407E-A947-70E740481C1C}">
                <a14:useLocalDpi xmlns:a14="http://schemas.microsoft.com/office/drawing/2010/main" val="0"/>
              </a:ext>
            </a:extLst>
          </a:blip>
          <a:srcRect t="3455" b="3455"/>
          <a:stretch>
            <a:fillRect/>
          </a:stretch>
        </p:blipFill>
        <p:spPr bwMode="auto">
          <a:xfrm>
            <a:off x="9860374" y="386085"/>
            <a:ext cx="1351790" cy="18033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270143462"/>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329" y="4105970"/>
            <a:ext cx="1695450" cy="1143000"/>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329" y="435811"/>
            <a:ext cx="1971819" cy="1478864"/>
          </a:xfrm>
          <a:prstGeom prst="rect">
            <a:avLst/>
          </a:prstGeom>
        </p:spPr>
      </p:pic>
      <p:sp>
        <p:nvSpPr>
          <p:cNvPr id="11" name="Right Arrow 10"/>
          <p:cNvSpPr/>
          <p:nvPr/>
        </p:nvSpPr>
        <p:spPr>
          <a:xfrm>
            <a:off x="1857376" y="1007311"/>
            <a:ext cx="5257798" cy="4076862"/>
          </a:xfrm>
          <a:prstGeom prst="rightArrow">
            <a:avLst>
              <a:gd name="adj1" fmla="val 50000"/>
              <a:gd name="adj2" fmla="val 4951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tx1"/>
                </a:solidFill>
                <a:latin typeface="Century Gothic" panose="020B0502020202020204" pitchFamily="34" charset="0"/>
                <a:cs typeface="Arial" panose="020B0604020202020204" pitchFamily="34" charset="0"/>
              </a:rPr>
              <a:t>The Big Picture of Transition</a:t>
            </a:r>
          </a:p>
          <a:p>
            <a:endParaRPr lang="en-GB" sz="2400" b="1" dirty="0">
              <a:solidFill>
                <a:schemeClr val="tx1"/>
              </a:solidFill>
              <a:latin typeface="Century Gothic" panose="020B0502020202020204" pitchFamily="34" charset="0"/>
              <a:cs typeface="Arial" panose="020B0604020202020204" pitchFamily="34" charset="0"/>
            </a:endParaRPr>
          </a:p>
          <a:p>
            <a:pPr marL="285750" indent="-285750">
              <a:buFont typeface="Wingdings" panose="05000000000000000000" pitchFamily="2" charset="2"/>
              <a:buChar char="ü"/>
            </a:pPr>
            <a:r>
              <a:rPr lang="en-GB" sz="2400" b="1" dirty="0">
                <a:solidFill>
                  <a:schemeClr val="bg1"/>
                </a:solidFill>
                <a:latin typeface="Century Gothic" panose="020B0502020202020204" pitchFamily="34" charset="0"/>
                <a:cs typeface="Arial" panose="020B0604020202020204" pitchFamily="34" charset="0"/>
              </a:rPr>
              <a:t>260  P7s becoming S1</a:t>
            </a: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2812" y="1515301"/>
            <a:ext cx="4197349" cy="3060881"/>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6237" y="2300154"/>
            <a:ext cx="1333501" cy="1491176"/>
          </a:xfrm>
          <a:prstGeom prst="rect">
            <a:avLst/>
          </a:prstGeom>
        </p:spPr>
      </p:pic>
      <p:sp>
        <p:nvSpPr>
          <p:cNvPr id="21" name="Rounded Rectangle 20"/>
          <p:cNvSpPr/>
          <p:nvPr/>
        </p:nvSpPr>
        <p:spPr>
          <a:xfrm>
            <a:off x="228599" y="5279188"/>
            <a:ext cx="2402610" cy="114300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latin typeface="Century Gothic" panose="020B0502020202020204" pitchFamily="34" charset="0"/>
              </a:rPr>
              <a:t>Other Non-Cluster Primary Schools</a:t>
            </a:r>
          </a:p>
        </p:txBody>
      </p:sp>
      <p:pic>
        <p:nvPicPr>
          <p:cNvPr id="3" name="Recorded Sound">
            <a:hlinkClick r:id="" action="ppaction://media"/>
            <a:extLst>
              <a:ext uri="{FF2B5EF4-FFF2-40B4-BE49-F238E27FC236}">
                <a16:creationId xmlns:a16="http://schemas.microsoft.com/office/drawing/2014/main" id="{24CFFBF2-358E-4AC7-A209-523F76698A3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955086" y="5444288"/>
            <a:ext cx="406400" cy="406400"/>
          </a:xfrm>
          <a:prstGeom prst="rect">
            <a:avLst/>
          </a:prstGeom>
        </p:spPr>
      </p:pic>
    </p:spTree>
    <p:extLst>
      <p:ext uri="{BB962C8B-B14F-4D97-AF65-F5344CB8AC3E}">
        <p14:creationId xmlns:p14="http://schemas.microsoft.com/office/powerpoint/2010/main" val="2965219421"/>
      </p:ext>
    </p:extLst>
  </p:cSld>
  <p:clrMapOvr>
    <a:masterClrMapping/>
  </p:clrMapOvr>
  <mc:AlternateContent xmlns:mc="http://schemas.openxmlformats.org/markup-compatibility/2006" xmlns:p14="http://schemas.microsoft.com/office/powerpoint/2010/main">
    <mc:Choice Requires="p14">
      <p:transition spd="slow" p14:dur="2000" advClick="0" advTm="35000"/>
    </mc:Choice>
    <mc:Fallback xmlns="">
      <p:transition spd="slow" advClick="0" advTm="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357" y="504371"/>
            <a:ext cx="10515600" cy="1672772"/>
          </a:xfrm>
        </p:spPr>
        <p:txBody>
          <a:bodyPr>
            <a:normAutofit/>
          </a:bodyPr>
          <a:lstStyle/>
          <a:p>
            <a:r>
              <a:rPr lang="en-GB" b="1" dirty="0">
                <a:latin typeface="Candara" panose="020E0502030303020204" pitchFamily="34" charset="0"/>
              </a:rPr>
              <a:t>SFL Support at Transition</a:t>
            </a:r>
            <a:br>
              <a:rPr lang="en-GB" b="1" dirty="0">
                <a:latin typeface="Candara" panose="020E0502030303020204" pitchFamily="34" charset="0"/>
              </a:rPr>
            </a:br>
            <a:r>
              <a:rPr lang="en-GB" sz="2200" b="1" dirty="0">
                <a:solidFill>
                  <a:schemeClr val="tx1"/>
                </a:solidFill>
                <a:latin typeface="Candara" panose="020E0502030303020204" pitchFamily="34" charset="0"/>
              </a:rPr>
              <a:t>We work closely with primary schools to ensure that literacy and numeracy support is continued for individual pupils.</a:t>
            </a:r>
            <a:endParaRPr lang="en-GB" sz="2200" dirty="0">
              <a:solidFill>
                <a:schemeClr val="tx1"/>
              </a:solidFill>
              <a:latin typeface="Candara" panose="020E0502030303020204" pitchFamily="34" charset="0"/>
            </a:endParaRPr>
          </a:p>
        </p:txBody>
      </p:sp>
      <p:sp>
        <p:nvSpPr>
          <p:cNvPr id="3" name="Content Placeholder 2"/>
          <p:cNvSpPr>
            <a:spLocks noGrp="1"/>
          </p:cNvSpPr>
          <p:nvPr>
            <p:ph sz="half" idx="1"/>
          </p:nvPr>
        </p:nvSpPr>
        <p:spPr>
          <a:xfrm>
            <a:off x="426357" y="2177143"/>
            <a:ext cx="11611671" cy="3403525"/>
          </a:xfrm>
        </p:spPr>
        <p:txBody>
          <a:bodyPr>
            <a:normAutofit/>
          </a:bodyPr>
          <a:lstStyle/>
          <a:p>
            <a:pPr marL="285750" indent="-285750"/>
            <a:r>
              <a:rPr lang="en-GB" b="1" dirty="0">
                <a:solidFill>
                  <a:schemeClr val="tx1"/>
                </a:solidFill>
                <a:latin typeface="Candara" panose="020E0502030303020204" pitchFamily="34" charset="0"/>
              </a:rPr>
              <a:t>Visit cluster primary schools to meet teachers and pupils</a:t>
            </a:r>
          </a:p>
          <a:p>
            <a:pPr marL="285750" indent="-285750"/>
            <a:r>
              <a:rPr lang="en-GB" b="1" dirty="0">
                <a:solidFill>
                  <a:schemeClr val="tx1"/>
                </a:solidFill>
                <a:latin typeface="Candara" panose="020E0502030303020204" pitchFamily="34" charset="0"/>
              </a:rPr>
              <a:t>Attend primary school planning meetings during summer term</a:t>
            </a:r>
          </a:p>
          <a:p>
            <a:pPr marL="285750" indent="-285750"/>
            <a:r>
              <a:rPr lang="en-GB" b="1" dirty="0">
                <a:solidFill>
                  <a:schemeClr val="tx1"/>
                </a:solidFill>
                <a:latin typeface="Candara" panose="020E0502030303020204" pitchFamily="34" charset="0"/>
              </a:rPr>
              <a:t>Talk informally to groups and provide leaflets</a:t>
            </a:r>
          </a:p>
          <a:p>
            <a:pPr marL="285750" indent="-285750"/>
            <a:r>
              <a:rPr lang="en-GB" b="1" dirty="0">
                <a:solidFill>
                  <a:schemeClr val="tx1"/>
                </a:solidFill>
                <a:latin typeface="Candara" panose="020E0502030303020204" pitchFamily="34" charset="0"/>
              </a:rPr>
              <a:t>Participate in Enhanced Transition events</a:t>
            </a:r>
          </a:p>
          <a:p>
            <a:pPr marL="285750" indent="-285750"/>
            <a:r>
              <a:rPr lang="en-GB" b="1" dirty="0">
                <a:solidFill>
                  <a:schemeClr val="tx1"/>
                </a:solidFill>
                <a:latin typeface="Candara" panose="020E0502030303020204" pitchFamily="34" charset="0"/>
              </a:rPr>
              <a:t>Plan individual support to meet learning needs using primary school data</a:t>
            </a:r>
          </a:p>
          <a:p>
            <a:endParaRPr lang="en-GB" dirty="0"/>
          </a:p>
        </p:txBody>
      </p:sp>
    </p:spTree>
    <p:extLst>
      <p:ext uri="{BB962C8B-B14F-4D97-AF65-F5344CB8AC3E}">
        <p14:creationId xmlns:p14="http://schemas.microsoft.com/office/powerpoint/2010/main" val="2743342335"/>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6516" y="234231"/>
            <a:ext cx="10515600" cy="634999"/>
          </a:xfrm>
        </p:spPr>
        <p:txBody>
          <a:bodyPr>
            <a:normAutofit fontScale="90000"/>
          </a:bodyPr>
          <a:lstStyle/>
          <a:p>
            <a:br>
              <a:rPr lang="en-GB" dirty="0">
                <a:latin typeface="+mn-lt"/>
              </a:rPr>
            </a:br>
            <a:r>
              <a:rPr lang="en-GB" b="1" dirty="0">
                <a:latin typeface="Candara" panose="020E0502030303020204" pitchFamily="34" charset="0"/>
              </a:rPr>
              <a:t>Support for Learning at Boroughmuir </a:t>
            </a:r>
            <a:br>
              <a:rPr lang="en-GB" b="1" dirty="0">
                <a:latin typeface="Candara" panose="020E0502030303020204" pitchFamily="34" charset="0"/>
              </a:rPr>
            </a:br>
            <a:endParaRPr lang="en-GB" b="1" dirty="0">
              <a:latin typeface="Candara" panose="020E0502030303020204" pitchFamily="34" charset="0"/>
            </a:endParaRPr>
          </a:p>
        </p:txBody>
      </p:sp>
      <p:sp>
        <p:nvSpPr>
          <p:cNvPr id="3" name="Content Placeholder 2"/>
          <p:cNvSpPr>
            <a:spLocks noGrp="1"/>
          </p:cNvSpPr>
          <p:nvPr>
            <p:ph sz="half" idx="1"/>
          </p:nvPr>
        </p:nvSpPr>
        <p:spPr>
          <a:xfrm>
            <a:off x="377072" y="546755"/>
            <a:ext cx="11114202" cy="5967167"/>
          </a:xfrm>
        </p:spPr>
        <p:txBody>
          <a:bodyPr>
            <a:normAutofit fontScale="25000" lnSpcReduction="20000"/>
          </a:bodyPr>
          <a:lstStyle/>
          <a:p>
            <a:pPr marL="0" indent="0">
              <a:buNone/>
            </a:pPr>
            <a:endParaRPr lang="en-GB" sz="8000" b="1" dirty="0">
              <a:solidFill>
                <a:schemeClr val="tx1"/>
              </a:solidFill>
            </a:endParaRPr>
          </a:p>
          <a:p>
            <a:pPr marL="0" indent="0">
              <a:buNone/>
            </a:pPr>
            <a:r>
              <a:rPr lang="en-GB" sz="8000" b="1" dirty="0">
                <a:solidFill>
                  <a:schemeClr val="tx1"/>
                </a:solidFill>
              </a:rPr>
              <a:t>In Class Support</a:t>
            </a:r>
          </a:p>
          <a:p>
            <a:r>
              <a:rPr lang="en-GB" sz="8000" dirty="0">
                <a:solidFill>
                  <a:schemeClr val="tx1"/>
                </a:solidFill>
              </a:rPr>
              <a:t>Differentiation in the classroom </a:t>
            </a:r>
          </a:p>
          <a:p>
            <a:r>
              <a:rPr lang="en-GB" sz="8000" dirty="0">
                <a:solidFill>
                  <a:schemeClr val="tx1"/>
                </a:solidFill>
              </a:rPr>
              <a:t>SFL teachers, Pupil Support Assistants and Sixth Year students help in classes to support </a:t>
            </a:r>
            <a:r>
              <a:rPr lang="en-GB" sz="8000" b="1" dirty="0">
                <a:solidFill>
                  <a:schemeClr val="tx1"/>
                </a:solidFill>
              </a:rPr>
              <a:t>Literacy and Numeracy</a:t>
            </a:r>
          </a:p>
          <a:p>
            <a:pPr marL="45720" indent="0">
              <a:buNone/>
            </a:pPr>
            <a:endParaRPr lang="en-GB" sz="8000" dirty="0">
              <a:solidFill>
                <a:schemeClr val="tx1"/>
              </a:solidFill>
            </a:endParaRPr>
          </a:p>
          <a:p>
            <a:pPr marL="0" indent="0">
              <a:buNone/>
            </a:pPr>
            <a:r>
              <a:rPr lang="en-GB" sz="8000" b="1" dirty="0">
                <a:solidFill>
                  <a:schemeClr val="tx1"/>
                </a:solidFill>
              </a:rPr>
              <a:t>Literacy Intervention</a:t>
            </a:r>
            <a:endParaRPr lang="en-GB" sz="8000" dirty="0">
              <a:solidFill>
                <a:schemeClr val="tx1"/>
              </a:solidFill>
            </a:endParaRPr>
          </a:p>
          <a:p>
            <a:r>
              <a:rPr lang="en-GB" sz="8000" dirty="0">
                <a:solidFill>
                  <a:schemeClr val="tx1"/>
                </a:solidFill>
              </a:rPr>
              <a:t>SFL teachers work with pupils on improving reading skills – SRA Reading Programme</a:t>
            </a:r>
          </a:p>
          <a:p>
            <a:pPr marL="45720" indent="0">
              <a:buNone/>
            </a:pPr>
            <a:endParaRPr lang="en-GB" sz="8000" dirty="0">
              <a:solidFill>
                <a:schemeClr val="tx1"/>
              </a:solidFill>
            </a:endParaRPr>
          </a:p>
          <a:p>
            <a:pPr marL="0" indent="0">
              <a:buNone/>
            </a:pPr>
            <a:r>
              <a:rPr lang="en-GB" sz="8000" b="1" dirty="0">
                <a:solidFill>
                  <a:schemeClr val="tx1"/>
                </a:solidFill>
              </a:rPr>
              <a:t>SFL  Interviews</a:t>
            </a:r>
          </a:p>
          <a:p>
            <a:r>
              <a:rPr lang="en-GB" sz="8000" dirty="0">
                <a:solidFill>
                  <a:schemeClr val="tx1"/>
                </a:solidFill>
              </a:rPr>
              <a:t>Pupils are invited to informal settling in interviews</a:t>
            </a:r>
          </a:p>
          <a:p>
            <a:r>
              <a:rPr lang="en-GB" sz="8000" dirty="0">
                <a:solidFill>
                  <a:schemeClr val="tx1"/>
                </a:solidFill>
              </a:rPr>
              <a:t>Pupils are invited to discuss their learning profile to ensure appropriate support strategies are in place </a:t>
            </a:r>
          </a:p>
          <a:p>
            <a:pPr marL="0" indent="0">
              <a:buNone/>
            </a:pPr>
            <a:r>
              <a:rPr lang="en-GB" sz="8000" dirty="0">
                <a:solidFill>
                  <a:schemeClr val="tx1"/>
                </a:solidFill>
              </a:rPr>
              <a:t> </a:t>
            </a:r>
          </a:p>
          <a:p>
            <a:pPr marL="0" indent="0">
              <a:buNone/>
            </a:pPr>
            <a:r>
              <a:rPr lang="en-GB" sz="8000" b="1" dirty="0">
                <a:solidFill>
                  <a:schemeClr val="tx1"/>
                </a:solidFill>
              </a:rPr>
              <a:t>Organisation</a:t>
            </a:r>
            <a:endParaRPr lang="en-GB" sz="8000" dirty="0">
              <a:solidFill>
                <a:schemeClr val="tx1"/>
              </a:solidFill>
            </a:endParaRPr>
          </a:p>
          <a:p>
            <a:r>
              <a:rPr lang="en-GB" sz="8000" dirty="0">
                <a:solidFill>
                  <a:schemeClr val="tx1"/>
                </a:solidFill>
              </a:rPr>
              <a:t>Pupils may be invited to join the Organisation Skills Group during registration to help prepare for the school day</a:t>
            </a:r>
          </a:p>
          <a:p>
            <a:pPr marL="0" indent="0">
              <a:buNone/>
            </a:pPr>
            <a:r>
              <a:rPr lang="en-GB" sz="5500" dirty="0">
                <a:solidFill>
                  <a:schemeClr val="tx1"/>
                </a:solidFill>
              </a:rPr>
              <a:t> </a:t>
            </a:r>
          </a:p>
          <a:p>
            <a:endParaRPr lang="en-GB" dirty="0"/>
          </a:p>
          <a:p>
            <a:endParaRPr lang="en-GB" dirty="0"/>
          </a:p>
        </p:txBody>
      </p:sp>
    </p:spTree>
    <p:extLst>
      <p:ext uri="{BB962C8B-B14F-4D97-AF65-F5344CB8AC3E}">
        <p14:creationId xmlns:p14="http://schemas.microsoft.com/office/powerpoint/2010/main" val="757952516"/>
      </p:ext>
    </p:extLst>
  </p:cSld>
  <p:clrMapOvr>
    <a:masterClrMapping/>
  </p:clrMapOvr>
  <mc:AlternateContent xmlns:mc="http://schemas.openxmlformats.org/markup-compatibility/2006" xmlns:p14="http://schemas.microsoft.com/office/powerpoint/2010/main">
    <mc:Choice Requires="p14">
      <p:transition spd="slow" p14:dur="2000" advClick="0" advTm="35000"/>
    </mc:Choice>
    <mc:Fallback xmlns="">
      <p:transition spd="slow" advClick="0" advTm="35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243" y="190501"/>
            <a:ext cx="11063514" cy="812222"/>
          </a:xfrm>
        </p:spPr>
        <p:txBody>
          <a:bodyPr>
            <a:normAutofit fontScale="90000"/>
          </a:bodyPr>
          <a:lstStyle/>
          <a:p>
            <a:r>
              <a:rPr lang="en-GB" b="1" dirty="0">
                <a:latin typeface="Candara" panose="020E0502030303020204" pitchFamily="34" charset="0"/>
              </a:rPr>
              <a:t>Supporting Pupils Overcome Barriers to Learning</a:t>
            </a:r>
          </a:p>
        </p:txBody>
      </p:sp>
      <p:sp>
        <p:nvSpPr>
          <p:cNvPr id="3" name="Content Placeholder 2"/>
          <p:cNvSpPr>
            <a:spLocks noGrp="1"/>
          </p:cNvSpPr>
          <p:nvPr>
            <p:ph sz="half" idx="1"/>
          </p:nvPr>
        </p:nvSpPr>
        <p:spPr>
          <a:xfrm>
            <a:off x="290285" y="1122218"/>
            <a:ext cx="11408379" cy="5401130"/>
          </a:xfrm>
        </p:spPr>
        <p:txBody>
          <a:bodyPr>
            <a:noAutofit/>
          </a:bodyPr>
          <a:lstStyle/>
          <a:p>
            <a:pPr marL="0" indent="0">
              <a:buNone/>
            </a:pPr>
            <a:r>
              <a:rPr lang="en-GB" sz="1800" b="1" dirty="0">
                <a:solidFill>
                  <a:schemeClr val="tx1"/>
                </a:solidFill>
                <a:latin typeface="Candara" panose="020E0502030303020204" pitchFamily="34" charset="0"/>
              </a:rPr>
              <a:t>Dyslexia Support Groups </a:t>
            </a:r>
          </a:p>
          <a:p>
            <a:r>
              <a:rPr lang="en-GB" sz="1800" dirty="0">
                <a:solidFill>
                  <a:schemeClr val="tx1"/>
                </a:solidFill>
                <a:latin typeface="Candara" panose="020E0502030303020204" pitchFamily="34" charset="0"/>
              </a:rPr>
              <a:t>S1 Peer support group meetings provide an opportunity to discuss literacy issues and successful strategies for dyslexics </a:t>
            </a:r>
            <a:r>
              <a:rPr lang="en-GB" sz="1800" b="1" dirty="0">
                <a:solidFill>
                  <a:schemeClr val="tx1"/>
                </a:solidFill>
                <a:latin typeface="Candara" panose="020E0502030303020204" pitchFamily="34" charset="0"/>
              </a:rPr>
              <a:t> </a:t>
            </a:r>
            <a:endParaRPr lang="en-GB" sz="1800" dirty="0">
              <a:solidFill>
                <a:schemeClr val="tx1"/>
              </a:solidFill>
              <a:latin typeface="Candara" panose="020E0502030303020204" pitchFamily="34" charset="0"/>
            </a:endParaRPr>
          </a:p>
          <a:p>
            <a:pPr marL="0" indent="0">
              <a:buNone/>
            </a:pPr>
            <a:r>
              <a:rPr lang="en-GB" sz="1800" b="1" dirty="0">
                <a:solidFill>
                  <a:schemeClr val="tx1"/>
                </a:solidFill>
                <a:latin typeface="Candara" panose="020E0502030303020204" pitchFamily="34" charset="0"/>
              </a:rPr>
              <a:t>Dyslexia Awareness Week</a:t>
            </a:r>
            <a:endParaRPr lang="en-GB" sz="1800" dirty="0">
              <a:solidFill>
                <a:schemeClr val="tx1"/>
              </a:solidFill>
              <a:latin typeface="Candara" panose="020E0502030303020204" pitchFamily="34" charset="0"/>
            </a:endParaRPr>
          </a:p>
          <a:p>
            <a:r>
              <a:rPr lang="en-GB" sz="1800" dirty="0">
                <a:solidFill>
                  <a:schemeClr val="tx1"/>
                </a:solidFill>
                <a:latin typeface="Candara" panose="020E0502030303020204" pitchFamily="34" charset="0"/>
              </a:rPr>
              <a:t>A focus week of events across the school to celebrate dyslexia</a:t>
            </a:r>
          </a:p>
          <a:p>
            <a:pPr marL="0" indent="0">
              <a:buNone/>
            </a:pPr>
            <a:r>
              <a:rPr lang="en-GB" sz="1800" b="1" dirty="0">
                <a:solidFill>
                  <a:schemeClr val="tx1"/>
                </a:solidFill>
                <a:latin typeface="Candara" panose="020E0502030303020204" pitchFamily="34" charset="0"/>
              </a:rPr>
              <a:t>Resources</a:t>
            </a:r>
            <a:endParaRPr lang="en-GB" sz="1800" dirty="0">
              <a:solidFill>
                <a:schemeClr val="tx1"/>
              </a:solidFill>
              <a:latin typeface="Candara" panose="020E0502030303020204" pitchFamily="34" charset="0"/>
            </a:endParaRPr>
          </a:p>
          <a:p>
            <a:r>
              <a:rPr lang="en-GB" sz="1800" dirty="0">
                <a:solidFill>
                  <a:schemeClr val="tx1"/>
                </a:solidFill>
                <a:latin typeface="Candara" panose="020E0502030303020204" pitchFamily="34" charset="0"/>
              </a:rPr>
              <a:t>Digital texts are available for qualifying pupils.</a:t>
            </a:r>
          </a:p>
          <a:p>
            <a:r>
              <a:rPr lang="en-GB" sz="1800" dirty="0">
                <a:solidFill>
                  <a:schemeClr val="tx1"/>
                </a:solidFill>
                <a:latin typeface="Candara" panose="020E0502030303020204" pitchFamily="34" charset="0"/>
              </a:rPr>
              <a:t>Coloured jotters and overlays are available for pupils with visual stress</a:t>
            </a:r>
          </a:p>
          <a:p>
            <a:pPr marL="0" indent="0">
              <a:buNone/>
            </a:pPr>
            <a:r>
              <a:rPr lang="en-GB" sz="1800" dirty="0">
                <a:solidFill>
                  <a:schemeClr val="tx1"/>
                </a:solidFill>
                <a:latin typeface="Candara" panose="020E0502030303020204" pitchFamily="34" charset="0"/>
              </a:rPr>
              <a:t> </a:t>
            </a:r>
            <a:r>
              <a:rPr lang="en-GB" sz="1800" b="1" dirty="0">
                <a:solidFill>
                  <a:schemeClr val="tx1"/>
                </a:solidFill>
                <a:latin typeface="Candara" panose="020E0502030303020204" pitchFamily="34" charset="0"/>
              </a:rPr>
              <a:t>Library</a:t>
            </a:r>
            <a:r>
              <a:rPr lang="en-GB" sz="1800" dirty="0">
                <a:solidFill>
                  <a:schemeClr val="tx1"/>
                </a:solidFill>
                <a:latin typeface="Candara" panose="020E0502030303020204" pitchFamily="34" charset="0"/>
              </a:rPr>
              <a:t> </a:t>
            </a:r>
          </a:p>
          <a:p>
            <a:r>
              <a:rPr lang="en-GB" sz="1800" dirty="0">
                <a:solidFill>
                  <a:schemeClr val="tx1"/>
                </a:solidFill>
                <a:latin typeface="Candara" panose="020E0502030303020204" pitchFamily="34" charset="0"/>
              </a:rPr>
              <a:t>SFL teachers work closely with the Librarian, experienced in recommending a range of Dyslexia friendly books for loan</a:t>
            </a:r>
          </a:p>
          <a:p>
            <a:pPr marL="0" indent="0">
              <a:buNone/>
            </a:pPr>
            <a:r>
              <a:rPr lang="en-GB" sz="1800" b="1" dirty="0">
                <a:solidFill>
                  <a:schemeClr val="tx1"/>
                </a:solidFill>
                <a:latin typeface="Candara" panose="020E0502030303020204" pitchFamily="34" charset="0"/>
              </a:rPr>
              <a:t>Assessment Arrangements</a:t>
            </a:r>
            <a:endParaRPr lang="en-GB" sz="1800" dirty="0">
              <a:solidFill>
                <a:schemeClr val="tx1"/>
              </a:solidFill>
              <a:latin typeface="Candara" panose="020E0502030303020204" pitchFamily="34" charset="0"/>
            </a:endParaRPr>
          </a:p>
          <a:p>
            <a:r>
              <a:rPr lang="en-GB" sz="1800" dirty="0">
                <a:solidFill>
                  <a:schemeClr val="tx1"/>
                </a:solidFill>
                <a:latin typeface="Candara" panose="020E0502030303020204" pitchFamily="34" charset="0"/>
              </a:rPr>
              <a:t>Appropriate support for assessments may include extra time, word processing or use of a digital paper</a:t>
            </a:r>
          </a:p>
          <a:p>
            <a:endParaRPr lang="en-GB" sz="1800" dirty="0"/>
          </a:p>
        </p:txBody>
      </p:sp>
    </p:spTree>
    <p:extLst>
      <p:ext uri="{BB962C8B-B14F-4D97-AF65-F5344CB8AC3E}">
        <p14:creationId xmlns:p14="http://schemas.microsoft.com/office/powerpoint/2010/main" val="2286184269"/>
      </p:ext>
    </p:extLst>
  </p:cSld>
  <p:clrMapOvr>
    <a:masterClrMapping/>
  </p:clrMapOvr>
  <mc:AlternateContent xmlns:mc="http://schemas.openxmlformats.org/markup-compatibility/2006" xmlns:p14="http://schemas.microsoft.com/office/powerpoint/2010/main">
    <mc:Choice Requires="p14">
      <p:transition spd="slow" p14:dur="2000" advClick="0" advTm="35000"/>
    </mc:Choice>
    <mc:Fallback xmlns="">
      <p:transition spd="slow" advClick="0" advTm="35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9700" y="365125"/>
            <a:ext cx="9944100" cy="1325563"/>
          </a:xfrm>
        </p:spPr>
        <p:txBody>
          <a:bodyPr/>
          <a:lstStyle/>
          <a:p>
            <a:r>
              <a:rPr lang="en-GB" dirty="0">
                <a:latin typeface="Candara" panose="020E0502030303020204" pitchFamily="34" charset="0"/>
              </a:rPr>
              <a:t>                </a:t>
            </a:r>
            <a:r>
              <a:rPr lang="en-GB" sz="4000" dirty="0">
                <a:latin typeface="Candara" panose="020E0502030303020204" pitchFamily="34" charset="0"/>
              </a:rPr>
              <a:t>Using IT to Support Learning</a:t>
            </a:r>
          </a:p>
        </p:txBody>
      </p:sp>
      <p:sp>
        <p:nvSpPr>
          <p:cNvPr id="3" name="Content Placeholder 2"/>
          <p:cNvSpPr>
            <a:spLocks noGrp="1"/>
          </p:cNvSpPr>
          <p:nvPr>
            <p:ph sz="half" idx="1"/>
          </p:nvPr>
        </p:nvSpPr>
        <p:spPr>
          <a:xfrm>
            <a:off x="596900" y="1767662"/>
            <a:ext cx="6286500" cy="4351338"/>
          </a:xfrm>
        </p:spPr>
        <p:txBody>
          <a:bodyPr>
            <a:normAutofit/>
          </a:bodyPr>
          <a:lstStyle/>
          <a:p>
            <a:r>
              <a:rPr lang="en-GB" sz="1800" b="1" dirty="0">
                <a:solidFill>
                  <a:schemeClr val="tx1"/>
                </a:solidFill>
                <a:latin typeface="Candara" panose="020E0502030303020204" pitchFamily="34" charset="0"/>
              </a:rPr>
              <a:t>Pupils who prefer to word process their written work may borrow a laptop from the SFL department.</a:t>
            </a:r>
          </a:p>
          <a:p>
            <a:r>
              <a:rPr lang="en-GB" sz="1800" b="1" dirty="0">
                <a:solidFill>
                  <a:schemeClr val="tx1"/>
                </a:solidFill>
                <a:latin typeface="Candara" panose="020E0502030303020204" pitchFamily="34" charset="0"/>
              </a:rPr>
              <a:t>Pupils receive training. This may include using IVONA (text to speech software), Office 365 and </a:t>
            </a:r>
            <a:r>
              <a:rPr lang="en-GB" sz="1800" b="1" dirty="0" err="1">
                <a:solidFill>
                  <a:schemeClr val="tx1"/>
                </a:solidFill>
                <a:latin typeface="Candara" panose="020E0502030303020204" pitchFamily="34" charset="0"/>
              </a:rPr>
              <a:t>DocsPlus</a:t>
            </a:r>
            <a:endParaRPr lang="en-GB" sz="1800" b="1" dirty="0">
              <a:solidFill>
                <a:schemeClr val="tx1"/>
              </a:solidFill>
              <a:latin typeface="Candara" panose="020E0502030303020204" pitchFamily="34" charset="0"/>
            </a:endParaRPr>
          </a:p>
          <a:p>
            <a:r>
              <a:rPr lang="en-GB" sz="1800" b="1" dirty="0">
                <a:solidFill>
                  <a:schemeClr val="tx1"/>
                </a:solidFill>
                <a:latin typeface="Candara" panose="020E0502030303020204" pitchFamily="34" charset="0"/>
              </a:rPr>
              <a:t>Pupils may be encouraged to develop their touch typing skills. Doorway Online is recommended for practice at home.</a:t>
            </a:r>
          </a:p>
          <a:p>
            <a:r>
              <a:rPr lang="en-GB" sz="1800" b="1" dirty="0">
                <a:solidFill>
                  <a:schemeClr val="tx1"/>
                </a:solidFill>
                <a:latin typeface="Candara" panose="020E0502030303020204" pitchFamily="34" charset="0"/>
              </a:rPr>
              <a:t>Pupils may be given training on how to use a digital test paper.</a:t>
            </a:r>
          </a:p>
          <a:p>
            <a:r>
              <a:rPr lang="en-GB" sz="1800" b="1" dirty="0">
                <a:solidFill>
                  <a:schemeClr val="tx1"/>
                </a:solidFill>
                <a:latin typeface="Candara" panose="020E0502030303020204" pitchFamily="34" charset="0"/>
              </a:rPr>
              <a:t>You can bring your own device but it is your responsibility and you cannot access the school Wi-Fi network</a:t>
            </a:r>
          </a:p>
          <a:p>
            <a:pPr marL="45720" indent="0">
              <a:buNone/>
            </a:pPr>
            <a:endParaRPr lang="en-GB" dirty="0">
              <a:solidFill>
                <a:schemeClr val="tx1"/>
              </a:solidFill>
            </a:endParaRPr>
          </a:p>
        </p:txBody>
      </p:sp>
      <p:pic>
        <p:nvPicPr>
          <p:cNvPr id="6" name="Picture 2" descr="Lap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900" y="288151"/>
            <a:ext cx="1536700" cy="1402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3" name="Content Placeholder 12">
            <a:extLst>
              <a:ext uri="{FF2B5EF4-FFF2-40B4-BE49-F238E27FC236}">
                <a16:creationId xmlns:a16="http://schemas.microsoft.com/office/drawing/2014/main" id="{3B9865F2-16B0-4807-A583-ED591739D0D6}"/>
              </a:ext>
            </a:extLst>
          </p:cNvPr>
          <p:cNvPicPr>
            <a:picLocks noGrp="1" noChangeAspect="1"/>
          </p:cNvPicPr>
          <p:nvPr>
            <p:ph sz="half" idx="2"/>
          </p:nvPr>
        </p:nvPicPr>
        <p:blipFill>
          <a:blip r:embed="rId3"/>
          <a:stretch>
            <a:fillRect/>
          </a:stretch>
        </p:blipFill>
        <p:spPr>
          <a:xfrm>
            <a:off x="6883400" y="1690688"/>
            <a:ext cx="4736171" cy="4161035"/>
          </a:xfrm>
        </p:spPr>
      </p:pic>
    </p:spTree>
    <p:extLst>
      <p:ext uri="{BB962C8B-B14F-4D97-AF65-F5344CB8AC3E}">
        <p14:creationId xmlns:p14="http://schemas.microsoft.com/office/powerpoint/2010/main" val="2108107039"/>
      </p:ext>
    </p:extLst>
  </p:cSld>
  <p:clrMapOvr>
    <a:masterClrMapping/>
  </p:clrMapOvr>
  <mc:AlternateContent xmlns:mc="http://schemas.openxmlformats.org/markup-compatibility/2006" xmlns:p14="http://schemas.microsoft.com/office/powerpoint/2010/main">
    <mc:Choice Requires="p14">
      <p:transition spd="slow" p14:dur="2000" advClick="0" advTm="35000"/>
    </mc:Choice>
    <mc:Fallback xmlns="">
      <p:transition spd="slow" advClick="0" advTm="35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r>
              <a:rPr lang="en-GB" dirty="0">
                <a:solidFill>
                  <a:schemeClr val="tx1"/>
                </a:solidFill>
                <a:latin typeface="Corbel" panose="020B0503020204020204" pitchFamily="34" charset="0"/>
              </a:rPr>
              <a:t>A reminder : Two pathways</a:t>
            </a:r>
          </a:p>
        </p:txBody>
      </p:sp>
      <p:sp>
        <p:nvSpPr>
          <p:cNvPr id="3" name="Content Placeholder 2"/>
          <p:cNvSpPr>
            <a:spLocks noGrp="1"/>
          </p:cNvSpPr>
          <p:nvPr>
            <p:ph idx="1"/>
          </p:nvPr>
        </p:nvSpPr>
        <p:spPr/>
        <p:txBody>
          <a:bodyPr>
            <a:normAutofit fontScale="92500"/>
          </a:bodyPr>
          <a:lstStyle/>
          <a:p>
            <a:r>
              <a:rPr lang="en-GB" sz="3200" dirty="0">
                <a:solidFill>
                  <a:schemeClr val="tx1"/>
                </a:solidFill>
                <a:latin typeface="Corbel" panose="020B0503020204020204" pitchFamily="34" charset="0"/>
              </a:rPr>
              <a:t>If your son/daughter is </a:t>
            </a:r>
            <a:r>
              <a:rPr lang="en-GB" sz="3200" b="1" dirty="0">
                <a:solidFill>
                  <a:schemeClr val="tx1"/>
                </a:solidFill>
                <a:latin typeface="Corbel" panose="020B0503020204020204" pitchFamily="34" charset="0"/>
              </a:rPr>
              <a:t>already learning an instrument through the Instrumental Music scheme (IMS)</a:t>
            </a:r>
            <a:r>
              <a:rPr lang="en-GB" sz="3200" dirty="0">
                <a:solidFill>
                  <a:schemeClr val="tx1"/>
                </a:solidFill>
                <a:latin typeface="Corbel" panose="020B0503020204020204" pitchFamily="34" charset="0"/>
              </a:rPr>
              <a:t> and wants to carry on at Boroughmuir their tuition will </a:t>
            </a:r>
            <a:r>
              <a:rPr lang="en-GB" sz="3200" dirty="0">
                <a:solidFill>
                  <a:srgbClr val="FF0000"/>
                </a:solidFill>
                <a:latin typeface="Corbel" panose="020B0503020204020204" pitchFamily="34" charset="0"/>
              </a:rPr>
              <a:t>automatically continue </a:t>
            </a:r>
            <a:r>
              <a:rPr lang="en-GB" sz="3200" dirty="0">
                <a:solidFill>
                  <a:schemeClr val="tx1"/>
                </a:solidFill>
                <a:latin typeface="Corbel" panose="020B0503020204020204" pitchFamily="34" charset="0"/>
              </a:rPr>
              <a:t>at Boroughmuir. </a:t>
            </a:r>
          </a:p>
          <a:p>
            <a:r>
              <a:rPr lang="en-GB" sz="3200" b="1" dirty="0">
                <a:solidFill>
                  <a:schemeClr val="tx1"/>
                </a:solidFill>
                <a:latin typeface="Corbel" panose="020B0503020204020204" pitchFamily="34" charset="0"/>
              </a:rPr>
              <a:t>All other new S1 pupils </a:t>
            </a:r>
            <a:r>
              <a:rPr lang="en-GB" sz="3200" dirty="0">
                <a:solidFill>
                  <a:schemeClr val="tx1"/>
                </a:solidFill>
                <a:latin typeface="Corbel" panose="020B0503020204020204" pitchFamily="34" charset="0"/>
              </a:rPr>
              <a:t>(including YMI and other Friday afternoon Music groups) </a:t>
            </a:r>
            <a:r>
              <a:rPr lang="en-GB" sz="3200" b="1" dirty="0">
                <a:solidFill>
                  <a:schemeClr val="tx1"/>
                </a:solidFill>
                <a:latin typeface="Corbel" panose="020B0503020204020204" pitchFamily="34" charset="0"/>
              </a:rPr>
              <a:t>will be given the opportunity to audition </a:t>
            </a:r>
            <a:r>
              <a:rPr lang="en-GB" sz="3200" dirty="0">
                <a:solidFill>
                  <a:schemeClr val="tx1"/>
                </a:solidFill>
                <a:latin typeface="Corbel" panose="020B0503020204020204" pitchFamily="34" charset="0"/>
              </a:rPr>
              <a:t>for an instrumental place on the IMS. </a:t>
            </a:r>
            <a:r>
              <a:rPr lang="en-GB" sz="3200" dirty="0">
                <a:solidFill>
                  <a:srgbClr val="FF0000"/>
                </a:solidFill>
                <a:latin typeface="Corbel" panose="020B0503020204020204" pitchFamily="34" charset="0"/>
              </a:rPr>
              <a:t>They do not need to have had any prior experience</a:t>
            </a:r>
            <a:r>
              <a:rPr lang="en-GB" sz="3200" dirty="0">
                <a:solidFill>
                  <a:schemeClr val="tx1"/>
                </a:solidFill>
                <a:latin typeface="Corbel" panose="020B0503020204020204" pitchFamily="34" charset="0"/>
              </a:rPr>
              <a:t> of the instrument. This process will be complete by end of October. </a:t>
            </a:r>
          </a:p>
        </p:txBody>
      </p:sp>
      <p:pic>
        <p:nvPicPr>
          <p:cNvPr id="4" name="Music">
            <a:hlinkClick r:id="" action="ppaction://media"/>
            <a:extLst>
              <a:ext uri="{FF2B5EF4-FFF2-40B4-BE49-F238E27FC236}">
                <a16:creationId xmlns:a16="http://schemas.microsoft.com/office/drawing/2014/main" id="{1C240D44-F64F-4A54-B1D2-69CBEE4E61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25294" y="1010501"/>
            <a:ext cx="406400" cy="406400"/>
          </a:xfrm>
          <a:prstGeom prst="rect">
            <a:avLst/>
          </a:prstGeom>
        </p:spPr>
      </p:pic>
    </p:spTree>
    <p:extLst>
      <p:ext uri="{BB962C8B-B14F-4D97-AF65-F5344CB8AC3E}">
        <p14:creationId xmlns:p14="http://schemas.microsoft.com/office/powerpoint/2010/main" val="2985423292"/>
      </p:ext>
    </p:extLst>
  </p:cSld>
  <p:clrMapOvr>
    <a:masterClrMapping/>
  </p:clrMapOvr>
  <mc:AlternateContent xmlns:mc="http://schemas.openxmlformats.org/markup-compatibility/2006" xmlns:p14="http://schemas.microsoft.com/office/powerpoint/2010/main">
    <mc:Choice Requires="p14">
      <p:transition spd="slow" p14:dur="2000" advClick="0" advTm="80000"/>
    </mc:Choice>
    <mc:Fallback xmlns="">
      <p:transition spd="slow" advClick="0" advTm="8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4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r>
              <a:rPr lang="en-GB" dirty="0">
                <a:solidFill>
                  <a:schemeClr val="tx1"/>
                </a:solidFill>
              </a:rPr>
              <a:t>S1 Auditions : Complete by October </a:t>
            </a:r>
          </a:p>
        </p:txBody>
      </p:sp>
      <p:sp>
        <p:nvSpPr>
          <p:cNvPr id="3" name="Content Placeholder 2"/>
          <p:cNvSpPr>
            <a:spLocks noGrp="1"/>
          </p:cNvSpPr>
          <p:nvPr>
            <p:ph idx="1"/>
          </p:nvPr>
        </p:nvSpPr>
        <p:spPr>
          <a:solidFill>
            <a:schemeClr val="accent1">
              <a:lumMod val="20000"/>
              <a:lumOff val="80000"/>
            </a:schemeClr>
          </a:solidFill>
        </p:spPr>
        <p:txBody>
          <a:bodyPr>
            <a:normAutofit/>
          </a:bodyPr>
          <a:lstStyle/>
          <a:p>
            <a:r>
              <a:rPr lang="en-GB" sz="3600" dirty="0">
                <a:solidFill>
                  <a:schemeClr val="tx1"/>
                </a:solidFill>
              </a:rPr>
              <a:t>Any pupils who have not been offered a place at this point in the year are also given a </a:t>
            </a:r>
            <a:r>
              <a:rPr lang="en-GB" sz="3600" b="1" dirty="0">
                <a:solidFill>
                  <a:schemeClr val="tx1"/>
                </a:solidFill>
              </a:rPr>
              <a:t>letter to take home  </a:t>
            </a:r>
            <a:r>
              <a:rPr lang="en-GB" sz="3600" dirty="0">
                <a:solidFill>
                  <a:schemeClr val="tx1"/>
                </a:solidFill>
              </a:rPr>
              <a:t>letting them know that they have been put on the </a:t>
            </a:r>
            <a:r>
              <a:rPr lang="en-GB" sz="3600" b="1" dirty="0">
                <a:solidFill>
                  <a:schemeClr val="tx1"/>
                </a:solidFill>
              </a:rPr>
              <a:t>waiting list </a:t>
            </a:r>
            <a:r>
              <a:rPr lang="en-GB" sz="3600" dirty="0">
                <a:solidFill>
                  <a:schemeClr val="tx1"/>
                </a:solidFill>
              </a:rPr>
              <a:t>for their chosen instrument. </a:t>
            </a:r>
          </a:p>
        </p:txBody>
      </p:sp>
      <p:pic>
        <p:nvPicPr>
          <p:cNvPr id="4" name="Picture 3">
            <a:extLst>
              <a:ext uri="{FF2B5EF4-FFF2-40B4-BE49-F238E27FC236}">
                <a16:creationId xmlns:a16="http://schemas.microsoft.com/office/drawing/2014/main" id="{84A00B3E-8758-40CB-A894-95E52861538B}"/>
              </a:ext>
            </a:extLst>
          </p:cNvPr>
          <p:cNvPicPr>
            <a:picLocks noChangeAspect="1"/>
          </p:cNvPicPr>
          <p:nvPr/>
        </p:nvPicPr>
        <p:blipFill>
          <a:blip r:embed="rId2"/>
          <a:stretch>
            <a:fillRect/>
          </a:stretch>
        </p:blipFill>
        <p:spPr>
          <a:xfrm>
            <a:off x="7634287" y="4286250"/>
            <a:ext cx="2790825" cy="1638300"/>
          </a:xfrm>
          <a:prstGeom prst="rect">
            <a:avLst/>
          </a:prstGeom>
          <a:ln>
            <a:solidFill>
              <a:srgbClr val="FF0000"/>
            </a:solidFill>
          </a:ln>
        </p:spPr>
      </p:pic>
    </p:spTree>
    <p:extLst>
      <p:ext uri="{BB962C8B-B14F-4D97-AF65-F5344CB8AC3E}">
        <p14:creationId xmlns:p14="http://schemas.microsoft.com/office/powerpoint/2010/main" val="1547860158"/>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r>
              <a:rPr lang="en-GB" dirty="0">
                <a:solidFill>
                  <a:schemeClr val="tx1"/>
                </a:solidFill>
              </a:rPr>
              <a:t>There are opportunities for ALL S1 to take part in other musical activities…</a:t>
            </a:r>
          </a:p>
        </p:txBody>
      </p:sp>
      <p:pic>
        <p:nvPicPr>
          <p:cNvPr id="4" name="Content Placeholder 3"/>
          <p:cNvPicPr>
            <a:picLocks noGrp="1" noChangeAspect="1"/>
          </p:cNvPicPr>
          <p:nvPr>
            <p:ph idx="1"/>
          </p:nvPr>
        </p:nvPicPr>
        <p:blipFill>
          <a:blip r:embed="rId2"/>
          <a:stretch>
            <a:fillRect/>
          </a:stretch>
        </p:blipFill>
        <p:spPr>
          <a:xfrm>
            <a:off x="4023360" y="2887821"/>
            <a:ext cx="4754880" cy="2332863"/>
          </a:xfrm>
          <a:prstGeom prst="rect">
            <a:avLst/>
          </a:prstGeom>
          <a:ln>
            <a:solidFill>
              <a:schemeClr val="tx1"/>
            </a:solidFill>
          </a:ln>
        </p:spPr>
      </p:pic>
    </p:spTree>
    <p:extLst>
      <p:ext uri="{BB962C8B-B14F-4D97-AF65-F5344CB8AC3E}">
        <p14:creationId xmlns:p14="http://schemas.microsoft.com/office/powerpoint/2010/main" val="2557032324"/>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6DE46-6A54-4C9D-BA7F-020BF49DCC3A}"/>
              </a:ext>
            </a:extLst>
          </p:cNvPr>
          <p:cNvSpPr>
            <a:spLocks noGrp="1"/>
          </p:cNvSpPr>
          <p:nvPr>
            <p:ph type="title"/>
          </p:nvPr>
        </p:nvSpPr>
        <p:spPr>
          <a:xfrm>
            <a:off x="313441" y="0"/>
            <a:ext cx="9875520" cy="1356360"/>
          </a:xfrm>
        </p:spPr>
        <p:txBody>
          <a:bodyPr/>
          <a:lstStyle/>
          <a:p>
            <a:r>
              <a:rPr lang="en-GB" dirty="0"/>
              <a:t>Questions from our P7 Parents</a:t>
            </a:r>
          </a:p>
        </p:txBody>
      </p:sp>
      <p:sp>
        <p:nvSpPr>
          <p:cNvPr id="3" name="Content Placeholder 2">
            <a:extLst>
              <a:ext uri="{FF2B5EF4-FFF2-40B4-BE49-F238E27FC236}">
                <a16:creationId xmlns:a16="http://schemas.microsoft.com/office/drawing/2014/main" id="{69D12D9D-9CB2-4292-A8BD-09113760F2FF}"/>
              </a:ext>
            </a:extLst>
          </p:cNvPr>
          <p:cNvSpPr>
            <a:spLocks noGrp="1"/>
          </p:cNvSpPr>
          <p:nvPr>
            <p:ph idx="1"/>
          </p:nvPr>
        </p:nvSpPr>
        <p:spPr>
          <a:xfrm>
            <a:off x="313441" y="1027523"/>
            <a:ext cx="11470064" cy="5542960"/>
          </a:xfrm>
        </p:spPr>
        <p:txBody>
          <a:bodyPr>
            <a:normAutofit/>
          </a:bodyPr>
          <a:lstStyle/>
          <a:p>
            <a:r>
              <a:rPr lang="en-GB" b="1" dirty="0"/>
              <a:t>Classes &amp; Timetable – when will we know? </a:t>
            </a:r>
          </a:p>
          <a:p>
            <a:r>
              <a:rPr lang="en-GB" b="1" dirty="0"/>
              <a:t>When will Maths classes change?</a:t>
            </a:r>
          </a:p>
          <a:p>
            <a:r>
              <a:rPr lang="en-GB" b="1" dirty="0"/>
              <a:t>How will teachers know about the additional support needs of my child? </a:t>
            </a:r>
          </a:p>
          <a:p>
            <a:r>
              <a:rPr lang="en-GB" b="1" dirty="0"/>
              <a:t>What will lunches be like in August?</a:t>
            </a:r>
          </a:p>
          <a:p>
            <a:r>
              <a:rPr lang="en-GB" b="1" dirty="0"/>
              <a:t>Will clubs happen before October?</a:t>
            </a:r>
          </a:p>
          <a:p>
            <a:r>
              <a:rPr lang="en-GB" b="1" dirty="0"/>
              <a:t>What will blended learning look like?</a:t>
            </a:r>
          </a:p>
          <a:p>
            <a:r>
              <a:rPr lang="en-GB" b="1" dirty="0"/>
              <a:t>What technology will be required?</a:t>
            </a:r>
          </a:p>
          <a:p>
            <a:r>
              <a:rPr lang="en-GB" b="1" dirty="0"/>
              <a:t>How will school support pupils mental health on return in August?</a:t>
            </a:r>
          </a:p>
          <a:p>
            <a:r>
              <a:rPr lang="en-GB" b="1" dirty="0"/>
              <a:t>How will I hear about my child’s progress in learning in S1?</a:t>
            </a:r>
          </a:p>
          <a:p>
            <a:r>
              <a:rPr lang="en-GB" b="1" dirty="0"/>
              <a:t>How can parents help?</a:t>
            </a:r>
          </a:p>
          <a:p>
            <a:pPr marL="45720" indent="0">
              <a:buNone/>
            </a:pPr>
            <a:r>
              <a:rPr lang="en-GB" b="1" dirty="0"/>
              <a:t>Thank you to our Parent Councils from </a:t>
            </a:r>
            <a:r>
              <a:rPr lang="en-GB" b="1" dirty="0" err="1"/>
              <a:t>Buckstone</a:t>
            </a:r>
            <a:r>
              <a:rPr lang="en-GB" b="1" dirty="0"/>
              <a:t>, Bruntsfield and South Morningside for your help.  Any more questions to Ms Presly </a:t>
            </a:r>
            <a:r>
              <a:rPr lang="en-GB" b="1" dirty="0">
                <a:hlinkClick r:id="rId4"/>
              </a:rPr>
              <a:t>admin@boroughmuir.edin.sch.uk</a:t>
            </a:r>
            <a:endParaRPr lang="en-GB" b="1" dirty="0"/>
          </a:p>
          <a:p>
            <a:pPr marL="45720" indent="0">
              <a:buNone/>
            </a:pPr>
            <a:endParaRPr lang="en-GB" b="1" dirty="0"/>
          </a:p>
        </p:txBody>
      </p:sp>
      <p:pic>
        <p:nvPicPr>
          <p:cNvPr id="4" name="Recorded Sound">
            <a:hlinkClick r:id="" action="ppaction://media"/>
            <a:extLst>
              <a:ext uri="{FF2B5EF4-FFF2-40B4-BE49-F238E27FC236}">
                <a16:creationId xmlns:a16="http://schemas.microsoft.com/office/drawing/2014/main" id="{B4472F72-E462-432A-B37F-A2C7E5A026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7526" y="474980"/>
            <a:ext cx="406400" cy="406400"/>
          </a:xfrm>
          <a:prstGeom prst="rect">
            <a:avLst/>
          </a:prstGeom>
        </p:spPr>
      </p:pic>
    </p:spTree>
    <p:extLst>
      <p:ext uri="{BB962C8B-B14F-4D97-AF65-F5344CB8AC3E}">
        <p14:creationId xmlns:p14="http://schemas.microsoft.com/office/powerpoint/2010/main" val="3416164499"/>
      </p:ext>
    </p:extLst>
  </p:cSld>
  <p:clrMapOvr>
    <a:masterClrMapping/>
  </p:clrMapOvr>
  <mc:AlternateContent xmlns:mc="http://schemas.openxmlformats.org/markup-compatibility/2006" xmlns:p14="http://schemas.microsoft.com/office/powerpoint/2010/main">
    <mc:Choice Requires="p14">
      <p:transition spd="slow" p14:dur="2000" advClick="0" advTm="480000"/>
    </mc:Choice>
    <mc:Fallback xmlns="">
      <p:transition spd="slow" advClick="0" advTm="48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27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33522" y="0"/>
            <a:ext cx="7772400" cy="1394459"/>
          </a:xfrm>
        </p:spPr>
        <p:txBody>
          <a:bodyPr vert="horz" wrap="square" lIns="91440" tIns="45720" rIns="91440" bIns="45720" numCol="1" rtlCol="0" anchor="ctr" anchorCtr="0" compatLnSpc="1">
            <a:prstTxWarp prst="textNoShape">
              <a:avLst/>
            </a:prstTxWarp>
            <a:normAutofit/>
          </a:bodyPr>
          <a:lstStyle/>
          <a:p>
            <a:pPr algn="ctr" eaLnBrk="1" hangingPunct="1">
              <a:defRPr/>
            </a:pPr>
            <a:r>
              <a:rPr lang="en-GB" sz="3600" b="1" normalizeH="1" dirty="0">
                <a:solidFill>
                  <a:schemeClr val="tx1"/>
                </a:solidFill>
                <a:latin typeface="Century Gothic" panose="020B0502020202020204" pitchFamily="34" charset="0"/>
              </a:rPr>
              <a:t>The Transition Process 2019/20</a:t>
            </a:r>
          </a:p>
        </p:txBody>
      </p:sp>
      <p:sp>
        <p:nvSpPr>
          <p:cNvPr id="5123" name="Rectangle 3"/>
          <p:cNvSpPr>
            <a:spLocks noGrp="1" noChangeArrowheads="1"/>
          </p:cNvSpPr>
          <p:nvPr>
            <p:ph idx="1"/>
          </p:nvPr>
        </p:nvSpPr>
        <p:spPr>
          <a:xfrm>
            <a:off x="222690" y="1074398"/>
            <a:ext cx="11272058" cy="4630190"/>
          </a:xfrm>
        </p:spPr>
        <p:txBody>
          <a:bodyPr>
            <a:noAutofit/>
          </a:bodyPr>
          <a:lstStyle/>
          <a:p>
            <a:pPr marL="525780" indent="-457200">
              <a:defRPr/>
            </a:pPr>
            <a:r>
              <a:rPr lang="en-GB" sz="2400" b="1" dirty="0">
                <a:solidFill>
                  <a:schemeClr val="tx1"/>
                </a:solidFill>
                <a:latin typeface="Century Gothic" panose="020B0502020202020204" pitchFamily="34" charset="0"/>
              </a:rPr>
              <a:t>Ongoing: 		Health and Wellbeing visits</a:t>
            </a:r>
          </a:p>
          <a:p>
            <a:pPr marL="525780" indent="-457200">
              <a:defRPr/>
            </a:pPr>
            <a:r>
              <a:rPr lang="en-GB" sz="2400" b="1" dirty="0">
                <a:solidFill>
                  <a:schemeClr val="tx1"/>
                </a:solidFill>
                <a:latin typeface="Century Gothic" panose="020B0502020202020204" pitchFamily="34" charset="0"/>
              </a:rPr>
              <a:t>May (last year)	P6 Maths Challenge </a:t>
            </a:r>
          </a:p>
          <a:p>
            <a:pPr marL="525780" indent="-457200">
              <a:defRPr/>
            </a:pPr>
            <a:r>
              <a:rPr lang="en-GB" sz="2400" b="1" dirty="0">
                <a:solidFill>
                  <a:schemeClr val="tx1"/>
                </a:solidFill>
                <a:latin typeface="Century Gothic" panose="020B0502020202020204" pitchFamily="34" charset="0"/>
              </a:rPr>
              <a:t>September:		School of Tennis &amp; Rugby at </a:t>
            </a:r>
            <a:r>
              <a:rPr lang="en-GB" sz="2400" b="1" dirty="0" err="1">
                <a:solidFill>
                  <a:schemeClr val="tx1"/>
                </a:solidFill>
                <a:latin typeface="Century Gothic" panose="020B0502020202020204" pitchFamily="34" charset="0"/>
              </a:rPr>
              <a:t>Meggetland</a:t>
            </a:r>
            <a:r>
              <a:rPr lang="en-GB" sz="2400" b="1" dirty="0">
                <a:solidFill>
                  <a:schemeClr val="tx1"/>
                </a:solidFill>
                <a:latin typeface="Century Gothic" panose="020B0502020202020204" pitchFamily="34" charset="0"/>
              </a:rPr>
              <a:t> </a:t>
            </a:r>
          </a:p>
          <a:p>
            <a:pPr marL="525780" indent="-457200">
              <a:defRPr/>
            </a:pPr>
            <a:r>
              <a:rPr lang="en-GB" sz="2400" b="1" dirty="0">
                <a:solidFill>
                  <a:schemeClr val="tx1"/>
                </a:solidFill>
                <a:latin typeface="Century Gothic" panose="020B0502020202020204" pitchFamily="34" charset="0"/>
              </a:rPr>
              <a:t>October: 		P7 Open Afternoon</a:t>
            </a:r>
          </a:p>
          <a:p>
            <a:pPr marL="525780" indent="-457200">
              <a:defRPr/>
            </a:pPr>
            <a:r>
              <a:rPr lang="en-GB" sz="2400" b="1" dirty="0">
                <a:solidFill>
                  <a:schemeClr val="tx1"/>
                </a:solidFill>
                <a:latin typeface="Century Gothic" panose="020B0502020202020204" pitchFamily="34" charset="0"/>
              </a:rPr>
              <a:t>November:		Support for Learning Open Afternoon </a:t>
            </a:r>
          </a:p>
          <a:p>
            <a:pPr marL="525780" indent="-457200">
              <a:defRPr/>
            </a:pPr>
            <a:r>
              <a:rPr lang="en-GB" sz="2400" b="1" dirty="0">
                <a:solidFill>
                  <a:schemeClr val="tx1"/>
                </a:solidFill>
                <a:latin typeface="Century Gothic" panose="020B0502020202020204" pitchFamily="34" charset="0"/>
              </a:rPr>
              <a:t>Dec &amp; Jan: 		P7 Christmas Choir &amp; Science Show</a:t>
            </a:r>
          </a:p>
          <a:p>
            <a:pPr marL="525780" indent="-457200">
              <a:defRPr/>
            </a:pPr>
            <a:r>
              <a:rPr lang="en-GB" sz="2400" b="1" dirty="0">
                <a:solidFill>
                  <a:schemeClr val="tx1"/>
                </a:solidFill>
                <a:latin typeface="Century Gothic" panose="020B0502020202020204" pitchFamily="34" charset="0"/>
              </a:rPr>
              <a:t>April: 			Virtual Transition &amp; Newsletter &amp; Meetings </a:t>
            </a:r>
          </a:p>
          <a:p>
            <a:pPr marL="525780" indent="-457200">
              <a:defRPr/>
            </a:pPr>
            <a:r>
              <a:rPr lang="en-GB" sz="2400" b="1" dirty="0">
                <a:solidFill>
                  <a:schemeClr val="tx1"/>
                </a:solidFill>
                <a:latin typeface="Century Gothic" panose="020B0502020202020204" pitchFamily="34" charset="0"/>
              </a:rPr>
              <a:t>May: 			Virtual Tour and Welcome Videos </a:t>
            </a:r>
          </a:p>
          <a:p>
            <a:pPr marL="525780" indent="-457200">
              <a:defRPr/>
            </a:pPr>
            <a:r>
              <a:rPr lang="en-GB" sz="2400" b="1" dirty="0">
                <a:solidFill>
                  <a:schemeClr val="tx1"/>
                </a:solidFill>
                <a:latin typeface="Century Gothic" panose="020B0502020202020204" pitchFamily="34" charset="0"/>
              </a:rPr>
              <a:t>May/June: 		Enhanced Transition Team Set up </a:t>
            </a:r>
          </a:p>
          <a:p>
            <a:pPr marL="525780" indent="-457200">
              <a:defRPr/>
            </a:pPr>
            <a:r>
              <a:rPr lang="en-GB" sz="2400" b="1" dirty="0">
                <a:solidFill>
                  <a:schemeClr val="tx1"/>
                </a:solidFill>
                <a:latin typeface="Century Gothic" panose="020B0502020202020204" pitchFamily="34" charset="0"/>
              </a:rPr>
              <a:t>June: 			Virtual 3 Day Visit </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92560" y="572725"/>
            <a:ext cx="1376402" cy="1531247"/>
          </a:xfrm>
          <a:prstGeom prst="rect">
            <a:avLst/>
          </a:prstGeom>
        </p:spPr>
      </p:pic>
      <p:pic>
        <p:nvPicPr>
          <p:cNvPr id="2" name="Recorded Sound">
            <a:hlinkClick r:id="" action="ppaction://media"/>
            <a:extLst>
              <a:ext uri="{FF2B5EF4-FFF2-40B4-BE49-F238E27FC236}">
                <a16:creationId xmlns:a16="http://schemas.microsoft.com/office/drawing/2014/main" id="{A4E51DA9-AB92-44B3-A275-BAE831503F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38878" y="333999"/>
            <a:ext cx="406400" cy="406400"/>
          </a:xfrm>
          <a:prstGeom prst="rect">
            <a:avLst/>
          </a:prstGeom>
        </p:spPr>
      </p:pic>
    </p:spTree>
    <p:extLst>
      <p:ext uri="{BB962C8B-B14F-4D97-AF65-F5344CB8AC3E}">
        <p14:creationId xmlns:p14="http://schemas.microsoft.com/office/powerpoint/2010/main" val="923937039"/>
      </p:ext>
    </p:extLst>
  </p:cSld>
  <p:clrMapOvr>
    <a:masterClrMapping/>
  </p:clrMapOvr>
  <mc:AlternateContent xmlns:mc="http://schemas.openxmlformats.org/markup-compatibility/2006" xmlns:p14="http://schemas.microsoft.com/office/powerpoint/2010/main">
    <mc:Choice Requires="p14">
      <p:transition spd="slow" p14:dur="2000" advClick="0" advTm="65000"/>
    </mc:Choice>
    <mc:Fallback xmlns="">
      <p:transition spd="slow" advClick="0" advTm="6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8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69816" y="196126"/>
            <a:ext cx="9875520" cy="1356360"/>
          </a:xfrm>
        </p:spPr>
        <p:txBody>
          <a:bodyPr>
            <a:normAutofit/>
          </a:bodyPr>
          <a:lstStyle/>
          <a:p>
            <a:r>
              <a:rPr lang="en-GB" sz="5400" b="1" dirty="0">
                <a:latin typeface="Candara" panose="020E0502030303020204" pitchFamily="34" charset="0"/>
              </a:rPr>
              <a:t>3 Day Visit – Replaced Virtually </a:t>
            </a:r>
          </a:p>
        </p:txBody>
      </p:sp>
      <p:pic>
        <p:nvPicPr>
          <p:cNvPr id="2" name="Picture 1">
            <a:extLst>
              <a:ext uri="{FF2B5EF4-FFF2-40B4-BE49-F238E27FC236}">
                <a16:creationId xmlns:a16="http://schemas.microsoft.com/office/drawing/2014/main" id="{879C981E-AF48-4C2A-B1D2-3070389B8661}"/>
              </a:ext>
            </a:extLst>
          </p:cNvPr>
          <p:cNvPicPr>
            <a:picLocks noChangeAspect="1"/>
          </p:cNvPicPr>
          <p:nvPr/>
        </p:nvPicPr>
        <p:blipFill>
          <a:blip r:embed="rId4"/>
          <a:stretch>
            <a:fillRect/>
          </a:stretch>
        </p:blipFill>
        <p:spPr>
          <a:xfrm>
            <a:off x="523957" y="1316816"/>
            <a:ext cx="9889652" cy="5039351"/>
          </a:xfrm>
          <a:prstGeom prst="rect">
            <a:avLst/>
          </a:prstGeom>
        </p:spPr>
      </p:pic>
      <p:pic>
        <p:nvPicPr>
          <p:cNvPr id="4" name="Recorded Sound">
            <a:hlinkClick r:id="" action="ppaction://media"/>
            <a:extLst>
              <a:ext uri="{FF2B5EF4-FFF2-40B4-BE49-F238E27FC236}">
                <a16:creationId xmlns:a16="http://schemas.microsoft.com/office/drawing/2014/main" id="{FB7FBFCF-20F1-4FE4-9AC5-F5FF5636F8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38936" y="746551"/>
            <a:ext cx="406400" cy="406400"/>
          </a:xfrm>
          <a:prstGeom prst="rect">
            <a:avLst/>
          </a:prstGeom>
        </p:spPr>
      </p:pic>
    </p:spTree>
    <p:extLst>
      <p:ext uri="{BB962C8B-B14F-4D97-AF65-F5344CB8AC3E}">
        <p14:creationId xmlns:p14="http://schemas.microsoft.com/office/powerpoint/2010/main" val="2941373465"/>
      </p:ext>
    </p:extLst>
  </p:cSld>
  <p:clrMapOvr>
    <a:masterClrMapping/>
  </p:clrMapOvr>
  <mc:AlternateContent xmlns:mc="http://schemas.openxmlformats.org/markup-compatibility/2006" xmlns:p14="http://schemas.microsoft.com/office/powerpoint/2010/main">
    <mc:Choice Requires="p14">
      <p:transition spd="slow" p14:dur="2000" advClick="0" advTm="95000"/>
    </mc:Choice>
    <mc:Fallback xmlns="">
      <p:transition spd="slow" advClick="0" advTm="9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0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748603" y="256903"/>
            <a:ext cx="9875520" cy="1356360"/>
          </a:xfrm>
        </p:spPr>
        <p:txBody>
          <a:bodyPr/>
          <a:lstStyle/>
          <a:p>
            <a:pPr algn="ctr">
              <a:defRPr/>
            </a:pPr>
            <a:r>
              <a:rPr lang="en-GB" b="1" dirty="0">
                <a:solidFill>
                  <a:schemeClr val="tx1"/>
                </a:solidFill>
                <a:latin typeface="Candara" panose="020E0502030303020204" pitchFamily="34" charset="0"/>
              </a:rPr>
              <a:t>The Transition Process </a:t>
            </a:r>
          </a:p>
        </p:txBody>
      </p:sp>
      <p:sp>
        <p:nvSpPr>
          <p:cNvPr id="23554" name="Rectangle 3"/>
          <p:cNvSpPr>
            <a:spLocks noGrp="1" noChangeArrowheads="1"/>
          </p:cNvSpPr>
          <p:nvPr>
            <p:ph idx="1"/>
          </p:nvPr>
        </p:nvSpPr>
        <p:spPr>
          <a:xfrm>
            <a:off x="279400" y="935083"/>
            <a:ext cx="11640458" cy="5354663"/>
          </a:xfrm>
        </p:spPr>
        <p:txBody>
          <a:bodyPr>
            <a:normAutofit lnSpcReduction="10000"/>
          </a:bodyPr>
          <a:lstStyle/>
          <a:p>
            <a:pPr marL="45720" indent="0">
              <a:lnSpc>
                <a:spcPct val="70000"/>
              </a:lnSpc>
              <a:buNone/>
            </a:pPr>
            <a:endParaRPr lang="en-GB" sz="3200" b="1" dirty="0">
              <a:solidFill>
                <a:schemeClr val="tx1"/>
              </a:solidFill>
              <a:latin typeface="Candara" panose="020E0502030303020204" pitchFamily="34" charset="0"/>
            </a:endParaRPr>
          </a:p>
          <a:p>
            <a:pPr>
              <a:lnSpc>
                <a:spcPct val="70000"/>
              </a:lnSpc>
            </a:pPr>
            <a:r>
              <a:rPr lang="en-GB" sz="3200" b="1" dirty="0">
                <a:solidFill>
                  <a:schemeClr val="tx1"/>
                </a:solidFill>
                <a:latin typeface="Candara" panose="020E0502030303020204" pitchFamily="34" charset="0"/>
              </a:rPr>
              <a:t>Visiting primary schools – DHT, Pupils, </a:t>
            </a:r>
            <a:r>
              <a:rPr lang="en-GB" sz="3200" b="1" dirty="0" err="1">
                <a:solidFill>
                  <a:schemeClr val="tx1"/>
                </a:solidFill>
                <a:latin typeface="Candara" panose="020E0502030303020204" pitchFamily="34" charset="0"/>
              </a:rPr>
              <a:t>SfL</a:t>
            </a:r>
            <a:r>
              <a:rPr lang="en-GB" sz="3200" b="1" dirty="0">
                <a:solidFill>
                  <a:schemeClr val="tx1"/>
                </a:solidFill>
                <a:latin typeface="Candara" panose="020E0502030303020204" pitchFamily="34" charset="0"/>
              </a:rPr>
              <a:t> &amp; </a:t>
            </a:r>
            <a:r>
              <a:rPr lang="en-GB" sz="3200" b="1" dirty="0" err="1">
                <a:solidFill>
                  <a:schemeClr val="tx1"/>
                </a:solidFill>
                <a:latin typeface="Candara" panose="020E0502030303020204" pitchFamily="34" charset="0"/>
              </a:rPr>
              <a:t>SfP</a:t>
            </a:r>
            <a:endParaRPr lang="en-GB" sz="3200" b="1" dirty="0">
              <a:solidFill>
                <a:schemeClr val="tx1"/>
              </a:solidFill>
              <a:latin typeface="Candara" panose="020E0502030303020204" pitchFamily="34" charset="0"/>
            </a:endParaRPr>
          </a:p>
          <a:p>
            <a:pPr>
              <a:lnSpc>
                <a:spcPct val="70000"/>
              </a:lnSpc>
            </a:pPr>
            <a:r>
              <a:rPr lang="en-GB" sz="3200" b="1" dirty="0">
                <a:solidFill>
                  <a:schemeClr val="tx1"/>
                </a:solidFill>
                <a:latin typeface="Candara" panose="020E0502030303020204" pitchFamily="34" charset="0"/>
              </a:rPr>
              <a:t>Listen to and work with our primary colleagues </a:t>
            </a:r>
          </a:p>
          <a:p>
            <a:pPr marL="45720" indent="0" algn="ctr">
              <a:lnSpc>
                <a:spcPct val="70000"/>
              </a:lnSpc>
              <a:buNone/>
            </a:pPr>
            <a:endParaRPr lang="en-GB" sz="3200" b="1" dirty="0">
              <a:solidFill>
                <a:schemeClr val="tx1"/>
              </a:solidFill>
              <a:latin typeface="Candara" panose="020E0502030303020204" pitchFamily="34" charset="0"/>
            </a:endParaRPr>
          </a:p>
          <a:p>
            <a:pPr marL="45720" indent="0" algn="ctr">
              <a:lnSpc>
                <a:spcPct val="70000"/>
              </a:lnSpc>
              <a:buNone/>
            </a:pPr>
            <a:r>
              <a:rPr lang="en-GB" sz="3200" b="1" dirty="0">
                <a:solidFill>
                  <a:schemeClr val="tx1"/>
                </a:solidFill>
                <a:latin typeface="Candara" panose="020E0502030303020204" pitchFamily="34" charset="0"/>
              </a:rPr>
              <a:t>Criteria for Making Our Register Classes </a:t>
            </a:r>
          </a:p>
          <a:p>
            <a:pPr>
              <a:lnSpc>
                <a:spcPct val="70000"/>
              </a:lnSpc>
            </a:pPr>
            <a:r>
              <a:rPr lang="en-GB" sz="2800" b="1" dirty="0">
                <a:solidFill>
                  <a:schemeClr val="tx1"/>
                </a:solidFill>
                <a:latin typeface="Candara" panose="020E0502030303020204" pitchFamily="34" charset="0"/>
              </a:rPr>
              <a:t>Mixed ability					</a:t>
            </a:r>
          </a:p>
          <a:p>
            <a:pPr>
              <a:lnSpc>
                <a:spcPct val="70000"/>
              </a:lnSpc>
            </a:pPr>
            <a:r>
              <a:rPr lang="en-GB" sz="2800" b="1" dirty="0">
                <a:solidFill>
                  <a:schemeClr val="tx1"/>
                </a:solidFill>
                <a:latin typeface="Candara" panose="020E0502030303020204" pitchFamily="34" charset="0"/>
              </a:rPr>
              <a:t>Aim to keep siblings in same house	</a:t>
            </a:r>
          </a:p>
          <a:p>
            <a:pPr>
              <a:lnSpc>
                <a:spcPct val="70000"/>
              </a:lnSpc>
            </a:pPr>
            <a:r>
              <a:rPr lang="en-GB" sz="2800" b="1" dirty="0">
                <a:solidFill>
                  <a:schemeClr val="tx1"/>
                </a:solidFill>
                <a:latin typeface="Candara" panose="020E0502030303020204" pitchFamily="34" charset="0"/>
              </a:rPr>
              <a:t>Gender balance</a:t>
            </a:r>
          </a:p>
          <a:p>
            <a:pPr>
              <a:lnSpc>
                <a:spcPct val="70000"/>
              </a:lnSpc>
            </a:pPr>
            <a:r>
              <a:rPr lang="en-GB" sz="2800" b="1" dirty="0">
                <a:solidFill>
                  <a:schemeClr val="tx1"/>
                </a:solidFill>
                <a:latin typeface="Candara" panose="020E0502030303020204" pitchFamily="34" charset="0"/>
              </a:rPr>
              <a:t>Balance of additional support needs</a:t>
            </a:r>
          </a:p>
          <a:p>
            <a:pPr>
              <a:lnSpc>
                <a:spcPct val="70000"/>
              </a:lnSpc>
            </a:pPr>
            <a:r>
              <a:rPr lang="en-GB" sz="2800" b="1" dirty="0">
                <a:solidFill>
                  <a:schemeClr val="tx1"/>
                </a:solidFill>
                <a:latin typeface="Candara" panose="020E0502030303020204" pitchFamily="34" charset="0"/>
              </a:rPr>
              <a:t>Several pupils from one school (where possible) in one class</a:t>
            </a:r>
          </a:p>
          <a:p>
            <a:pPr>
              <a:lnSpc>
                <a:spcPct val="70000"/>
              </a:lnSpc>
            </a:pPr>
            <a:r>
              <a:rPr lang="en-GB" sz="2800" b="1" dirty="0">
                <a:solidFill>
                  <a:schemeClr val="tx1"/>
                </a:solidFill>
                <a:latin typeface="Candara" panose="020E0502030303020204" pitchFamily="34" charset="0"/>
              </a:rPr>
              <a:t>Mandarin – one side of the year group </a:t>
            </a:r>
          </a:p>
          <a:p>
            <a:pPr>
              <a:lnSpc>
                <a:spcPct val="70000"/>
              </a:lnSpc>
              <a:buFont typeface="Wingdings" panose="05000000000000000000" pitchFamily="2" charset="2"/>
              <a:buChar char="¶"/>
            </a:pPr>
            <a:endParaRPr lang="en-GB" sz="3200" b="1" dirty="0">
              <a:solidFill>
                <a:schemeClr val="tx1"/>
              </a:solidFill>
              <a:latin typeface="Candara" panose="020E0502030303020204" pitchFamily="34" charset="0"/>
            </a:endParaRPr>
          </a:p>
          <a:p>
            <a:pPr>
              <a:lnSpc>
                <a:spcPct val="70000"/>
              </a:lnSpc>
              <a:buFont typeface="Wingdings" panose="05000000000000000000" pitchFamily="2" charset="2"/>
              <a:buChar char="¶"/>
            </a:pPr>
            <a:endParaRPr lang="en-GB" b="1" dirty="0">
              <a:solidFill>
                <a:schemeClr val="tx1"/>
              </a:solidFill>
              <a:latin typeface="Candara" panose="020E0502030303020204" pitchFamily="34" charset="0"/>
            </a:endParaRPr>
          </a:p>
          <a:p>
            <a:pPr>
              <a:lnSpc>
                <a:spcPct val="70000"/>
              </a:lnSpc>
              <a:buFont typeface="Wingdings" panose="05000000000000000000" pitchFamily="2" charset="2"/>
              <a:buChar char="¶"/>
            </a:pPr>
            <a:endParaRPr lang="en-GB" sz="2200" b="1" dirty="0">
              <a:solidFill>
                <a:schemeClr val="tx1"/>
              </a:solidFill>
              <a:latin typeface="Candara" panose="020E0502030303020204" pitchFamily="34" charset="0"/>
            </a:endParaRPr>
          </a:p>
          <a:p>
            <a:pPr>
              <a:lnSpc>
                <a:spcPct val="70000"/>
              </a:lnSpc>
              <a:buFont typeface="Wingdings" panose="05000000000000000000" pitchFamily="2" charset="2"/>
              <a:buChar char="¶"/>
            </a:pPr>
            <a:endParaRPr lang="en-GB" sz="2200" b="1" dirty="0">
              <a:solidFill>
                <a:schemeClr val="tx1"/>
              </a:solidFill>
              <a:latin typeface="Candara" panose="020E050203030302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3546" y="256903"/>
            <a:ext cx="1719185" cy="1912593"/>
          </a:xfrm>
          <a:prstGeom prst="rect">
            <a:avLst/>
          </a:prstGeom>
        </p:spPr>
      </p:pic>
      <p:pic>
        <p:nvPicPr>
          <p:cNvPr id="3" name="Recorded Sound">
            <a:hlinkClick r:id="" action="ppaction://media"/>
            <a:extLst>
              <a:ext uri="{FF2B5EF4-FFF2-40B4-BE49-F238E27FC236}">
                <a16:creationId xmlns:a16="http://schemas.microsoft.com/office/drawing/2014/main" id="{27EE0EAC-7CA3-4ED2-A622-210ADFB7A6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82235" y="605148"/>
            <a:ext cx="406400" cy="406400"/>
          </a:xfrm>
          <a:prstGeom prst="rect">
            <a:avLst/>
          </a:prstGeom>
        </p:spPr>
      </p:pic>
    </p:spTree>
    <p:extLst>
      <p:ext uri="{BB962C8B-B14F-4D97-AF65-F5344CB8AC3E}">
        <p14:creationId xmlns:p14="http://schemas.microsoft.com/office/powerpoint/2010/main" val="176419163"/>
      </p:ext>
    </p:extLst>
  </p:cSld>
  <p:clrMapOvr>
    <a:masterClrMapping/>
  </p:clrMapOvr>
  <mc:AlternateContent xmlns:mc="http://schemas.openxmlformats.org/markup-compatibility/2006" xmlns:p14="http://schemas.microsoft.com/office/powerpoint/2010/main">
    <mc:Choice Requires="p14">
      <p:transition spd="slow" p14:dur="2000" advClick="0" advTm="110000"/>
    </mc:Choice>
    <mc:Fallback xmlns="">
      <p:transition spd="slow" advClick="0" advTm="1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7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29382047"/>
              </p:ext>
            </p:extLst>
          </p:nvPr>
        </p:nvGraphicFramePr>
        <p:xfrm>
          <a:off x="453189" y="930486"/>
          <a:ext cx="11002075" cy="5444690"/>
        </p:xfrm>
        <a:graphic>
          <a:graphicData uri="http://schemas.openxmlformats.org/drawingml/2006/table">
            <a:tbl>
              <a:tblPr firstRow="1" bandRow="1">
                <a:tableStyleId>{5C22544A-7EE6-4342-B048-85BDC9FD1C3A}</a:tableStyleId>
              </a:tblPr>
              <a:tblGrid>
                <a:gridCol w="2200415">
                  <a:extLst>
                    <a:ext uri="{9D8B030D-6E8A-4147-A177-3AD203B41FA5}">
                      <a16:colId xmlns:a16="http://schemas.microsoft.com/office/drawing/2014/main" val="20000"/>
                    </a:ext>
                  </a:extLst>
                </a:gridCol>
                <a:gridCol w="2200415">
                  <a:extLst>
                    <a:ext uri="{9D8B030D-6E8A-4147-A177-3AD203B41FA5}">
                      <a16:colId xmlns:a16="http://schemas.microsoft.com/office/drawing/2014/main" val="20001"/>
                    </a:ext>
                  </a:extLst>
                </a:gridCol>
                <a:gridCol w="2200415">
                  <a:extLst>
                    <a:ext uri="{9D8B030D-6E8A-4147-A177-3AD203B41FA5}">
                      <a16:colId xmlns:a16="http://schemas.microsoft.com/office/drawing/2014/main" val="20002"/>
                    </a:ext>
                  </a:extLst>
                </a:gridCol>
                <a:gridCol w="2200415">
                  <a:extLst>
                    <a:ext uri="{9D8B030D-6E8A-4147-A177-3AD203B41FA5}">
                      <a16:colId xmlns:a16="http://schemas.microsoft.com/office/drawing/2014/main" val="20003"/>
                    </a:ext>
                  </a:extLst>
                </a:gridCol>
                <a:gridCol w="2200415">
                  <a:extLst>
                    <a:ext uri="{9D8B030D-6E8A-4147-A177-3AD203B41FA5}">
                      <a16:colId xmlns:a16="http://schemas.microsoft.com/office/drawing/2014/main" val="4157676662"/>
                    </a:ext>
                  </a:extLst>
                </a:gridCol>
              </a:tblGrid>
              <a:tr h="1311075">
                <a:tc>
                  <a:txBody>
                    <a:bodyPr/>
                    <a:lstStyle/>
                    <a:p>
                      <a:pPr algn="ctr"/>
                      <a:r>
                        <a:rPr lang="en-GB" sz="4400" dirty="0">
                          <a:latin typeface="Candara" panose="020E0502030303020204" pitchFamily="34" charset="0"/>
                        </a:rPr>
                        <a:t>1H1</a:t>
                      </a:r>
                    </a:p>
                  </a:txBody>
                  <a:tcPr/>
                </a:tc>
                <a:tc>
                  <a:txBody>
                    <a:bodyPr/>
                    <a:lstStyle/>
                    <a:p>
                      <a:pPr algn="ctr"/>
                      <a:r>
                        <a:rPr lang="en-GB" sz="4000" dirty="0"/>
                        <a:t>1L1</a:t>
                      </a:r>
                    </a:p>
                  </a:txBody>
                  <a:tcPr/>
                </a:tc>
                <a:tc>
                  <a:txBody>
                    <a:bodyPr/>
                    <a:lstStyle/>
                    <a:p>
                      <a:pPr algn="ctr"/>
                      <a:r>
                        <a:rPr lang="en-GB" sz="4400" dirty="0"/>
                        <a:t>1V1</a:t>
                      </a:r>
                    </a:p>
                  </a:txBody>
                  <a:tcPr/>
                </a:tc>
                <a:tc>
                  <a:txBody>
                    <a:bodyPr/>
                    <a:lstStyle/>
                    <a:p>
                      <a:pPr algn="ctr"/>
                      <a:r>
                        <a:rPr lang="en-GB" sz="4400" dirty="0"/>
                        <a:t>1W1</a:t>
                      </a:r>
                    </a:p>
                  </a:txBody>
                  <a:tcPr/>
                </a:tc>
                <a:tc>
                  <a:txBody>
                    <a:bodyPr/>
                    <a:lstStyle/>
                    <a:p>
                      <a:pPr algn="ctr"/>
                      <a:r>
                        <a:rPr lang="en-GB" sz="4400" dirty="0"/>
                        <a:t>1M1</a:t>
                      </a:r>
                    </a:p>
                  </a:txBody>
                  <a:tcPr/>
                </a:tc>
                <a:extLst>
                  <a:ext uri="{0D108BD9-81ED-4DB2-BD59-A6C34878D82A}">
                    <a16:rowId xmlns:a16="http://schemas.microsoft.com/office/drawing/2014/main" val="10000"/>
                  </a:ext>
                </a:extLst>
              </a:tr>
              <a:tr h="1311075">
                <a:tc gridSpan="5">
                  <a:txBody>
                    <a:bodyPr/>
                    <a:lstStyle/>
                    <a:p>
                      <a:pPr algn="ctr"/>
                      <a:r>
                        <a:rPr lang="en-GB" sz="2800" b="1" dirty="0">
                          <a:latin typeface="Candara" panose="020E0502030303020204" pitchFamily="34" charset="0"/>
                        </a:rPr>
                        <a:t>Practical</a:t>
                      </a:r>
                      <a:r>
                        <a:rPr lang="en-GB" sz="2800" b="1" baseline="0" dirty="0">
                          <a:latin typeface="Candara" panose="020E0502030303020204" pitchFamily="34" charset="0"/>
                        </a:rPr>
                        <a:t> Sets 1-6</a:t>
                      </a:r>
                    </a:p>
                    <a:p>
                      <a:pPr algn="ctr"/>
                      <a:r>
                        <a:rPr lang="en-GB" sz="2800" b="1" baseline="0" dirty="0">
                          <a:latin typeface="Candara" panose="020E0502030303020204" pitchFamily="34" charset="0"/>
                        </a:rPr>
                        <a:t>Modern Languages Classes x 4</a:t>
                      </a:r>
                    </a:p>
                    <a:p>
                      <a:pPr algn="ctr"/>
                      <a:r>
                        <a:rPr lang="en-GB" sz="2800" b="1" baseline="0" dirty="0">
                          <a:latin typeface="Candara" panose="020E0502030303020204" pitchFamily="34" charset="0"/>
                        </a:rPr>
                        <a:t>Maths Classes set (after a few weeks) </a:t>
                      </a:r>
                      <a:endParaRPr lang="en-GB" sz="2800" b="1" dirty="0">
                        <a:latin typeface="Candara" panose="020E0502030303020204" pitchFamily="34" charset="0"/>
                      </a:endParaRPr>
                    </a:p>
                  </a:txBody>
                  <a:tcPr>
                    <a:solidFill>
                      <a:schemeClr val="accent1"/>
                    </a:solidFill>
                  </a:tcPr>
                </a:tc>
                <a:tc hMerge="1">
                  <a:txBody>
                    <a:bodyPr/>
                    <a:lstStyle/>
                    <a:p>
                      <a:endParaRPr lang="en-GB" sz="4000" dirty="0"/>
                    </a:p>
                  </a:txBody>
                  <a:tcPr/>
                </a:tc>
                <a:tc hMerge="1">
                  <a:txBody>
                    <a:bodyPr/>
                    <a:lstStyle/>
                    <a:p>
                      <a:endParaRPr lang="en-GB" sz="4400" dirty="0"/>
                    </a:p>
                  </a:txBody>
                  <a:tcPr/>
                </a:tc>
                <a:tc hMerge="1">
                  <a:txBody>
                    <a:bodyPr/>
                    <a:lstStyle/>
                    <a:p>
                      <a:endParaRPr lang="en-GB" sz="4400" dirty="0"/>
                    </a:p>
                  </a:txBody>
                  <a:tcPr/>
                </a:tc>
                <a:tc hMerge="1">
                  <a:txBody>
                    <a:bodyPr/>
                    <a:lstStyle/>
                    <a:p>
                      <a:pPr algn="ctr"/>
                      <a:endParaRPr lang="en-GB" sz="2800" b="1" dirty="0">
                        <a:latin typeface="Candara" panose="020E0502030303020204" pitchFamily="34" charset="0"/>
                      </a:endParaRPr>
                    </a:p>
                  </a:txBody>
                  <a:tcPr>
                    <a:solidFill>
                      <a:schemeClr val="accent1"/>
                    </a:solidFill>
                  </a:tcPr>
                </a:tc>
                <a:extLst>
                  <a:ext uri="{0D108BD9-81ED-4DB2-BD59-A6C34878D82A}">
                    <a16:rowId xmlns:a16="http://schemas.microsoft.com/office/drawing/2014/main" val="10001"/>
                  </a:ext>
                </a:extLst>
              </a:tr>
              <a:tr h="1207535">
                <a:tc>
                  <a:txBody>
                    <a:bodyPr/>
                    <a:lstStyle/>
                    <a:p>
                      <a:pPr algn="ctr"/>
                      <a:r>
                        <a:rPr lang="en-GB" sz="4400" dirty="0"/>
                        <a:t>1H2</a:t>
                      </a:r>
                    </a:p>
                  </a:txBody>
                  <a:tcPr>
                    <a:solidFill>
                      <a:srgbClr val="00B0F0"/>
                    </a:solidFill>
                  </a:tcPr>
                </a:tc>
                <a:tc>
                  <a:txBody>
                    <a:bodyPr/>
                    <a:lstStyle/>
                    <a:p>
                      <a:pPr algn="ctr"/>
                      <a:r>
                        <a:rPr lang="en-GB" sz="4400" dirty="0"/>
                        <a:t>1L2</a:t>
                      </a:r>
                    </a:p>
                  </a:txBody>
                  <a:tcPr>
                    <a:solidFill>
                      <a:srgbClr val="00B0F0"/>
                    </a:solidFill>
                  </a:tcPr>
                </a:tc>
                <a:tc>
                  <a:txBody>
                    <a:bodyPr/>
                    <a:lstStyle/>
                    <a:p>
                      <a:pPr algn="ctr"/>
                      <a:r>
                        <a:rPr lang="en-GB" sz="4400" dirty="0">
                          <a:latin typeface="Candara" panose="020E0502030303020204" pitchFamily="34" charset="0"/>
                        </a:rPr>
                        <a:t>1V2</a:t>
                      </a:r>
                    </a:p>
                  </a:txBody>
                  <a:tcPr>
                    <a:solidFill>
                      <a:srgbClr val="00B0F0"/>
                    </a:solidFill>
                  </a:tcPr>
                </a:tc>
                <a:tc>
                  <a:txBody>
                    <a:bodyPr/>
                    <a:lstStyle/>
                    <a:p>
                      <a:pPr algn="ctr"/>
                      <a:r>
                        <a:rPr lang="en-GB" sz="4400" dirty="0"/>
                        <a:t>1W2</a:t>
                      </a:r>
                    </a:p>
                  </a:txBody>
                  <a:tcPr>
                    <a:solidFill>
                      <a:srgbClr val="00B0F0"/>
                    </a:solidFill>
                  </a:tcPr>
                </a:tc>
                <a:tc>
                  <a:txBody>
                    <a:bodyPr/>
                    <a:lstStyle/>
                    <a:p>
                      <a:pPr algn="ctr"/>
                      <a:r>
                        <a:rPr lang="en-GB" sz="4400" dirty="0"/>
                        <a:t>1M2</a:t>
                      </a:r>
                    </a:p>
                  </a:txBody>
                  <a:tcPr>
                    <a:solidFill>
                      <a:srgbClr val="00B0F0"/>
                    </a:solidFill>
                  </a:tcPr>
                </a:tc>
                <a:extLst>
                  <a:ext uri="{0D108BD9-81ED-4DB2-BD59-A6C34878D82A}">
                    <a16:rowId xmlns:a16="http://schemas.microsoft.com/office/drawing/2014/main" val="10002"/>
                  </a:ext>
                </a:extLst>
              </a:tr>
              <a:tr h="1207535">
                <a:tc gridSpan="5">
                  <a:txBody>
                    <a:bodyPr/>
                    <a:lstStyle/>
                    <a:p>
                      <a:pPr algn="ctr"/>
                      <a:r>
                        <a:rPr lang="en-GB" sz="3200" b="1" dirty="0"/>
                        <a:t>Practical</a:t>
                      </a:r>
                      <a:r>
                        <a:rPr lang="en-GB" sz="3200" b="1" baseline="0" dirty="0"/>
                        <a:t> Sets 7-13</a:t>
                      </a:r>
                    </a:p>
                    <a:p>
                      <a:pPr algn="ctr"/>
                      <a:r>
                        <a:rPr lang="en-GB" sz="3200" b="1" baseline="0" dirty="0"/>
                        <a:t>Modern Languages Classes x 5</a:t>
                      </a:r>
                    </a:p>
                    <a:p>
                      <a:pPr algn="ctr"/>
                      <a:r>
                        <a:rPr lang="en-GB" sz="3200" b="1" baseline="0" dirty="0"/>
                        <a:t>Maths classes set (after a few weeks)</a:t>
                      </a:r>
                      <a:endParaRPr lang="en-GB" sz="3200" b="1" dirty="0"/>
                    </a:p>
                  </a:txBody>
                  <a:tcPr/>
                </a:tc>
                <a:tc hMerge="1">
                  <a:txBody>
                    <a:bodyPr/>
                    <a:lstStyle/>
                    <a:p>
                      <a:endParaRPr lang="en-GB" sz="4400" dirty="0"/>
                    </a:p>
                  </a:txBody>
                  <a:tcPr/>
                </a:tc>
                <a:tc hMerge="1">
                  <a:txBody>
                    <a:bodyPr/>
                    <a:lstStyle/>
                    <a:p>
                      <a:endParaRPr lang="en-GB" sz="4400" dirty="0">
                        <a:latin typeface="Candara" panose="020E0502030303020204" pitchFamily="34" charset="0"/>
                      </a:endParaRPr>
                    </a:p>
                  </a:txBody>
                  <a:tcPr/>
                </a:tc>
                <a:tc hMerge="1">
                  <a:txBody>
                    <a:bodyPr/>
                    <a:lstStyle/>
                    <a:p>
                      <a:endParaRPr lang="en-GB" sz="4400" dirty="0"/>
                    </a:p>
                  </a:txBody>
                  <a:tcPr/>
                </a:tc>
                <a:tc hMerge="1">
                  <a:txBody>
                    <a:bodyPr/>
                    <a:lstStyle/>
                    <a:p>
                      <a:pPr algn="ctr"/>
                      <a:endParaRPr lang="en-GB" sz="4400" b="1" dirty="0"/>
                    </a:p>
                  </a:txBody>
                  <a:tcPr/>
                </a:tc>
                <a:extLst>
                  <a:ext uri="{0D108BD9-81ED-4DB2-BD59-A6C34878D82A}">
                    <a16:rowId xmlns:a16="http://schemas.microsoft.com/office/drawing/2014/main" val="10003"/>
                  </a:ext>
                </a:extLst>
              </a:tr>
            </a:tbl>
          </a:graphicData>
        </a:graphic>
      </p:graphicFrame>
      <p:sp>
        <p:nvSpPr>
          <p:cNvPr id="3" name="Title 2"/>
          <p:cNvSpPr>
            <a:spLocks noGrp="1"/>
          </p:cNvSpPr>
          <p:nvPr>
            <p:ph type="title"/>
          </p:nvPr>
        </p:nvSpPr>
        <p:spPr>
          <a:xfrm>
            <a:off x="453189" y="363643"/>
            <a:ext cx="9875520" cy="1133686"/>
          </a:xfrm>
        </p:spPr>
        <p:txBody>
          <a:bodyPr>
            <a:normAutofit fontScale="90000"/>
          </a:bodyPr>
          <a:lstStyle/>
          <a:p>
            <a:pPr algn="ctr"/>
            <a:r>
              <a:rPr lang="en-GB" b="1" dirty="0">
                <a:solidFill>
                  <a:schemeClr val="tx1"/>
                </a:solidFill>
                <a:latin typeface="Candara" panose="020E0502030303020204" pitchFamily="34" charset="0"/>
              </a:rPr>
              <a:t>Creating Classes from our Information</a:t>
            </a:r>
            <a:br>
              <a:rPr lang="en-GB" b="1" dirty="0">
                <a:solidFill>
                  <a:schemeClr val="tx1"/>
                </a:solidFill>
                <a:latin typeface="Candara" panose="020E0502030303020204" pitchFamily="34" charset="0"/>
              </a:rPr>
            </a:br>
            <a:endParaRPr lang="en-GB" b="1" dirty="0">
              <a:solidFill>
                <a:schemeClr val="tx1"/>
              </a:solidFill>
              <a:latin typeface="Candara" panose="020E0502030303020204" pitchFamily="34" charset="0"/>
            </a:endParaRPr>
          </a:p>
        </p:txBody>
      </p:sp>
      <p:pic>
        <p:nvPicPr>
          <p:cNvPr id="4" name="Recorded Sound">
            <a:hlinkClick r:id="" action="ppaction://media"/>
            <a:extLst>
              <a:ext uri="{FF2B5EF4-FFF2-40B4-BE49-F238E27FC236}">
                <a16:creationId xmlns:a16="http://schemas.microsoft.com/office/drawing/2014/main" id="{75AB83AF-0DAB-407B-B7C0-C32DAC80C2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22309" y="430623"/>
            <a:ext cx="406400" cy="406400"/>
          </a:xfrm>
          <a:prstGeom prst="rect">
            <a:avLst/>
          </a:prstGeom>
        </p:spPr>
      </p:pic>
    </p:spTree>
    <p:extLst>
      <p:ext uri="{BB962C8B-B14F-4D97-AF65-F5344CB8AC3E}">
        <p14:creationId xmlns:p14="http://schemas.microsoft.com/office/powerpoint/2010/main" val="176687257"/>
      </p:ext>
    </p:extLst>
  </p:cSld>
  <p:clrMapOvr>
    <a:masterClrMapping/>
  </p:clrMapOvr>
  <mc:AlternateContent xmlns:mc="http://schemas.openxmlformats.org/markup-compatibility/2006" xmlns:p14="http://schemas.microsoft.com/office/powerpoint/2010/main">
    <mc:Choice Requires="p14">
      <p:transition spd="slow" p14:dur="2000" advClick="0" advTm="75000"/>
    </mc:Choice>
    <mc:Fallback xmlns="">
      <p:transition spd="slow" advClick="0" advTm="7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9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928" y="0"/>
            <a:ext cx="11096987" cy="1356360"/>
          </a:xfrm>
        </p:spPr>
        <p:txBody>
          <a:bodyPr/>
          <a:lstStyle/>
          <a:p>
            <a:pPr algn="ctr"/>
            <a:r>
              <a:rPr lang="en-GB" dirty="0"/>
              <a:t>A Typical Day </a:t>
            </a:r>
            <a:endParaRPr lang="en-GB" sz="2800" dirty="0"/>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1089289193"/>
              </p:ext>
            </p:extLst>
          </p:nvPr>
        </p:nvGraphicFramePr>
        <p:xfrm>
          <a:off x="244929" y="1063531"/>
          <a:ext cx="11609613" cy="5367749"/>
        </p:xfrm>
        <a:graphic>
          <a:graphicData uri="http://schemas.openxmlformats.org/drawingml/2006/table">
            <a:tbl>
              <a:tblPr firstRow="1" bandRow="1">
                <a:tableStyleId>{5C22544A-7EE6-4342-B048-85BDC9FD1C3A}</a:tableStyleId>
              </a:tblPr>
              <a:tblGrid>
                <a:gridCol w="947057">
                  <a:extLst>
                    <a:ext uri="{9D8B030D-6E8A-4147-A177-3AD203B41FA5}">
                      <a16:colId xmlns:a16="http://schemas.microsoft.com/office/drawing/2014/main" val="1897691886"/>
                    </a:ext>
                  </a:extLst>
                </a:gridCol>
                <a:gridCol w="1306285">
                  <a:extLst>
                    <a:ext uri="{9D8B030D-6E8A-4147-A177-3AD203B41FA5}">
                      <a16:colId xmlns:a16="http://schemas.microsoft.com/office/drawing/2014/main" val="3988817115"/>
                    </a:ext>
                  </a:extLst>
                </a:gridCol>
                <a:gridCol w="1616529">
                  <a:extLst>
                    <a:ext uri="{9D8B030D-6E8A-4147-A177-3AD203B41FA5}">
                      <a16:colId xmlns:a16="http://schemas.microsoft.com/office/drawing/2014/main" val="860354675"/>
                    </a:ext>
                  </a:extLst>
                </a:gridCol>
                <a:gridCol w="1175657">
                  <a:extLst>
                    <a:ext uri="{9D8B030D-6E8A-4147-A177-3AD203B41FA5}">
                      <a16:colId xmlns:a16="http://schemas.microsoft.com/office/drawing/2014/main" val="842294538"/>
                    </a:ext>
                  </a:extLst>
                </a:gridCol>
                <a:gridCol w="1404257">
                  <a:extLst>
                    <a:ext uri="{9D8B030D-6E8A-4147-A177-3AD203B41FA5}">
                      <a16:colId xmlns:a16="http://schemas.microsoft.com/office/drawing/2014/main" val="2096712375"/>
                    </a:ext>
                  </a:extLst>
                </a:gridCol>
                <a:gridCol w="1289957">
                  <a:extLst>
                    <a:ext uri="{9D8B030D-6E8A-4147-A177-3AD203B41FA5}">
                      <a16:colId xmlns:a16="http://schemas.microsoft.com/office/drawing/2014/main" val="751447975"/>
                    </a:ext>
                  </a:extLst>
                </a:gridCol>
                <a:gridCol w="1289957">
                  <a:extLst>
                    <a:ext uri="{9D8B030D-6E8A-4147-A177-3AD203B41FA5}">
                      <a16:colId xmlns:a16="http://schemas.microsoft.com/office/drawing/2014/main" val="4128905240"/>
                    </a:ext>
                  </a:extLst>
                </a:gridCol>
                <a:gridCol w="1289957">
                  <a:extLst>
                    <a:ext uri="{9D8B030D-6E8A-4147-A177-3AD203B41FA5}">
                      <a16:colId xmlns:a16="http://schemas.microsoft.com/office/drawing/2014/main" val="989104802"/>
                    </a:ext>
                  </a:extLst>
                </a:gridCol>
                <a:gridCol w="1289957">
                  <a:extLst>
                    <a:ext uri="{9D8B030D-6E8A-4147-A177-3AD203B41FA5}">
                      <a16:colId xmlns:a16="http://schemas.microsoft.com/office/drawing/2014/main" val="1389533740"/>
                    </a:ext>
                  </a:extLst>
                </a:gridCol>
              </a:tblGrid>
              <a:tr h="840559">
                <a:tc>
                  <a:txBody>
                    <a:bodyPr/>
                    <a:lstStyle/>
                    <a:p>
                      <a:pPr algn="ctr"/>
                      <a:r>
                        <a:rPr lang="en-GB" sz="2800" dirty="0" err="1">
                          <a:solidFill>
                            <a:schemeClr val="tx1"/>
                          </a:solidFill>
                          <a:latin typeface="Candara" panose="020E0502030303020204" pitchFamily="34" charset="0"/>
                        </a:rPr>
                        <a:t>Reg</a:t>
                      </a:r>
                      <a:endParaRPr lang="en-GB" sz="2800" dirty="0">
                        <a:solidFill>
                          <a:schemeClr val="tx1"/>
                        </a:solidFill>
                        <a:latin typeface="Candara" panose="020E0502030303020204" pitchFamily="34" charset="0"/>
                      </a:endParaRPr>
                    </a:p>
                  </a:txBody>
                  <a:tcPr/>
                </a:tc>
                <a:tc>
                  <a:txBody>
                    <a:bodyPr/>
                    <a:lstStyle/>
                    <a:p>
                      <a:pPr algn="ctr"/>
                      <a:r>
                        <a:rPr lang="en-GB" sz="2800" dirty="0">
                          <a:solidFill>
                            <a:schemeClr val="tx1"/>
                          </a:solidFill>
                          <a:latin typeface="Candara" panose="020E0502030303020204" pitchFamily="34" charset="0"/>
                        </a:rPr>
                        <a:t>1</a:t>
                      </a:r>
                    </a:p>
                  </a:txBody>
                  <a:tcPr/>
                </a:tc>
                <a:tc>
                  <a:txBody>
                    <a:bodyPr/>
                    <a:lstStyle/>
                    <a:p>
                      <a:pPr algn="ctr"/>
                      <a:r>
                        <a:rPr lang="en-GB" sz="2800" dirty="0">
                          <a:solidFill>
                            <a:schemeClr val="tx1"/>
                          </a:solidFill>
                          <a:latin typeface="Candara" panose="020E0502030303020204" pitchFamily="34" charset="0"/>
                        </a:rPr>
                        <a:t>2</a:t>
                      </a:r>
                    </a:p>
                  </a:txBody>
                  <a:tcPr/>
                </a:tc>
                <a:tc>
                  <a:txBody>
                    <a:bodyPr/>
                    <a:lstStyle/>
                    <a:p>
                      <a:pPr algn="ctr"/>
                      <a:r>
                        <a:rPr lang="en-GB" sz="2800" dirty="0">
                          <a:solidFill>
                            <a:schemeClr val="tx1"/>
                          </a:solidFill>
                          <a:latin typeface="Candara" panose="020E0502030303020204" pitchFamily="34" charset="0"/>
                        </a:rPr>
                        <a:t>Break</a:t>
                      </a:r>
                    </a:p>
                  </a:txBody>
                  <a:tcPr>
                    <a:solidFill>
                      <a:schemeClr val="accent4"/>
                    </a:solidFill>
                  </a:tcPr>
                </a:tc>
                <a:tc>
                  <a:txBody>
                    <a:bodyPr/>
                    <a:lstStyle/>
                    <a:p>
                      <a:pPr algn="ctr"/>
                      <a:r>
                        <a:rPr lang="en-GB" sz="2800" dirty="0">
                          <a:solidFill>
                            <a:schemeClr val="tx1"/>
                          </a:solidFill>
                          <a:latin typeface="Candara" panose="020E0502030303020204" pitchFamily="34" charset="0"/>
                        </a:rPr>
                        <a:t>3</a:t>
                      </a:r>
                    </a:p>
                  </a:txBody>
                  <a:tcPr/>
                </a:tc>
                <a:tc>
                  <a:txBody>
                    <a:bodyPr/>
                    <a:lstStyle/>
                    <a:p>
                      <a:pPr algn="ctr"/>
                      <a:r>
                        <a:rPr lang="en-GB" sz="2800" dirty="0">
                          <a:solidFill>
                            <a:schemeClr val="tx1"/>
                          </a:solidFill>
                          <a:latin typeface="Candara" panose="020E0502030303020204" pitchFamily="34" charset="0"/>
                        </a:rPr>
                        <a:t>4</a:t>
                      </a:r>
                    </a:p>
                  </a:txBody>
                  <a:tcPr/>
                </a:tc>
                <a:tc>
                  <a:txBody>
                    <a:bodyPr/>
                    <a:lstStyle/>
                    <a:p>
                      <a:pPr algn="ctr"/>
                      <a:r>
                        <a:rPr lang="en-GB" sz="2800" dirty="0">
                          <a:solidFill>
                            <a:schemeClr val="tx1"/>
                          </a:solidFill>
                          <a:latin typeface="Candara" panose="020E0502030303020204" pitchFamily="34" charset="0"/>
                        </a:rPr>
                        <a:t>Lunch</a:t>
                      </a:r>
                    </a:p>
                  </a:txBody>
                  <a:tcPr>
                    <a:solidFill>
                      <a:schemeClr val="accent4"/>
                    </a:solidFill>
                  </a:tcPr>
                </a:tc>
                <a:tc>
                  <a:txBody>
                    <a:bodyPr/>
                    <a:lstStyle/>
                    <a:p>
                      <a:pPr algn="ctr"/>
                      <a:r>
                        <a:rPr lang="en-GB" sz="2800" dirty="0">
                          <a:solidFill>
                            <a:schemeClr val="tx1"/>
                          </a:solidFill>
                          <a:latin typeface="Candara" panose="020E0502030303020204" pitchFamily="34" charset="0"/>
                        </a:rPr>
                        <a:t>5</a:t>
                      </a:r>
                    </a:p>
                  </a:txBody>
                  <a:tcPr/>
                </a:tc>
                <a:tc>
                  <a:txBody>
                    <a:bodyPr/>
                    <a:lstStyle/>
                    <a:p>
                      <a:pPr algn="ctr"/>
                      <a:r>
                        <a:rPr lang="en-GB" sz="2800" dirty="0">
                          <a:solidFill>
                            <a:schemeClr val="tx1"/>
                          </a:solidFill>
                          <a:latin typeface="Candara" panose="020E0502030303020204" pitchFamily="34" charset="0"/>
                        </a:rPr>
                        <a:t>6</a:t>
                      </a:r>
                    </a:p>
                  </a:txBody>
                  <a:tcPr/>
                </a:tc>
                <a:extLst>
                  <a:ext uri="{0D108BD9-81ED-4DB2-BD59-A6C34878D82A}">
                    <a16:rowId xmlns:a16="http://schemas.microsoft.com/office/drawing/2014/main" val="1401833804"/>
                  </a:ext>
                </a:extLst>
              </a:tr>
              <a:tr h="840559">
                <a:tc>
                  <a:txBody>
                    <a:bodyPr/>
                    <a:lstStyle/>
                    <a:p>
                      <a:r>
                        <a:rPr lang="en-GB" sz="2800" dirty="0"/>
                        <a:t>8.32-8.45</a:t>
                      </a:r>
                    </a:p>
                  </a:txBody>
                  <a:tcPr/>
                </a:tc>
                <a:tc>
                  <a:txBody>
                    <a:bodyPr/>
                    <a:lstStyle/>
                    <a:p>
                      <a:r>
                        <a:rPr lang="en-GB" sz="2800" dirty="0"/>
                        <a:t>8.45-9.40</a:t>
                      </a:r>
                    </a:p>
                  </a:txBody>
                  <a:tcPr/>
                </a:tc>
                <a:tc>
                  <a:txBody>
                    <a:bodyPr/>
                    <a:lstStyle/>
                    <a:p>
                      <a:r>
                        <a:rPr lang="en-GB" sz="2800" dirty="0"/>
                        <a:t>9.40-10.35</a:t>
                      </a:r>
                    </a:p>
                  </a:txBody>
                  <a:tcPr/>
                </a:tc>
                <a:tc rowSpan="4">
                  <a:txBody>
                    <a:bodyPr/>
                    <a:lstStyle/>
                    <a:p>
                      <a:endParaRPr lang="en-GB" sz="2800" dirty="0">
                        <a:solidFill>
                          <a:schemeClr val="tx1"/>
                        </a:solidFill>
                      </a:endParaRPr>
                    </a:p>
                    <a:p>
                      <a:endParaRPr lang="en-GB" sz="2800" dirty="0">
                        <a:solidFill>
                          <a:schemeClr val="tx1"/>
                        </a:solidFill>
                      </a:endParaRPr>
                    </a:p>
                    <a:p>
                      <a:endParaRPr lang="en-GB" sz="2800" dirty="0">
                        <a:solidFill>
                          <a:schemeClr val="tx1"/>
                        </a:solidFill>
                      </a:endParaRPr>
                    </a:p>
                    <a:p>
                      <a:r>
                        <a:rPr lang="en-GB" sz="2800" dirty="0">
                          <a:solidFill>
                            <a:schemeClr val="tx1"/>
                          </a:solidFill>
                        </a:rPr>
                        <a:t>10.35-10.50</a:t>
                      </a:r>
                    </a:p>
                  </a:txBody>
                  <a:tcPr>
                    <a:solidFill>
                      <a:schemeClr val="accent4"/>
                    </a:solidFill>
                  </a:tcPr>
                </a:tc>
                <a:tc>
                  <a:txBody>
                    <a:bodyPr/>
                    <a:lstStyle/>
                    <a:p>
                      <a:r>
                        <a:rPr lang="en-GB" sz="2800" dirty="0"/>
                        <a:t>10.50-11.50</a:t>
                      </a:r>
                    </a:p>
                  </a:txBody>
                  <a:tcPr/>
                </a:tc>
                <a:tc>
                  <a:txBody>
                    <a:bodyPr/>
                    <a:lstStyle/>
                    <a:p>
                      <a:r>
                        <a:rPr lang="en-GB" sz="2800" dirty="0"/>
                        <a:t>11.50-12.50</a:t>
                      </a:r>
                    </a:p>
                  </a:txBody>
                  <a:tcPr/>
                </a:tc>
                <a:tc rowSpan="5">
                  <a:txBody>
                    <a:bodyPr/>
                    <a:lstStyle/>
                    <a:p>
                      <a:endParaRPr lang="en-GB" sz="2800" dirty="0"/>
                    </a:p>
                    <a:p>
                      <a:endParaRPr lang="en-GB" sz="2800" dirty="0"/>
                    </a:p>
                    <a:p>
                      <a:endParaRPr lang="en-GB" sz="2800" dirty="0"/>
                    </a:p>
                    <a:p>
                      <a:r>
                        <a:rPr lang="en-GB" sz="2800" dirty="0"/>
                        <a:t>12.50-1.35</a:t>
                      </a:r>
                    </a:p>
                    <a:p>
                      <a:endParaRPr lang="en-GB" sz="2800" dirty="0"/>
                    </a:p>
                    <a:p>
                      <a:r>
                        <a:rPr lang="en-GB" sz="2800" dirty="0"/>
                        <a:t>Clubs</a:t>
                      </a:r>
                    </a:p>
                    <a:p>
                      <a:r>
                        <a:rPr lang="en-GB" sz="2800" dirty="0"/>
                        <a:t>Hub</a:t>
                      </a:r>
                    </a:p>
                    <a:p>
                      <a:r>
                        <a:rPr lang="en-GB" sz="2800" dirty="0"/>
                        <a:t>Library</a:t>
                      </a:r>
                    </a:p>
                  </a:txBody>
                  <a:tcPr>
                    <a:solidFill>
                      <a:schemeClr val="accent4"/>
                    </a:solidFill>
                  </a:tcPr>
                </a:tc>
                <a:tc>
                  <a:txBody>
                    <a:bodyPr/>
                    <a:lstStyle/>
                    <a:p>
                      <a:r>
                        <a:rPr lang="en-GB" sz="2800" dirty="0"/>
                        <a:t>1.35-2.30</a:t>
                      </a:r>
                    </a:p>
                  </a:txBody>
                  <a:tcPr/>
                </a:tc>
                <a:tc>
                  <a:txBody>
                    <a:bodyPr/>
                    <a:lstStyle/>
                    <a:p>
                      <a:r>
                        <a:rPr lang="en-GB" sz="2800" dirty="0"/>
                        <a:t>2.30-3.30</a:t>
                      </a:r>
                    </a:p>
                  </a:txBody>
                  <a:tcPr/>
                </a:tc>
                <a:extLst>
                  <a:ext uri="{0D108BD9-81ED-4DB2-BD59-A6C34878D82A}">
                    <a16:rowId xmlns:a16="http://schemas.microsoft.com/office/drawing/2014/main" val="899596135"/>
                  </a:ext>
                </a:extLst>
              </a:tr>
              <a:tr h="514716">
                <a:tc>
                  <a:txBody>
                    <a:bodyPr/>
                    <a:lstStyle/>
                    <a:p>
                      <a:endParaRPr lang="en-GB" dirty="0"/>
                    </a:p>
                  </a:txBody>
                  <a:tcPr/>
                </a:tc>
                <a:tc>
                  <a:txBody>
                    <a:bodyPr/>
                    <a:lstStyle/>
                    <a:p>
                      <a:endParaRPr lang="en-GB" dirty="0"/>
                    </a:p>
                  </a:txBody>
                  <a:tcPr/>
                </a:tc>
                <a:tc>
                  <a:txBody>
                    <a:bodyPr/>
                    <a:lstStyle/>
                    <a:p>
                      <a:endParaRPr lang="en-GB" dirty="0"/>
                    </a:p>
                  </a:txBody>
                  <a:tcPr/>
                </a:tc>
                <a:tc vMerge="1">
                  <a:txBody>
                    <a:bodyPr/>
                    <a:lstStyle/>
                    <a:p>
                      <a:endParaRPr lang="en-GB" dirty="0">
                        <a:solidFill>
                          <a:schemeClr val="tx1"/>
                        </a:solidFill>
                      </a:endParaRPr>
                    </a:p>
                  </a:txBody>
                  <a:tcPr>
                    <a:solidFill>
                      <a:schemeClr val="accent4"/>
                    </a:solidFill>
                  </a:tcPr>
                </a:tc>
                <a:tc>
                  <a:txBody>
                    <a:bodyPr/>
                    <a:lstStyle/>
                    <a:p>
                      <a:endParaRPr lang="en-GB" dirty="0"/>
                    </a:p>
                  </a:txBody>
                  <a:tcPr/>
                </a:tc>
                <a:tc>
                  <a:txBody>
                    <a:bodyPr/>
                    <a:lstStyle/>
                    <a:p>
                      <a:endParaRPr lang="en-GB" dirty="0"/>
                    </a:p>
                  </a:txBody>
                  <a:tcPr/>
                </a:tc>
                <a:tc vMerge="1">
                  <a:txBody>
                    <a:bodyPr/>
                    <a:lstStyle/>
                    <a:p>
                      <a:endParaRPr lang="en-GB" dirty="0"/>
                    </a:p>
                  </a:txBody>
                  <a:tcPr>
                    <a:solidFill>
                      <a:schemeClr val="accent4"/>
                    </a:solidFill>
                  </a:tcPr>
                </a:tc>
                <a:tc>
                  <a:txBody>
                    <a:bodyPr/>
                    <a:lstStyle/>
                    <a:p>
                      <a:endParaRPr lang="en-GB"/>
                    </a:p>
                  </a:txBody>
                  <a:tcPr/>
                </a:tc>
                <a:tc>
                  <a:txBody>
                    <a:bodyPr/>
                    <a:lstStyle/>
                    <a:p>
                      <a:endParaRPr lang="en-GB"/>
                    </a:p>
                  </a:txBody>
                  <a:tcPr/>
                </a:tc>
                <a:extLst>
                  <a:ext uri="{0D108BD9-81ED-4DB2-BD59-A6C34878D82A}">
                    <a16:rowId xmlns:a16="http://schemas.microsoft.com/office/drawing/2014/main" val="1379246859"/>
                  </a:ext>
                </a:extLst>
              </a:tr>
              <a:tr h="840559">
                <a:tc>
                  <a:txBody>
                    <a:bodyPr/>
                    <a:lstStyle/>
                    <a:p>
                      <a:r>
                        <a:rPr lang="en-GB" sz="2400" b="1" dirty="0">
                          <a:solidFill>
                            <a:schemeClr val="tx1"/>
                          </a:solidFill>
                          <a:latin typeface="Candara" panose="020E0502030303020204" pitchFamily="34" charset="0"/>
                        </a:rPr>
                        <a:t>Mon</a:t>
                      </a:r>
                    </a:p>
                  </a:txBody>
                  <a:tcPr/>
                </a:tc>
                <a:tc>
                  <a:txBody>
                    <a:bodyPr/>
                    <a:lstStyle/>
                    <a:p>
                      <a:r>
                        <a:rPr lang="en-GB" sz="2400" b="1" dirty="0">
                          <a:latin typeface="Candara" panose="020E0502030303020204" pitchFamily="34" charset="0"/>
                        </a:rPr>
                        <a:t>Science</a:t>
                      </a:r>
                    </a:p>
                    <a:p>
                      <a:r>
                        <a:rPr lang="en-GB" sz="2400" b="1" dirty="0">
                          <a:latin typeface="Candara" panose="020E0502030303020204" pitchFamily="34" charset="0"/>
                        </a:rPr>
                        <a:t>1.6</a:t>
                      </a:r>
                    </a:p>
                  </a:txBody>
                  <a:tcPr/>
                </a:tc>
                <a:tc>
                  <a:txBody>
                    <a:bodyPr/>
                    <a:lstStyle/>
                    <a:p>
                      <a:r>
                        <a:rPr lang="en-GB" sz="2400" b="1" dirty="0">
                          <a:latin typeface="Candara" panose="020E0502030303020204" pitchFamily="34" charset="0"/>
                        </a:rPr>
                        <a:t>History</a:t>
                      </a:r>
                    </a:p>
                    <a:p>
                      <a:r>
                        <a:rPr lang="en-GB" sz="2400" b="1" dirty="0">
                          <a:latin typeface="Candara" panose="020E0502030303020204" pitchFamily="34" charset="0"/>
                        </a:rPr>
                        <a:t> 1H2</a:t>
                      </a:r>
                    </a:p>
                  </a:txBody>
                  <a:tcPr/>
                </a:tc>
                <a:tc vMerge="1">
                  <a:txBody>
                    <a:bodyPr/>
                    <a:lstStyle/>
                    <a:p>
                      <a:endParaRPr lang="en-GB" sz="2400" b="1" dirty="0">
                        <a:solidFill>
                          <a:schemeClr val="tx1"/>
                        </a:solidFill>
                        <a:latin typeface="Candara" panose="020E0502030303020204" pitchFamily="34" charset="0"/>
                      </a:endParaRPr>
                    </a:p>
                  </a:txBody>
                  <a:tcPr>
                    <a:solidFill>
                      <a:schemeClr val="accent4"/>
                    </a:solidFill>
                  </a:tcPr>
                </a:tc>
                <a:tc>
                  <a:txBody>
                    <a:bodyPr/>
                    <a:lstStyle/>
                    <a:p>
                      <a:r>
                        <a:rPr lang="en-GB" sz="2400" b="1" dirty="0">
                          <a:latin typeface="Candara" panose="020E0502030303020204" pitchFamily="34" charset="0"/>
                        </a:rPr>
                        <a:t>Maths</a:t>
                      </a:r>
                    </a:p>
                    <a:p>
                      <a:r>
                        <a:rPr lang="en-GB" sz="2400" b="1" dirty="0">
                          <a:latin typeface="Candara" panose="020E0502030303020204" pitchFamily="34" charset="0"/>
                        </a:rPr>
                        <a:t>Set</a:t>
                      </a:r>
                    </a:p>
                  </a:txBody>
                  <a:tcPr/>
                </a:tc>
                <a:tc>
                  <a:txBody>
                    <a:bodyPr/>
                    <a:lstStyle/>
                    <a:p>
                      <a:r>
                        <a:rPr lang="en-GB" sz="2400" b="1" dirty="0">
                          <a:latin typeface="Candara" panose="020E0502030303020204" pitchFamily="34" charset="0"/>
                        </a:rPr>
                        <a:t>German</a:t>
                      </a:r>
                      <a:r>
                        <a:rPr lang="en-GB" sz="2400" b="1" baseline="0" dirty="0">
                          <a:latin typeface="Candara" panose="020E0502030303020204" pitchFamily="34" charset="0"/>
                        </a:rPr>
                        <a:t> </a:t>
                      </a:r>
                      <a:endParaRPr lang="en-GB" sz="2400" b="1" dirty="0">
                        <a:latin typeface="Candara" panose="020E0502030303020204" pitchFamily="34" charset="0"/>
                      </a:endParaRPr>
                    </a:p>
                  </a:txBody>
                  <a:tcPr/>
                </a:tc>
                <a:tc vMerge="1">
                  <a:txBody>
                    <a:bodyPr/>
                    <a:lstStyle/>
                    <a:p>
                      <a:endParaRPr lang="en-GB" sz="2400" b="1" dirty="0">
                        <a:latin typeface="Candara" panose="020E0502030303020204" pitchFamily="34" charset="0"/>
                      </a:endParaRPr>
                    </a:p>
                  </a:txBody>
                  <a:tcPr>
                    <a:solidFill>
                      <a:schemeClr val="accent4"/>
                    </a:solidFill>
                  </a:tcPr>
                </a:tc>
                <a:tc>
                  <a:txBody>
                    <a:bodyPr/>
                    <a:lstStyle/>
                    <a:p>
                      <a:r>
                        <a:rPr lang="en-GB" sz="2400" b="1" dirty="0">
                          <a:latin typeface="Candara" panose="020E0502030303020204" pitchFamily="34" charset="0"/>
                        </a:rPr>
                        <a:t>CDT</a:t>
                      </a:r>
                    </a:p>
                    <a:p>
                      <a:r>
                        <a:rPr lang="en-GB" sz="2400" b="1" dirty="0">
                          <a:latin typeface="Candara" panose="020E0502030303020204" pitchFamily="34" charset="0"/>
                        </a:rPr>
                        <a:t>1.6</a:t>
                      </a:r>
                    </a:p>
                  </a:txBody>
                  <a:tcPr/>
                </a:tc>
                <a:tc>
                  <a:txBody>
                    <a:bodyPr/>
                    <a:lstStyle/>
                    <a:p>
                      <a:r>
                        <a:rPr lang="en-GB" sz="2400" b="1" dirty="0">
                          <a:latin typeface="Candara" panose="020E0502030303020204" pitchFamily="34" charset="0"/>
                        </a:rPr>
                        <a:t>English</a:t>
                      </a:r>
                    </a:p>
                    <a:p>
                      <a:r>
                        <a:rPr lang="en-GB" sz="2400" b="1" dirty="0">
                          <a:latin typeface="Candara" panose="020E0502030303020204" pitchFamily="34" charset="0"/>
                        </a:rPr>
                        <a:t>1H2</a:t>
                      </a:r>
                    </a:p>
                  </a:txBody>
                  <a:tcPr/>
                </a:tc>
                <a:extLst>
                  <a:ext uri="{0D108BD9-81ED-4DB2-BD59-A6C34878D82A}">
                    <a16:rowId xmlns:a16="http://schemas.microsoft.com/office/drawing/2014/main" val="2633511204"/>
                  </a:ext>
                </a:extLst>
              </a:tr>
              <a:tr h="1282155">
                <a:tc>
                  <a:txBody>
                    <a:bodyPr/>
                    <a:lstStyle/>
                    <a:p>
                      <a:r>
                        <a:rPr lang="en-GB" sz="2400" b="1" dirty="0">
                          <a:latin typeface="Candara" panose="020E0502030303020204" pitchFamily="34" charset="0"/>
                        </a:rPr>
                        <a:t>Tues</a:t>
                      </a:r>
                    </a:p>
                  </a:txBody>
                  <a:tcPr/>
                </a:tc>
                <a:tc>
                  <a:txBody>
                    <a:bodyPr/>
                    <a:lstStyle/>
                    <a:p>
                      <a:r>
                        <a:rPr lang="en-GB" sz="2400" b="1" dirty="0">
                          <a:latin typeface="Candara" panose="020E0502030303020204" pitchFamily="34" charset="0"/>
                        </a:rPr>
                        <a:t>Art</a:t>
                      </a:r>
                    </a:p>
                    <a:p>
                      <a:r>
                        <a:rPr lang="en-GB" sz="2400" b="1" dirty="0">
                          <a:latin typeface="Candara" panose="020E0502030303020204" pitchFamily="34" charset="0"/>
                        </a:rPr>
                        <a:t>1.6</a:t>
                      </a:r>
                    </a:p>
                  </a:txBody>
                  <a:tcPr/>
                </a:tc>
                <a:tc>
                  <a:txBody>
                    <a:bodyPr/>
                    <a:lstStyle/>
                    <a:p>
                      <a:r>
                        <a:rPr lang="en-GB" sz="2400" b="1" dirty="0">
                          <a:latin typeface="Candara" panose="020E0502030303020204" pitchFamily="34" charset="0"/>
                        </a:rPr>
                        <a:t>Home </a:t>
                      </a:r>
                      <a:r>
                        <a:rPr lang="en-GB" sz="2400" b="1" dirty="0" err="1">
                          <a:latin typeface="Candara" panose="020E0502030303020204" pitchFamily="34" charset="0"/>
                        </a:rPr>
                        <a:t>Ec</a:t>
                      </a:r>
                      <a:endParaRPr lang="en-GB" sz="2400" b="1" dirty="0">
                        <a:latin typeface="Candara" panose="020E0502030303020204" pitchFamily="34" charset="0"/>
                      </a:endParaRPr>
                    </a:p>
                    <a:p>
                      <a:r>
                        <a:rPr lang="en-GB" sz="2400" b="1" dirty="0">
                          <a:latin typeface="Candara" panose="020E0502030303020204" pitchFamily="34" charset="0"/>
                        </a:rPr>
                        <a:t>1.6</a:t>
                      </a:r>
                    </a:p>
                  </a:txBody>
                  <a:tcPr/>
                </a:tc>
                <a:tc vMerge="1">
                  <a:txBody>
                    <a:bodyPr/>
                    <a:lstStyle/>
                    <a:p>
                      <a:endParaRPr lang="en-GB" sz="2400" b="1" dirty="0">
                        <a:solidFill>
                          <a:schemeClr val="tx1"/>
                        </a:solidFill>
                        <a:latin typeface="Candara" panose="020E0502030303020204" pitchFamily="34" charset="0"/>
                      </a:endParaRPr>
                    </a:p>
                  </a:txBody>
                  <a:tcPr>
                    <a:solidFill>
                      <a:schemeClr val="accent4"/>
                    </a:solidFill>
                  </a:tcPr>
                </a:tc>
                <a:tc>
                  <a:txBody>
                    <a:bodyPr/>
                    <a:lstStyle/>
                    <a:p>
                      <a:r>
                        <a:rPr lang="en-GB" sz="2400" b="1" dirty="0">
                          <a:latin typeface="Candara" panose="020E0502030303020204" pitchFamily="34" charset="0"/>
                        </a:rPr>
                        <a:t>Modern</a:t>
                      </a:r>
                      <a:r>
                        <a:rPr lang="en-GB" sz="2400" b="1" baseline="0" dirty="0">
                          <a:latin typeface="Candara" panose="020E0502030303020204" pitchFamily="34" charset="0"/>
                        </a:rPr>
                        <a:t> Studies</a:t>
                      </a:r>
                    </a:p>
                    <a:p>
                      <a:r>
                        <a:rPr lang="en-GB" sz="2400" b="1" baseline="0" dirty="0">
                          <a:latin typeface="Candara" panose="020E0502030303020204" pitchFamily="34" charset="0"/>
                        </a:rPr>
                        <a:t>1H2</a:t>
                      </a:r>
                    </a:p>
                  </a:txBody>
                  <a:tcPr/>
                </a:tc>
                <a:tc>
                  <a:txBody>
                    <a:bodyPr/>
                    <a:lstStyle/>
                    <a:p>
                      <a:r>
                        <a:rPr lang="en-GB" sz="2400" b="1" dirty="0">
                          <a:latin typeface="Candara" panose="020E0502030303020204" pitchFamily="34" charset="0"/>
                        </a:rPr>
                        <a:t>Drama</a:t>
                      </a:r>
                    </a:p>
                    <a:p>
                      <a:endParaRPr lang="en-GB" sz="2400" b="1" dirty="0">
                        <a:latin typeface="Candara" panose="020E0502030303020204" pitchFamily="34" charset="0"/>
                      </a:endParaRPr>
                    </a:p>
                    <a:p>
                      <a:r>
                        <a:rPr lang="en-GB" sz="2400" b="1" dirty="0">
                          <a:latin typeface="Candara" panose="020E0502030303020204" pitchFamily="34" charset="0"/>
                        </a:rPr>
                        <a:t>1H2</a:t>
                      </a:r>
                    </a:p>
                  </a:txBody>
                  <a:tcPr/>
                </a:tc>
                <a:tc vMerge="1">
                  <a:txBody>
                    <a:bodyPr/>
                    <a:lstStyle/>
                    <a:p>
                      <a:endParaRPr lang="en-GB" sz="2400" b="1" dirty="0">
                        <a:latin typeface="Candara" panose="020E0502030303020204" pitchFamily="34" charset="0"/>
                      </a:endParaRPr>
                    </a:p>
                  </a:txBody>
                  <a:tcPr>
                    <a:solidFill>
                      <a:schemeClr val="accent4"/>
                    </a:solidFill>
                  </a:tcPr>
                </a:tc>
                <a:tc>
                  <a:txBody>
                    <a:bodyPr/>
                    <a:lstStyle/>
                    <a:p>
                      <a:r>
                        <a:rPr lang="en-GB" sz="2400" b="1" dirty="0">
                          <a:latin typeface="Candara" panose="020E0502030303020204" pitchFamily="34" charset="0"/>
                        </a:rPr>
                        <a:t>PE</a:t>
                      </a:r>
                    </a:p>
                    <a:p>
                      <a:r>
                        <a:rPr lang="en-GB" sz="2400" b="1" dirty="0">
                          <a:latin typeface="Candara" panose="020E0502030303020204" pitchFamily="34" charset="0"/>
                        </a:rPr>
                        <a:t>1H2</a:t>
                      </a:r>
                    </a:p>
                  </a:txBody>
                  <a:tcPr/>
                </a:tc>
                <a:tc>
                  <a:txBody>
                    <a:bodyPr/>
                    <a:lstStyle/>
                    <a:p>
                      <a:r>
                        <a:rPr lang="en-GB" sz="2400" b="1" dirty="0">
                          <a:latin typeface="Candara" panose="020E0502030303020204" pitchFamily="34" charset="0"/>
                        </a:rPr>
                        <a:t>PE</a:t>
                      </a:r>
                    </a:p>
                    <a:p>
                      <a:r>
                        <a:rPr lang="en-GB" sz="2400" b="1" dirty="0">
                          <a:latin typeface="Candara" panose="020E0502030303020204" pitchFamily="34" charset="0"/>
                        </a:rPr>
                        <a:t>1H2</a:t>
                      </a:r>
                    </a:p>
                  </a:txBody>
                  <a:tcPr/>
                </a:tc>
                <a:extLst>
                  <a:ext uri="{0D108BD9-81ED-4DB2-BD59-A6C34878D82A}">
                    <a16:rowId xmlns:a16="http://schemas.microsoft.com/office/drawing/2014/main" val="325607173"/>
                  </a:ext>
                </a:extLst>
              </a:tr>
              <a:tr h="840559">
                <a:tc>
                  <a:txBody>
                    <a:bodyPr/>
                    <a:lstStyle/>
                    <a:p>
                      <a:r>
                        <a:rPr lang="en-GB" sz="2400" b="1" dirty="0"/>
                        <a:t>Fri</a:t>
                      </a:r>
                    </a:p>
                  </a:txBody>
                  <a:tcPr/>
                </a:tc>
                <a:tc>
                  <a:txBody>
                    <a:bodyPr/>
                    <a:lstStyle/>
                    <a:p>
                      <a:r>
                        <a:rPr lang="en-GB" sz="2400" b="1" dirty="0"/>
                        <a:t>PSE</a:t>
                      </a:r>
                    </a:p>
                    <a:p>
                      <a:r>
                        <a:rPr lang="en-GB" sz="2400" b="1" dirty="0"/>
                        <a:t>1H2</a:t>
                      </a:r>
                    </a:p>
                  </a:txBody>
                  <a:tcPr/>
                </a:tc>
                <a:tc>
                  <a:txBody>
                    <a:bodyPr/>
                    <a:lstStyle/>
                    <a:p>
                      <a:r>
                        <a:rPr lang="en-GB" sz="2400" b="1" dirty="0"/>
                        <a:t>English</a:t>
                      </a:r>
                    </a:p>
                    <a:p>
                      <a:r>
                        <a:rPr lang="en-GB" sz="2400" b="1" dirty="0"/>
                        <a:t>1H2</a:t>
                      </a:r>
                    </a:p>
                  </a:txBody>
                  <a:tcPr/>
                </a:tc>
                <a:tc>
                  <a:txBody>
                    <a:bodyPr/>
                    <a:lstStyle/>
                    <a:p>
                      <a:endParaRPr lang="en-GB" sz="2400" b="1" dirty="0">
                        <a:solidFill>
                          <a:schemeClr val="tx1"/>
                        </a:solidFill>
                      </a:endParaRPr>
                    </a:p>
                  </a:txBody>
                  <a:tcPr>
                    <a:solidFill>
                      <a:schemeClr val="accent4"/>
                    </a:solidFill>
                  </a:tcPr>
                </a:tc>
                <a:tc>
                  <a:txBody>
                    <a:bodyPr/>
                    <a:lstStyle/>
                    <a:p>
                      <a:r>
                        <a:rPr lang="en-GB" sz="2400" b="1" dirty="0"/>
                        <a:t>Music</a:t>
                      </a:r>
                    </a:p>
                    <a:p>
                      <a:r>
                        <a:rPr lang="en-GB" sz="2400" b="1" dirty="0"/>
                        <a:t>1.6</a:t>
                      </a:r>
                    </a:p>
                  </a:txBody>
                  <a:tcPr/>
                </a:tc>
                <a:tc>
                  <a:txBody>
                    <a:bodyPr/>
                    <a:lstStyle/>
                    <a:p>
                      <a:r>
                        <a:rPr lang="en-GB" sz="2400" b="1" dirty="0"/>
                        <a:t>IT </a:t>
                      </a:r>
                    </a:p>
                    <a:p>
                      <a:r>
                        <a:rPr lang="en-GB" sz="2400" b="1" dirty="0"/>
                        <a:t>1H2</a:t>
                      </a:r>
                    </a:p>
                  </a:txBody>
                  <a:tcPr/>
                </a:tc>
                <a:tc vMerge="1">
                  <a:txBody>
                    <a:bodyPr/>
                    <a:lstStyle/>
                    <a:p>
                      <a:endParaRPr lang="en-GB" dirty="0"/>
                    </a:p>
                  </a:txBody>
                  <a:tcPr>
                    <a:solidFill>
                      <a:schemeClr val="accent4"/>
                    </a:solidFill>
                  </a:tcPr>
                </a:tc>
                <a:tc gridSpan="2">
                  <a:txBody>
                    <a:bodyPr/>
                    <a:lstStyle/>
                    <a:p>
                      <a:r>
                        <a:rPr lang="en-GB" sz="2800" dirty="0">
                          <a:solidFill>
                            <a:schemeClr val="tx1"/>
                          </a:solidFill>
                        </a:rPr>
                        <a:t>Finish at 12.50 on Fridays </a:t>
                      </a:r>
                    </a:p>
                  </a:txBody>
                  <a:tcPr>
                    <a:solidFill>
                      <a:schemeClr val="accent2"/>
                    </a:solidFill>
                  </a:tcPr>
                </a:tc>
                <a:tc hMerge="1">
                  <a:txBody>
                    <a:bodyPr/>
                    <a:lstStyle/>
                    <a:p>
                      <a:endParaRPr lang="en-GB" dirty="0"/>
                    </a:p>
                  </a:txBody>
                  <a:tcPr>
                    <a:solidFill>
                      <a:schemeClr val="accent2"/>
                    </a:solidFill>
                  </a:tcPr>
                </a:tc>
                <a:extLst>
                  <a:ext uri="{0D108BD9-81ED-4DB2-BD59-A6C34878D82A}">
                    <a16:rowId xmlns:a16="http://schemas.microsoft.com/office/drawing/2014/main" val="3757259882"/>
                  </a:ext>
                </a:extLst>
              </a:tr>
            </a:tbl>
          </a:graphicData>
        </a:graphic>
      </p:graphicFrame>
      <p:pic>
        <p:nvPicPr>
          <p:cNvPr id="3" name="Recorded Sound">
            <a:hlinkClick r:id="" action="ppaction://media"/>
            <a:extLst>
              <a:ext uri="{FF2B5EF4-FFF2-40B4-BE49-F238E27FC236}">
                <a16:creationId xmlns:a16="http://schemas.microsoft.com/office/drawing/2014/main" id="{B9DD9B84-7958-43EE-ACC8-DD10D5490C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68734" y="427846"/>
            <a:ext cx="406400" cy="406400"/>
          </a:xfrm>
          <a:prstGeom prst="rect">
            <a:avLst/>
          </a:prstGeom>
        </p:spPr>
      </p:pic>
    </p:spTree>
    <p:extLst>
      <p:ext uri="{BB962C8B-B14F-4D97-AF65-F5344CB8AC3E}">
        <p14:creationId xmlns:p14="http://schemas.microsoft.com/office/powerpoint/2010/main" val="1044922747"/>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4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531" y="321212"/>
            <a:ext cx="10181493" cy="1356360"/>
          </a:xfrm>
        </p:spPr>
        <p:txBody>
          <a:bodyPr/>
          <a:lstStyle/>
          <a:p>
            <a:r>
              <a:rPr lang="en-GB" dirty="0">
                <a:latin typeface="Candara" panose="020E0502030303020204" pitchFamily="34" charset="0"/>
              </a:rPr>
              <a:t>Subjects Studied in S1 &amp; Periods Per week  </a:t>
            </a:r>
          </a:p>
        </p:txBody>
      </p:sp>
      <p:sp>
        <p:nvSpPr>
          <p:cNvPr id="3" name="Content Placeholder 2"/>
          <p:cNvSpPr>
            <a:spLocks noGrp="1"/>
          </p:cNvSpPr>
          <p:nvPr>
            <p:ph sz="half" idx="1"/>
          </p:nvPr>
        </p:nvSpPr>
        <p:spPr>
          <a:xfrm>
            <a:off x="397412" y="1677572"/>
            <a:ext cx="4754880" cy="4023360"/>
          </a:xfrm>
        </p:spPr>
        <p:txBody>
          <a:bodyPr>
            <a:normAutofit/>
          </a:bodyPr>
          <a:lstStyle/>
          <a:p>
            <a:pPr eaLnBrk="0" hangingPunct="0">
              <a:spcBef>
                <a:spcPct val="25000"/>
              </a:spcBef>
              <a:buSzPct val="125000"/>
              <a:buFont typeface="Wingdings" pitchFamily="2" charset="2"/>
              <a:buNone/>
            </a:pPr>
            <a:r>
              <a:rPr lang="en-GB" sz="2800" dirty="0">
                <a:solidFill>
                  <a:schemeClr val="tx1"/>
                </a:solidFill>
                <a:effectLst>
                  <a:outerShdw blurRad="38100" dist="38100" dir="2700000" algn="tl">
                    <a:srgbClr val="4E5B6F"/>
                  </a:outerShdw>
                </a:effectLst>
                <a:latin typeface="Candara" panose="020E0502030303020204" pitchFamily="34" charset="0"/>
              </a:rPr>
              <a:t>English (4)				</a:t>
            </a:r>
          </a:p>
          <a:p>
            <a:pPr eaLnBrk="0" hangingPunct="0">
              <a:spcBef>
                <a:spcPct val="25000"/>
              </a:spcBef>
              <a:buSzPct val="125000"/>
              <a:buFont typeface="Wingdings" pitchFamily="2" charset="2"/>
              <a:buNone/>
            </a:pPr>
            <a:r>
              <a:rPr lang="en-GB" sz="2800" dirty="0">
                <a:solidFill>
                  <a:schemeClr val="tx1"/>
                </a:solidFill>
                <a:effectLst>
                  <a:outerShdw blurRad="38100" dist="38100" dir="2700000" algn="tl">
                    <a:srgbClr val="4E5B6F"/>
                  </a:outerShdw>
                </a:effectLst>
                <a:latin typeface="Candara" panose="020E0502030303020204" pitchFamily="34" charset="0"/>
              </a:rPr>
              <a:t>Mathematics (4)</a:t>
            </a:r>
          </a:p>
          <a:p>
            <a:pPr eaLnBrk="0" hangingPunct="0">
              <a:spcBef>
                <a:spcPct val="25000"/>
              </a:spcBef>
              <a:buSzPct val="125000"/>
              <a:buFont typeface="Wingdings" pitchFamily="2" charset="2"/>
              <a:buNone/>
            </a:pPr>
            <a:r>
              <a:rPr lang="en-GB" sz="2800" dirty="0">
                <a:solidFill>
                  <a:schemeClr val="tx1"/>
                </a:solidFill>
                <a:effectLst>
                  <a:outerShdw blurRad="38100" dist="38100" dir="2700000" algn="tl">
                    <a:srgbClr val="4E5B6F"/>
                  </a:outerShdw>
                </a:effectLst>
                <a:latin typeface="Candara" panose="020E0502030303020204" pitchFamily="34" charset="0"/>
              </a:rPr>
              <a:t>Modern Languages (3) </a:t>
            </a:r>
          </a:p>
          <a:p>
            <a:pPr eaLnBrk="0" hangingPunct="0">
              <a:spcBef>
                <a:spcPct val="25000"/>
              </a:spcBef>
              <a:buSzPct val="125000"/>
              <a:buFont typeface="Wingdings" pitchFamily="2" charset="2"/>
              <a:buNone/>
            </a:pPr>
            <a:r>
              <a:rPr lang="en-GB" sz="2800" dirty="0">
                <a:solidFill>
                  <a:schemeClr val="tx1"/>
                </a:solidFill>
                <a:effectLst>
                  <a:outerShdw blurRad="38100" dist="38100" dir="2700000" algn="tl">
                    <a:srgbClr val="4E5B6F"/>
                  </a:outerShdw>
                </a:effectLst>
                <a:latin typeface="Candara" panose="020E0502030303020204" pitchFamily="34" charset="0"/>
              </a:rPr>
              <a:t>Science (3)</a:t>
            </a:r>
          </a:p>
          <a:p>
            <a:pPr eaLnBrk="0" hangingPunct="0">
              <a:spcBef>
                <a:spcPct val="25000"/>
              </a:spcBef>
              <a:buSzPct val="125000"/>
              <a:buFont typeface="Wingdings" pitchFamily="2" charset="2"/>
              <a:buNone/>
            </a:pPr>
            <a:r>
              <a:rPr lang="en-GB" sz="2800" dirty="0">
                <a:solidFill>
                  <a:schemeClr val="tx1"/>
                </a:solidFill>
                <a:effectLst>
                  <a:outerShdw blurRad="38100" dist="38100" dir="2700000" algn="tl">
                    <a:srgbClr val="4E5B6F"/>
                  </a:outerShdw>
                </a:effectLst>
                <a:latin typeface="Candara" panose="020E0502030303020204" pitchFamily="34" charset="0"/>
              </a:rPr>
              <a:t>History (1) Geography (1)</a:t>
            </a:r>
          </a:p>
          <a:p>
            <a:pPr eaLnBrk="0" hangingPunct="0">
              <a:spcBef>
                <a:spcPct val="25000"/>
              </a:spcBef>
              <a:buSzPct val="125000"/>
              <a:buFont typeface="Wingdings" pitchFamily="2" charset="2"/>
              <a:buNone/>
            </a:pPr>
            <a:r>
              <a:rPr lang="en-GB" sz="2800" dirty="0">
                <a:solidFill>
                  <a:schemeClr val="tx1"/>
                </a:solidFill>
                <a:effectLst>
                  <a:outerShdw blurRad="38100" dist="38100" dir="2700000" algn="tl">
                    <a:srgbClr val="4E5B6F"/>
                  </a:outerShdw>
                </a:effectLst>
                <a:latin typeface="Candara" panose="020E0502030303020204" pitchFamily="34" charset="0"/>
              </a:rPr>
              <a:t>Modern Studies  (1)</a:t>
            </a:r>
          </a:p>
          <a:p>
            <a:pPr eaLnBrk="0" hangingPunct="0">
              <a:spcBef>
                <a:spcPct val="25000"/>
              </a:spcBef>
              <a:buSzPct val="125000"/>
              <a:buFont typeface="Wingdings" pitchFamily="2" charset="2"/>
              <a:buNone/>
            </a:pPr>
            <a:r>
              <a:rPr lang="en-GB" sz="2800" dirty="0">
                <a:solidFill>
                  <a:schemeClr val="tx1"/>
                </a:solidFill>
                <a:effectLst>
                  <a:outerShdw blurRad="38100" dist="38100" dir="2700000" algn="tl">
                    <a:srgbClr val="4E5B6F"/>
                  </a:outerShdw>
                </a:effectLst>
                <a:latin typeface="Candara" panose="020E0502030303020204" pitchFamily="34" charset="0"/>
              </a:rPr>
              <a:t>RMPS (1) </a:t>
            </a:r>
          </a:p>
          <a:p>
            <a:pPr eaLnBrk="0" hangingPunct="0">
              <a:spcBef>
                <a:spcPct val="25000"/>
              </a:spcBef>
              <a:buSzPct val="125000"/>
              <a:buFont typeface="Wingdings" pitchFamily="2" charset="2"/>
              <a:buNone/>
            </a:pPr>
            <a:r>
              <a:rPr lang="en-GB" sz="2800" dirty="0">
                <a:solidFill>
                  <a:schemeClr val="tx1"/>
                </a:solidFill>
                <a:effectLst>
                  <a:outerShdw blurRad="38100" dist="38100" dir="2700000" algn="tl">
                    <a:srgbClr val="4E5B6F"/>
                  </a:outerShdw>
                </a:effectLst>
                <a:latin typeface="Candara" panose="020E0502030303020204" pitchFamily="34" charset="0"/>
              </a:rPr>
              <a:t>Home Economics (1)</a:t>
            </a:r>
          </a:p>
          <a:p>
            <a:endParaRPr lang="en-GB" dirty="0"/>
          </a:p>
        </p:txBody>
      </p:sp>
      <p:sp>
        <p:nvSpPr>
          <p:cNvPr id="4" name="Content Placeholder 3"/>
          <p:cNvSpPr>
            <a:spLocks noGrp="1"/>
          </p:cNvSpPr>
          <p:nvPr>
            <p:ph sz="half" idx="2"/>
          </p:nvPr>
        </p:nvSpPr>
        <p:spPr>
          <a:xfrm>
            <a:off x="6080760" y="1624817"/>
            <a:ext cx="4754880" cy="4565917"/>
          </a:xfrm>
        </p:spPr>
        <p:txBody>
          <a:bodyPr/>
          <a:lstStyle/>
          <a:p>
            <a:pPr eaLnBrk="0" hangingPunct="0">
              <a:spcBef>
                <a:spcPct val="25000"/>
              </a:spcBef>
              <a:buSzPct val="125000"/>
              <a:buFont typeface="Wingdings" pitchFamily="2" charset="2"/>
              <a:buNone/>
            </a:pPr>
            <a:r>
              <a:rPr lang="en-GB" sz="2800" dirty="0">
                <a:solidFill>
                  <a:schemeClr val="tx1"/>
                </a:solidFill>
                <a:effectLst>
                  <a:outerShdw blurRad="38100" dist="38100" dir="2700000" algn="tl">
                    <a:srgbClr val="4E5B6F"/>
                  </a:outerShdw>
                </a:effectLst>
                <a:latin typeface="Candara" panose="020E0502030303020204" pitchFamily="34" charset="0"/>
              </a:rPr>
              <a:t>Health &amp; Wellbeing (1)</a:t>
            </a:r>
          </a:p>
          <a:p>
            <a:pPr eaLnBrk="0" hangingPunct="0">
              <a:spcBef>
                <a:spcPct val="25000"/>
              </a:spcBef>
              <a:buSzPct val="125000"/>
              <a:buFont typeface="Wingdings" pitchFamily="2" charset="2"/>
              <a:buNone/>
            </a:pPr>
            <a:r>
              <a:rPr lang="en-GB" sz="2800" dirty="0">
                <a:solidFill>
                  <a:schemeClr val="tx1"/>
                </a:solidFill>
                <a:effectLst>
                  <a:outerShdw blurRad="38100" dist="38100" dir="2700000" algn="tl">
                    <a:srgbClr val="4E5B6F"/>
                  </a:outerShdw>
                </a:effectLst>
                <a:latin typeface="Candara" panose="020E0502030303020204" pitchFamily="34" charset="0"/>
              </a:rPr>
              <a:t>Physical Education (2)</a:t>
            </a:r>
          </a:p>
          <a:p>
            <a:pPr eaLnBrk="0" hangingPunct="0">
              <a:spcBef>
                <a:spcPct val="25000"/>
              </a:spcBef>
              <a:buSzPct val="125000"/>
              <a:buFont typeface="Wingdings" pitchFamily="2" charset="2"/>
              <a:buNone/>
            </a:pPr>
            <a:r>
              <a:rPr lang="en-GB" sz="2800" dirty="0">
                <a:solidFill>
                  <a:schemeClr val="tx1"/>
                </a:solidFill>
                <a:effectLst>
                  <a:outerShdw blurRad="38100" dist="38100" dir="2700000" algn="tl">
                    <a:srgbClr val="4E5B6F"/>
                  </a:outerShdw>
                </a:effectLst>
                <a:latin typeface="Candara" panose="020E0502030303020204" pitchFamily="34" charset="0"/>
              </a:rPr>
              <a:t>PSE (1)</a:t>
            </a:r>
          </a:p>
          <a:p>
            <a:pPr eaLnBrk="0" hangingPunct="0">
              <a:spcBef>
                <a:spcPct val="25000"/>
              </a:spcBef>
              <a:buSzPct val="125000"/>
              <a:buFont typeface="Wingdings" pitchFamily="2" charset="2"/>
              <a:buNone/>
            </a:pPr>
            <a:r>
              <a:rPr lang="en-GB" sz="2800" dirty="0">
                <a:solidFill>
                  <a:schemeClr val="tx1"/>
                </a:solidFill>
                <a:effectLst>
                  <a:outerShdw blurRad="38100" dist="38100" dir="2700000" algn="tl">
                    <a:srgbClr val="4E5B6F"/>
                  </a:outerShdw>
                </a:effectLst>
                <a:latin typeface="Candara" panose="020E0502030303020204" pitchFamily="34" charset="0"/>
              </a:rPr>
              <a:t>Art &amp; Design (1)</a:t>
            </a:r>
          </a:p>
          <a:p>
            <a:pPr eaLnBrk="0" hangingPunct="0">
              <a:spcBef>
                <a:spcPct val="25000"/>
              </a:spcBef>
              <a:buSzPct val="125000"/>
              <a:buFont typeface="Wingdings" pitchFamily="2" charset="2"/>
              <a:buNone/>
            </a:pPr>
            <a:r>
              <a:rPr lang="en-GB" sz="2800" dirty="0">
                <a:solidFill>
                  <a:schemeClr val="tx1"/>
                </a:solidFill>
                <a:effectLst>
                  <a:outerShdw blurRad="38100" dist="38100" dir="2700000" algn="tl">
                    <a:srgbClr val="4E5B6F"/>
                  </a:outerShdw>
                </a:effectLst>
                <a:latin typeface="Candara" panose="020E0502030303020204" pitchFamily="34" charset="0"/>
              </a:rPr>
              <a:t>Craft &amp; Design (1)</a:t>
            </a:r>
          </a:p>
          <a:p>
            <a:pPr eaLnBrk="0" hangingPunct="0">
              <a:spcBef>
                <a:spcPct val="25000"/>
              </a:spcBef>
              <a:buSzPct val="125000"/>
              <a:buFont typeface="Wingdings" pitchFamily="2" charset="2"/>
              <a:buNone/>
            </a:pPr>
            <a:r>
              <a:rPr lang="en-GB" sz="2800" dirty="0">
                <a:solidFill>
                  <a:schemeClr val="tx1"/>
                </a:solidFill>
                <a:effectLst>
                  <a:outerShdw blurRad="38100" dist="38100" dir="2700000" algn="tl">
                    <a:srgbClr val="4E5B6F"/>
                  </a:outerShdw>
                </a:effectLst>
                <a:latin typeface="Candara" panose="020E0502030303020204" pitchFamily="34" charset="0"/>
              </a:rPr>
              <a:t>Drama (1)</a:t>
            </a:r>
          </a:p>
          <a:p>
            <a:pPr eaLnBrk="0" hangingPunct="0">
              <a:spcBef>
                <a:spcPct val="25000"/>
              </a:spcBef>
              <a:buSzPct val="125000"/>
              <a:buFont typeface="Wingdings" pitchFamily="2" charset="2"/>
              <a:buNone/>
            </a:pPr>
            <a:r>
              <a:rPr lang="en-GB" sz="2800" dirty="0">
                <a:solidFill>
                  <a:schemeClr val="tx1"/>
                </a:solidFill>
                <a:effectLst>
                  <a:outerShdw blurRad="38100" dist="38100" dir="2700000" algn="tl">
                    <a:srgbClr val="4E5B6F"/>
                  </a:outerShdw>
                </a:effectLst>
                <a:latin typeface="Candara" panose="020E0502030303020204" pitchFamily="34" charset="0"/>
              </a:rPr>
              <a:t>Music (1)</a:t>
            </a:r>
          </a:p>
          <a:p>
            <a:pPr eaLnBrk="0" hangingPunct="0">
              <a:spcBef>
                <a:spcPct val="25000"/>
              </a:spcBef>
              <a:buSzPct val="125000"/>
              <a:buFont typeface="Wingdings" pitchFamily="2" charset="2"/>
              <a:buNone/>
            </a:pPr>
            <a:r>
              <a:rPr lang="en-GB" sz="2800" dirty="0">
                <a:solidFill>
                  <a:schemeClr val="tx1"/>
                </a:solidFill>
                <a:effectLst>
                  <a:outerShdw blurRad="38100" dist="38100" dir="2700000" algn="tl">
                    <a:srgbClr val="4E5B6F"/>
                  </a:outerShdw>
                </a:effectLst>
                <a:latin typeface="Candara" panose="020E0502030303020204" pitchFamily="34" charset="0"/>
              </a:rPr>
              <a:t>ICT (1)</a:t>
            </a:r>
          </a:p>
          <a:p>
            <a:pPr eaLnBrk="0" hangingPunct="0">
              <a:spcBef>
                <a:spcPct val="25000"/>
              </a:spcBef>
              <a:buSzPct val="125000"/>
              <a:buFont typeface="Wingdings" pitchFamily="2" charset="2"/>
              <a:buNone/>
            </a:pPr>
            <a:r>
              <a:rPr lang="en-GB" sz="2800" dirty="0">
                <a:solidFill>
                  <a:schemeClr val="tx1"/>
                </a:solidFill>
                <a:effectLst>
                  <a:outerShdw blurRad="38100" dist="38100" dir="2700000" algn="tl">
                    <a:srgbClr val="4E5B6F"/>
                  </a:outerShdw>
                </a:effectLst>
                <a:latin typeface="Candara" panose="020E0502030303020204" pitchFamily="34" charset="0"/>
              </a:rPr>
              <a:t>Business (1)</a:t>
            </a:r>
          </a:p>
          <a:p>
            <a:pPr eaLnBrk="0" hangingPunct="0">
              <a:spcBef>
                <a:spcPct val="25000"/>
              </a:spcBef>
              <a:buSzPct val="125000"/>
              <a:buFont typeface="Wingdings" pitchFamily="2" charset="2"/>
              <a:buNone/>
            </a:pPr>
            <a:endParaRPr lang="en-GB" sz="2800" dirty="0">
              <a:solidFill>
                <a:schemeClr val="tx1"/>
              </a:solidFill>
              <a:effectLst>
                <a:outerShdw blurRad="38100" dist="38100" dir="2700000" algn="tl">
                  <a:srgbClr val="4E5B6F"/>
                </a:outerShdw>
              </a:effectLst>
              <a:latin typeface="Candara" panose="020E0502030303020204" pitchFamily="34" charset="0"/>
            </a:endParaRPr>
          </a:p>
          <a:p>
            <a:endParaRPr lang="en-GB" dirty="0"/>
          </a:p>
        </p:txBody>
      </p:sp>
      <p:pic>
        <p:nvPicPr>
          <p:cNvPr id="5" name="Recorded Sound">
            <a:hlinkClick r:id="" action="ppaction://media"/>
            <a:extLst>
              <a:ext uri="{FF2B5EF4-FFF2-40B4-BE49-F238E27FC236}">
                <a16:creationId xmlns:a16="http://schemas.microsoft.com/office/drawing/2014/main" id="{A81D976F-5987-4ABE-9964-29C727EF3B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32440" y="661710"/>
            <a:ext cx="406400" cy="406400"/>
          </a:xfrm>
          <a:prstGeom prst="rect">
            <a:avLst/>
          </a:prstGeom>
        </p:spPr>
      </p:pic>
    </p:spTree>
    <p:extLst>
      <p:ext uri="{BB962C8B-B14F-4D97-AF65-F5344CB8AC3E}">
        <p14:creationId xmlns:p14="http://schemas.microsoft.com/office/powerpoint/2010/main" val="1569818045"/>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4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508" y="133243"/>
            <a:ext cx="9875520" cy="1356360"/>
          </a:xfrm>
        </p:spPr>
        <p:txBody>
          <a:bodyPr/>
          <a:lstStyle/>
          <a:p>
            <a:r>
              <a:rPr lang="en-GB" dirty="0"/>
              <a:t>Modern Languages 1+2</a:t>
            </a:r>
          </a:p>
        </p:txBody>
      </p:sp>
      <p:sp>
        <p:nvSpPr>
          <p:cNvPr id="3" name="Content Placeholder 2"/>
          <p:cNvSpPr>
            <a:spLocks noGrp="1"/>
          </p:cNvSpPr>
          <p:nvPr>
            <p:ph idx="1"/>
          </p:nvPr>
        </p:nvSpPr>
        <p:spPr>
          <a:xfrm>
            <a:off x="473529" y="2026508"/>
            <a:ext cx="10923814" cy="4374292"/>
          </a:xfrm>
        </p:spPr>
        <p:txBody>
          <a:bodyPr>
            <a:normAutofit/>
          </a:bodyPr>
          <a:lstStyle/>
          <a:p>
            <a:r>
              <a:rPr lang="en-GB" sz="3200" dirty="0">
                <a:solidFill>
                  <a:schemeClr val="tx1"/>
                </a:solidFill>
                <a:latin typeface="Candara" panose="020E0502030303020204" pitchFamily="34" charset="0"/>
              </a:rPr>
              <a:t>All S1s this year will </a:t>
            </a:r>
            <a:r>
              <a:rPr lang="en-GB" sz="3200" b="1" i="1" dirty="0">
                <a:solidFill>
                  <a:schemeClr val="tx1"/>
                </a:solidFill>
                <a:latin typeface="Candara" panose="020E0502030303020204" pitchFamily="34" charset="0"/>
              </a:rPr>
              <a:t>continue with French and German all year</a:t>
            </a:r>
          </a:p>
          <a:p>
            <a:r>
              <a:rPr lang="en-GB" sz="3200" dirty="0">
                <a:solidFill>
                  <a:schemeClr val="tx1"/>
                </a:solidFill>
                <a:latin typeface="Candara" panose="020E0502030303020204" pitchFamily="34" charset="0"/>
              </a:rPr>
              <a:t>2 periods of French and 1 German until Christmas then swap</a:t>
            </a:r>
          </a:p>
          <a:p>
            <a:r>
              <a:rPr lang="en-GB" sz="3200" dirty="0">
                <a:solidFill>
                  <a:schemeClr val="tx1"/>
                </a:solidFill>
                <a:latin typeface="Candara" panose="020E0502030303020204" pitchFamily="34" charset="0"/>
              </a:rPr>
              <a:t>2 different teachers to differentiate language</a:t>
            </a:r>
          </a:p>
          <a:p>
            <a:r>
              <a:rPr lang="en-GB" sz="3200" dirty="0">
                <a:solidFill>
                  <a:schemeClr val="tx1"/>
                </a:solidFill>
                <a:latin typeface="Candara" panose="020E0502030303020204" pitchFamily="34" charset="0"/>
              </a:rPr>
              <a:t>Opportunity in S2 to Specialise more with one main language</a:t>
            </a:r>
          </a:p>
          <a:p>
            <a:r>
              <a:rPr lang="en-GB" sz="3200" dirty="0">
                <a:solidFill>
                  <a:schemeClr val="tx1"/>
                </a:solidFill>
                <a:latin typeface="Candara" panose="020E0502030303020204" pitchFamily="34" charset="0"/>
              </a:rPr>
              <a:t>All pupils at </a:t>
            </a:r>
            <a:r>
              <a:rPr lang="en-GB" sz="3200" dirty="0" err="1">
                <a:solidFill>
                  <a:schemeClr val="tx1"/>
                </a:solidFill>
                <a:latin typeface="Candara" panose="020E0502030303020204" pitchFamily="34" charset="0"/>
              </a:rPr>
              <a:t>Boroughmuir</a:t>
            </a:r>
            <a:r>
              <a:rPr lang="en-GB" sz="3200" dirty="0">
                <a:solidFill>
                  <a:schemeClr val="tx1"/>
                </a:solidFill>
                <a:latin typeface="Candara" panose="020E0502030303020204" pitchFamily="34" charset="0"/>
              </a:rPr>
              <a:t> continue with a language until S4</a:t>
            </a:r>
          </a:p>
          <a:p>
            <a:r>
              <a:rPr lang="en-GB" sz="3200" dirty="0">
                <a:solidFill>
                  <a:schemeClr val="tx1"/>
                </a:solidFill>
                <a:latin typeface="Candara" panose="020E0502030303020204" pitchFamily="34" charset="0"/>
              </a:rPr>
              <a:t>We also have a class of 30 doing Mandarin</a:t>
            </a:r>
          </a:p>
          <a:p>
            <a:endParaRPr lang="en-GB" sz="3200" dirty="0">
              <a:solidFill>
                <a:schemeClr val="tx1"/>
              </a:solidFill>
              <a:latin typeface="Candara" panose="020E050203030302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8307" y="437133"/>
            <a:ext cx="2449921" cy="1589375"/>
          </a:xfrm>
          <a:prstGeom prst="rect">
            <a:avLst/>
          </a:prstGeom>
        </p:spPr>
      </p:pic>
      <p:pic>
        <p:nvPicPr>
          <p:cNvPr id="5" name="Recorded Sound">
            <a:hlinkClick r:id="" action="ppaction://media"/>
            <a:extLst>
              <a:ext uri="{FF2B5EF4-FFF2-40B4-BE49-F238E27FC236}">
                <a16:creationId xmlns:a16="http://schemas.microsoft.com/office/drawing/2014/main" id="{C682D113-055D-4D73-97BD-63F8617DCE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82993" y="588819"/>
            <a:ext cx="406400" cy="406400"/>
          </a:xfrm>
          <a:prstGeom prst="rect">
            <a:avLst/>
          </a:prstGeom>
        </p:spPr>
      </p:pic>
    </p:spTree>
    <p:extLst>
      <p:ext uri="{BB962C8B-B14F-4D97-AF65-F5344CB8AC3E}">
        <p14:creationId xmlns:p14="http://schemas.microsoft.com/office/powerpoint/2010/main" val="1511466472"/>
      </p:ext>
    </p:extLst>
  </p:cSld>
  <p:clrMapOvr>
    <a:masterClrMapping/>
  </p:clrMapOvr>
  <mc:AlternateContent xmlns:mc="http://schemas.openxmlformats.org/markup-compatibility/2006" xmlns:p14="http://schemas.microsoft.com/office/powerpoint/2010/main">
    <mc:Choice Requires="p14">
      <p:transition spd="slow" p14:dur="2000" advClick="0" advTm="58000"/>
    </mc:Choice>
    <mc:Fallback xmlns="">
      <p:transition spd="slow" advClick="0" advTm="5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4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NotebookType xmlns="fd6a8e74-b54c-4e75-bff6-2d076254f50a" xsi:nil="true"/>
    <Invited_Teachers xmlns="fd6a8e74-b54c-4e75-bff6-2d076254f50a" xsi:nil="true"/>
    <Teachers xmlns="fd6a8e74-b54c-4e75-bff6-2d076254f50a">
      <UserInfo>
        <DisplayName/>
        <AccountId xsi:nil="true"/>
        <AccountType/>
      </UserInfo>
    </Teachers>
    <Students xmlns="fd6a8e74-b54c-4e75-bff6-2d076254f50a">
      <UserInfo>
        <DisplayName/>
        <AccountId xsi:nil="true"/>
        <AccountType/>
      </UserInfo>
    </Students>
    <Student_Groups xmlns="fd6a8e74-b54c-4e75-bff6-2d076254f50a">
      <UserInfo>
        <DisplayName/>
        <AccountId xsi:nil="true"/>
        <AccountType/>
      </UserInfo>
    </Student_Groups>
    <Self_Registration_Enabled xmlns="fd6a8e74-b54c-4e75-bff6-2d076254f50a" xsi:nil="true"/>
    <Self_Registration_Enabled0 xmlns="fd6a8e74-b54c-4e75-bff6-2d076254f50a" xsi:nil="true"/>
    <AppVersion xmlns="fd6a8e74-b54c-4e75-bff6-2d076254f50a" xsi:nil="true"/>
    <Invited_Students xmlns="fd6a8e74-b54c-4e75-bff6-2d076254f50a" xsi:nil="true"/>
    <FolderType xmlns="fd6a8e74-b54c-4e75-bff6-2d076254f50a" xsi:nil="true"/>
    <Has_Teacher_Only_SectionGroup xmlns="fd6a8e74-b54c-4e75-bff6-2d076254f50a" xsi:nil="true"/>
    <Templates xmlns="fd6a8e74-b54c-4e75-bff6-2d076254f50a" xsi:nil="true"/>
    <Owner xmlns="fd6a8e74-b54c-4e75-bff6-2d076254f50a">
      <UserInfo>
        <DisplayName/>
        <AccountId xsi:nil="true"/>
        <AccountType/>
      </UserInfo>
    </Owner>
    <CultureName xmlns="fd6a8e74-b54c-4e75-bff6-2d076254f50a" xsi:nil="true"/>
    <DefaultSectionNames xmlns="fd6a8e74-b54c-4e75-bff6-2d076254f50a" xsi:nil="true"/>
    <Is_Collaboration_Space_Locked xmlns="fd6a8e74-b54c-4e75-bff6-2d076254f50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EAAE8DE33B34C479F03AAE7B6C5CE73" ma:contentTypeVersion="29" ma:contentTypeDescription="Create a new document." ma:contentTypeScope="" ma:versionID="d10609ce8b51a513da50908c5f82a2fb">
  <xsd:schema xmlns:xsd="http://www.w3.org/2001/XMLSchema" xmlns:xs="http://www.w3.org/2001/XMLSchema" xmlns:p="http://schemas.microsoft.com/office/2006/metadata/properties" xmlns:ns3="ad890ae3-f753-4bbf-9654-97ca4d60a78f" xmlns:ns4="fd6a8e74-b54c-4e75-bff6-2d076254f50a" targetNamespace="http://schemas.microsoft.com/office/2006/metadata/properties" ma:root="true" ma:fieldsID="88d3b5fe12db7c0d6b831873f7dd727e" ns3:_="" ns4:_="">
    <xsd:import namespace="ad890ae3-f753-4bbf-9654-97ca4d60a78f"/>
    <xsd:import namespace="fd6a8e74-b54c-4e75-bff6-2d076254f50a"/>
    <xsd:element name="properties">
      <xsd:complexType>
        <xsd:sequence>
          <xsd:element name="documentManagement">
            <xsd:complexType>
              <xsd:all>
                <xsd:element ref="ns3:SharedWithUsers" minOccurs="0"/>
                <xsd:element ref="ns4:NotebookType" minOccurs="0"/>
                <xsd:element ref="ns4:FolderType" minOccurs="0"/>
                <xsd:element ref="ns4:Owner" minOccurs="0"/>
                <xsd:element ref="ns4:DefaultSectionNames" minOccurs="0"/>
                <xsd:element ref="ns4:AppVersion" minOccurs="0"/>
                <xsd:element ref="ns4:Teachers" minOccurs="0"/>
                <xsd:element ref="ns4:Students" minOccurs="0"/>
                <xsd:element ref="ns4:Student_Groups" minOccurs="0"/>
                <xsd:element ref="ns4:Invited_Teachers" minOccurs="0"/>
                <xsd:element ref="ns4:Invited_Students" minOccurs="0"/>
                <xsd:element ref="ns4:Self_Registration_Enabled" minOccurs="0"/>
                <xsd:element ref="ns3:SharedWithDetails" minOccurs="0"/>
                <xsd:element ref="ns3:SharingHintHash" minOccurs="0"/>
                <xsd:element ref="ns4:CultureName" minOccurs="0"/>
                <xsd:element ref="ns4:Self_Registration_Enabled0" minOccurs="0"/>
                <xsd:element ref="ns4:Has_Teacher_Only_SectionGroup" minOccurs="0"/>
                <xsd:element ref="ns4:Is_Collaboration_Space_Locked" minOccurs="0"/>
                <xsd:element ref="ns4:Templates" minOccurs="0"/>
                <xsd:element ref="ns4:MediaServiceMetadata" minOccurs="0"/>
                <xsd:element ref="ns4:MediaServiceFastMetadata" minOccurs="0"/>
                <xsd:element ref="ns4:MediaServiceDateTaken"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890ae3-f753-4bbf-9654-97ca4d60a78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description="" ma:internalName="SharedWithDetails" ma:readOnly="true">
      <xsd:simpleType>
        <xsd:restriction base="dms:Note">
          <xsd:maxLength value="255"/>
        </xsd:restriction>
      </xsd:simpleType>
    </xsd:element>
    <xsd:element name="SharingHintHash" ma:index="21"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d6a8e74-b54c-4e75-bff6-2d076254f50a" elementFormDefault="qualified">
    <xsd:import namespace="http://schemas.microsoft.com/office/2006/documentManagement/types"/>
    <xsd:import namespace="http://schemas.microsoft.com/office/infopath/2007/PartnerControls"/>
    <xsd:element name="NotebookType" ma:index="9" nillable="true" ma:displayName="Notebook Type" ma:internalName="NotebookType">
      <xsd:simpleType>
        <xsd:restriction base="dms:Text"/>
      </xsd:simpleType>
    </xsd:element>
    <xsd:element name="FolderType" ma:index="10" nillable="true" ma:displayName="Folder Type" ma:internalName="FolderType">
      <xsd:simpleType>
        <xsd:restriction base="dms:Text"/>
      </xsd:simpleType>
    </xsd:element>
    <xsd:element name="Owner" ma:index="11"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2" nillable="true" ma:displayName="Default Section Names" ma:internalName="DefaultSectionNames">
      <xsd:simpleType>
        <xsd:restriction base="dms:Note">
          <xsd:maxLength value="255"/>
        </xsd:restriction>
      </xsd:simpleType>
    </xsd:element>
    <xsd:element name="AppVersion" ma:index="13" nillable="true" ma:displayName="App Version" ma:internalName="AppVersion">
      <xsd:simpleType>
        <xsd:restriction base="dms:Text"/>
      </xsd:simpleType>
    </xsd:element>
    <xsd:element name="Teachers" ma:index="14"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5"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6"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17" nillable="true" ma:displayName="Invited Teachers" ma:internalName="Invited_Teachers">
      <xsd:simpleType>
        <xsd:restriction base="dms:Note">
          <xsd:maxLength value="255"/>
        </xsd:restriction>
      </xsd:simpleType>
    </xsd:element>
    <xsd:element name="Invited_Students" ma:index="18" nillable="true" ma:displayName="Invited Students" ma:internalName="Invited_Students">
      <xsd:simpleType>
        <xsd:restriction base="dms:Note">
          <xsd:maxLength value="255"/>
        </xsd:restriction>
      </xsd:simpleType>
    </xsd:element>
    <xsd:element name="Self_Registration_Enabled" ma:index="19" nillable="true" ma:displayName="Self_Registration_Enabled" ma:internalName="Self_Registration_Enabled">
      <xsd:simpleType>
        <xsd:restriction base="dms:Boolean"/>
      </xsd:simpleType>
    </xsd:element>
    <xsd:element name="CultureName" ma:index="22" nillable="true" ma:displayName="Culture Name" ma:internalName="CultureName">
      <xsd:simpleType>
        <xsd:restriction base="dms:Text"/>
      </xsd:simpleType>
    </xsd:element>
    <xsd:element name="Self_Registration_Enabled0" ma:index="23" nillable="true" ma:displayName="Self Registration Enabled" ma:internalName="Self_Registration_Enabled0">
      <xsd:simpleType>
        <xsd:restriction base="dms:Boolean"/>
      </xsd:simpleType>
    </xsd:element>
    <xsd:element name="Has_Teacher_Only_SectionGroup" ma:index="24" nillable="true" ma:displayName="Has Teacher Only SectionGroup" ma:internalName="Has_Teacher_Only_SectionGroup">
      <xsd:simpleType>
        <xsd:restriction base="dms:Boolean"/>
      </xsd:simpleType>
    </xsd:element>
    <xsd:element name="Is_Collaboration_Space_Locked" ma:index="25" nillable="true" ma:displayName="Is Collaboration Space Locked" ma:internalName="Is_Collaboration_Space_Locked">
      <xsd:simpleType>
        <xsd:restriction base="dms:Boolean"/>
      </xsd:simpleType>
    </xsd:element>
    <xsd:element name="Templates" ma:index="26" nillable="true" ma:displayName="Templates" ma:internalName="Templates">
      <xsd:simpleType>
        <xsd:restriction base="dms:Note">
          <xsd:maxLength value="255"/>
        </xsd:restriction>
      </xsd:simpleType>
    </xsd:element>
    <xsd:element name="MediaServiceMetadata" ma:index="27" nillable="true" ma:displayName="MediaServiceMetadata" ma:description="" ma:hidden="true" ma:internalName="MediaServiceMetadata" ma:readOnly="true">
      <xsd:simpleType>
        <xsd:restriction base="dms:Note"/>
      </xsd:simpleType>
    </xsd:element>
    <xsd:element name="MediaServiceFastMetadata" ma:index="28" nillable="true" ma:displayName="MediaServiceFastMetadata" ma:description="" ma:hidden="true" ma:internalName="MediaServiceFastMetadata" ma:readOnly="true">
      <xsd:simpleType>
        <xsd:restriction base="dms:Note"/>
      </xsd:simpleType>
    </xsd:element>
    <xsd:element name="MediaServiceDateTaken" ma:index="29" nillable="true" ma:displayName="MediaServiceDateTaken" ma:hidden="true" ma:internalName="MediaServiceDateTaken" ma:readOnly="true">
      <xsd:simpleType>
        <xsd:restriction base="dms:Text"/>
      </xsd:simpleType>
    </xsd:element>
    <xsd:element name="MediaServiceAutoKeyPoints" ma:index="30" nillable="true" ma:displayName="MediaServiceAutoKeyPoints" ma:hidden="true" ma:internalName="MediaServiceAutoKeyPoints" ma:readOnly="true">
      <xsd:simpleType>
        <xsd:restriction base="dms:Note"/>
      </xsd:simpleType>
    </xsd:element>
    <xsd:element name="MediaServiceKeyPoints" ma:index="31" nillable="true" ma:displayName="KeyPoints" ma:internalName="MediaServiceKeyPoints" ma:readOnly="true">
      <xsd:simpleType>
        <xsd:restriction base="dms:Note">
          <xsd:maxLength value="255"/>
        </xsd:restriction>
      </xsd:simpleType>
    </xsd:element>
    <xsd:element name="MediaServiceAutoTags" ma:index="32" nillable="true" ma:displayName="Tags" ma:internalName="MediaServiceAutoTags" ma:readOnly="true">
      <xsd:simpleType>
        <xsd:restriction base="dms:Text"/>
      </xsd:simpleType>
    </xsd:element>
    <xsd:element name="MediaServiceOCR" ma:index="33" nillable="true" ma:displayName="Extracted Text" ma:internalName="MediaServiceOCR" ma:readOnly="true">
      <xsd:simpleType>
        <xsd:restriction base="dms:Note">
          <xsd:maxLength value="255"/>
        </xsd:restriction>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element name="MediaServiceLocation" ma:index="36"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6907FE2-EDAA-43D9-B8D0-242EF3CF6BE7}">
  <ds:schemaRefs>
    <ds:schemaRef ds:uri="http://purl.org/dc/terms/"/>
    <ds:schemaRef ds:uri="http://schemas.microsoft.com/office/2006/documentManagement/types"/>
    <ds:schemaRef ds:uri="fd6a8e74-b54c-4e75-bff6-2d076254f50a"/>
    <ds:schemaRef ds:uri="http://purl.org/dc/elements/1.1/"/>
    <ds:schemaRef ds:uri="ad890ae3-f753-4bbf-9654-97ca4d60a78f"/>
    <ds:schemaRef ds:uri="http://www.w3.org/XML/1998/namespace"/>
    <ds:schemaRef ds:uri="http://purl.org/dc/dcmityp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8C7BF253-8AA3-46B2-B6EB-33249EAC6E8E}">
  <ds:schemaRefs>
    <ds:schemaRef ds:uri="http://schemas.microsoft.com/sharepoint/v3/contenttype/forms"/>
  </ds:schemaRefs>
</ds:datastoreItem>
</file>

<file path=customXml/itemProps3.xml><?xml version="1.0" encoding="utf-8"?>
<ds:datastoreItem xmlns:ds="http://schemas.openxmlformats.org/officeDocument/2006/customXml" ds:itemID="{642066AC-4CBB-4792-8BA4-3509BC4CDF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890ae3-f753-4bbf-9654-97ca4d60a78f"/>
    <ds:schemaRef ds:uri="fd6a8e74-b54c-4e75-bff6-2d076254f5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TM03457444[[fn=Basis]]</Template>
  <TotalTime>1047</TotalTime>
  <Words>1529</Words>
  <Application>Microsoft Office PowerPoint</Application>
  <PresentationFormat>Widescreen</PresentationFormat>
  <Paragraphs>301</Paragraphs>
  <Slides>27</Slides>
  <Notes>0</Notes>
  <HiddenSlides>0</HiddenSlides>
  <MMClips>15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Calibri</vt:lpstr>
      <vt:lpstr>Candara</vt:lpstr>
      <vt:lpstr>Century Gothic</vt:lpstr>
      <vt:lpstr>Corbel</vt:lpstr>
      <vt:lpstr>Wingdings</vt:lpstr>
      <vt:lpstr>Basis</vt:lpstr>
      <vt:lpstr>Welcome to Boroughmuir from Juliet Presly dht </vt:lpstr>
      <vt:lpstr>PowerPoint Presentation</vt:lpstr>
      <vt:lpstr>The Transition Process 2019/20</vt:lpstr>
      <vt:lpstr>3 Day Visit – Replaced Virtually </vt:lpstr>
      <vt:lpstr>The Transition Process </vt:lpstr>
      <vt:lpstr>Creating Classes from our Information </vt:lpstr>
      <vt:lpstr>A Typical Day </vt:lpstr>
      <vt:lpstr>Subjects Studied in S1 &amp; Periods Per week  </vt:lpstr>
      <vt:lpstr>Modern Languages 1+2</vt:lpstr>
      <vt:lpstr>Extra-curricular Clubs and Activities</vt:lpstr>
      <vt:lpstr>Dress Code</vt:lpstr>
      <vt:lpstr>Support for your child </vt:lpstr>
      <vt:lpstr>Some Useful Dates</vt:lpstr>
      <vt:lpstr>Pupil Support TEAM (Guidance) Your first point of contact &amp; House System </vt:lpstr>
      <vt:lpstr>Aims and Role of Pupil Support </vt:lpstr>
      <vt:lpstr>Tracking and Monitoring Process</vt:lpstr>
      <vt:lpstr>Concerns</vt:lpstr>
      <vt:lpstr>Communication </vt:lpstr>
      <vt:lpstr>Support for Learning Staff</vt:lpstr>
      <vt:lpstr>SFL Support at Transition We work closely with primary schools to ensure that literacy and numeracy support is continued for individual pupils.</vt:lpstr>
      <vt:lpstr> Support for Learning at Boroughmuir  </vt:lpstr>
      <vt:lpstr>Supporting Pupils Overcome Barriers to Learning</vt:lpstr>
      <vt:lpstr>                Using IT to Support Learning</vt:lpstr>
      <vt:lpstr>A reminder : Two pathways</vt:lpstr>
      <vt:lpstr>S1 Auditions : Complete by October </vt:lpstr>
      <vt:lpstr>There are opportunities for ALL S1 to take part in other musical activities…</vt:lpstr>
      <vt:lpstr>Questions from our P7 Parents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Boroughmuir</dc:title>
  <dc:creator>Juliet Presly</dc:creator>
  <cp:lastModifiedBy>Tim Simpson</cp:lastModifiedBy>
  <cp:revision>168</cp:revision>
  <cp:lastPrinted>2016-10-27T06:42:46Z</cp:lastPrinted>
  <dcterms:created xsi:type="dcterms:W3CDTF">2016-06-19T09:52:07Z</dcterms:created>
  <dcterms:modified xsi:type="dcterms:W3CDTF">2020-06-17T13:26:27Z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0x0101006EAAE8DE33B34C479F03AAE7B6C5CE73</vt:lpwstr>
  </property>
</Properties>
</file>