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notesMasterIdLst>
    <p:notesMasterId r:id="rId38"/>
  </p:notesMasterIdLst>
  <p:handoutMasterIdLst>
    <p:handoutMasterId r:id="rId39"/>
  </p:handoutMasterIdLst>
  <p:sldIdLst>
    <p:sldId id="256" r:id="rId2"/>
    <p:sldId id="257" r:id="rId3"/>
    <p:sldId id="273" r:id="rId4"/>
    <p:sldId id="270" r:id="rId5"/>
    <p:sldId id="271" r:id="rId6"/>
    <p:sldId id="272" r:id="rId7"/>
    <p:sldId id="285" r:id="rId8"/>
    <p:sldId id="258" r:id="rId9"/>
    <p:sldId id="288" r:id="rId10"/>
    <p:sldId id="267" r:id="rId11"/>
    <p:sldId id="281" r:id="rId12"/>
    <p:sldId id="282" r:id="rId13"/>
    <p:sldId id="268" r:id="rId14"/>
    <p:sldId id="287" r:id="rId15"/>
    <p:sldId id="284" r:id="rId16"/>
    <p:sldId id="302" r:id="rId17"/>
    <p:sldId id="289" r:id="rId18"/>
    <p:sldId id="290" r:id="rId19"/>
    <p:sldId id="291" r:id="rId20"/>
    <p:sldId id="292" r:id="rId21"/>
    <p:sldId id="293" r:id="rId22"/>
    <p:sldId id="259" r:id="rId23"/>
    <p:sldId id="260" r:id="rId24"/>
    <p:sldId id="261" r:id="rId25"/>
    <p:sldId id="262" r:id="rId26"/>
    <p:sldId id="263" r:id="rId27"/>
    <p:sldId id="264" r:id="rId28"/>
    <p:sldId id="294" r:id="rId29"/>
    <p:sldId id="295" r:id="rId30"/>
    <p:sldId id="296" r:id="rId31"/>
    <p:sldId id="297" r:id="rId32"/>
    <p:sldId id="298" r:id="rId33"/>
    <p:sldId id="299" r:id="rId34"/>
    <p:sldId id="300" r:id="rId35"/>
    <p:sldId id="301" r:id="rId36"/>
    <p:sldId id="283" r:id="rId3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9" autoAdjust="0"/>
    <p:restoredTop sz="94660"/>
  </p:normalViewPr>
  <p:slideViewPr>
    <p:cSldViewPr snapToGrid="0">
      <p:cViewPr varScale="1">
        <p:scale>
          <a:sx n="115" d="100"/>
          <a:sy n="115" d="100"/>
        </p:scale>
        <p:origin x="318"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8609254-A66D-44E4-A6AD-DC9465C9A16C}" type="datetimeFigureOut">
              <a:rPr lang="en-GB" smtClean="0"/>
              <a:t>26/06/2018</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7714CB5E-BC12-4E94-B8C6-9E36CD01FD54}" type="slidenum">
              <a:rPr lang="en-GB" smtClean="0"/>
              <a:t>‹#›</a:t>
            </a:fld>
            <a:endParaRPr lang="en-GB"/>
          </a:p>
        </p:txBody>
      </p:sp>
    </p:spTree>
    <p:extLst>
      <p:ext uri="{BB962C8B-B14F-4D97-AF65-F5344CB8AC3E}">
        <p14:creationId xmlns:p14="http://schemas.microsoft.com/office/powerpoint/2010/main" val="183614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2DA3E93-095F-4B90-BAB2-280FB9C6AE07}" type="datetimeFigureOut">
              <a:rPr lang="en-GB" smtClean="0"/>
              <a:t>26/06/2018</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0998D47-B267-4C86-8F4F-141731E7B7BD}" type="slidenum">
              <a:rPr lang="en-GB" smtClean="0"/>
              <a:t>‹#›</a:t>
            </a:fld>
            <a:endParaRPr lang="en-GB"/>
          </a:p>
        </p:txBody>
      </p:sp>
    </p:spTree>
    <p:extLst>
      <p:ext uri="{BB962C8B-B14F-4D97-AF65-F5344CB8AC3E}">
        <p14:creationId xmlns:p14="http://schemas.microsoft.com/office/powerpoint/2010/main" val="2278431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 lucky to have vibrant music </a:t>
            </a:r>
            <a:r>
              <a:rPr lang="en-GB" dirty="0" err="1" smtClean="0"/>
              <a:t>dept</a:t>
            </a:r>
            <a:r>
              <a:rPr lang="en-GB" dirty="0" smtClean="0"/>
              <a:t> 14 staff in total, 11 of which instrumental staff </a:t>
            </a:r>
          </a:p>
          <a:p>
            <a:r>
              <a:rPr lang="en-GB" dirty="0" smtClean="0"/>
              <a:t>Number</a:t>
            </a:r>
            <a:r>
              <a:rPr lang="en-GB" baseline="0" dirty="0" smtClean="0"/>
              <a:t> instrumental ensembles</a:t>
            </a:r>
            <a:endParaRPr lang="en-GB" dirty="0"/>
          </a:p>
        </p:txBody>
      </p:sp>
      <p:sp>
        <p:nvSpPr>
          <p:cNvPr id="4" name="Slide Number Placeholder 3"/>
          <p:cNvSpPr>
            <a:spLocks noGrp="1"/>
          </p:cNvSpPr>
          <p:nvPr>
            <p:ph type="sldNum" sz="quarter" idx="10"/>
          </p:nvPr>
        </p:nvSpPr>
        <p:spPr/>
        <p:txBody>
          <a:bodyPr/>
          <a:lstStyle/>
          <a:p>
            <a:fld id="{FE1650C1-2568-440B-BA8A-2F6DECB5A958}" type="slidenum">
              <a:rPr lang="en-GB" smtClean="0"/>
              <a:t>28</a:t>
            </a:fld>
            <a:endParaRPr lang="en-GB"/>
          </a:p>
        </p:txBody>
      </p:sp>
    </p:spTree>
    <p:extLst>
      <p:ext uri="{BB962C8B-B14F-4D97-AF65-F5344CB8AC3E}">
        <p14:creationId xmlns:p14="http://schemas.microsoft.com/office/powerpoint/2010/main" val="231518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6/26/2018</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6/26/2018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6/26/2018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6/26/2018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6/26/2018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6/26/2018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6/26/2018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6/26/2018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6/26/2018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6/26/2018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6/26/2018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6/26/2018</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Welcome to </a:t>
            </a:r>
            <a:r>
              <a:rPr lang="en-GB" dirty="0" err="1"/>
              <a:t>Boroughmuir</a:t>
            </a:r>
            <a:endParaRPr lang="en-GB" dirty="0"/>
          </a:p>
        </p:txBody>
      </p:sp>
      <p:sp>
        <p:nvSpPr>
          <p:cNvPr id="3" name="Subtitle 2"/>
          <p:cNvSpPr>
            <a:spLocks noGrp="1"/>
          </p:cNvSpPr>
          <p:nvPr>
            <p:ph type="subTitle" idx="1"/>
          </p:nvPr>
        </p:nvSpPr>
        <p:spPr/>
        <p:txBody>
          <a:bodyPr>
            <a:normAutofit/>
          </a:bodyPr>
          <a:lstStyle/>
          <a:p>
            <a:r>
              <a:rPr lang="en-GB" sz="4000" dirty="0"/>
              <a:t>P7 Parents’ Information Evening</a:t>
            </a:r>
          </a:p>
          <a:p>
            <a:r>
              <a:rPr lang="en-GB" sz="4000" dirty="0"/>
              <a:t>Wednesday 20</a:t>
            </a:r>
            <a:r>
              <a:rPr lang="en-GB" sz="4000" baseline="30000" dirty="0"/>
              <a:t>th</a:t>
            </a:r>
            <a:r>
              <a:rPr lang="en-GB" sz="4000" dirty="0"/>
              <a:t>  June 2018</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367" y="580333"/>
            <a:ext cx="1719185" cy="1912593"/>
          </a:xfrm>
          <a:prstGeom prst="rect">
            <a:avLst/>
          </a:prstGeom>
        </p:spPr>
      </p:pic>
    </p:spTree>
    <p:extLst>
      <p:ext uri="{BB962C8B-B14F-4D97-AF65-F5344CB8AC3E}">
        <p14:creationId xmlns:p14="http://schemas.microsoft.com/office/powerpoint/2010/main" val="21458142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531" y="321212"/>
            <a:ext cx="10181493" cy="1356360"/>
          </a:xfrm>
        </p:spPr>
        <p:txBody>
          <a:bodyPr/>
          <a:lstStyle/>
          <a:p>
            <a:r>
              <a:rPr lang="en-GB" dirty="0">
                <a:latin typeface="Candara" panose="020E0502030303020204" pitchFamily="34" charset="0"/>
              </a:rPr>
              <a:t>Subjects Studied in S1 &amp; Periods Per week  </a:t>
            </a:r>
          </a:p>
        </p:txBody>
      </p:sp>
      <p:sp>
        <p:nvSpPr>
          <p:cNvPr id="3" name="Content Placeholder 2"/>
          <p:cNvSpPr>
            <a:spLocks noGrp="1"/>
          </p:cNvSpPr>
          <p:nvPr>
            <p:ph sz="half" idx="1"/>
          </p:nvPr>
        </p:nvSpPr>
        <p:spPr>
          <a:xfrm>
            <a:off x="397412" y="1677572"/>
            <a:ext cx="4754880" cy="4023360"/>
          </a:xfrm>
        </p:spPr>
        <p:txBody>
          <a:bodyPr>
            <a:normAutofit/>
          </a:bodyPr>
          <a:lstStyle/>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English (4)				</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Mathematics (4)</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Modern Languages (3) </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Science (3)</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History (1) Geography (1)</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Modern Studies  (1)</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RMPS (1) </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Home Economics (1)</a:t>
            </a:r>
          </a:p>
          <a:p>
            <a:endParaRPr lang="en-GB" dirty="0"/>
          </a:p>
        </p:txBody>
      </p:sp>
      <p:sp>
        <p:nvSpPr>
          <p:cNvPr id="4" name="Content Placeholder 3"/>
          <p:cNvSpPr>
            <a:spLocks noGrp="1"/>
          </p:cNvSpPr>
          <p:nvPr>
            <p:ph sz="half" idx="2"/>
          </p:nvPr>
        </p:nvSpPr>
        <p:spPr>
          <a:xfrm>
            <a:off x="6080760" y="1624817"/>
            <a:ext cx="4754880" cy="4565917"/>
          </a:xfrm>
        </p:spPr>
        <p:txBody>
          <a:bodyPr/>
          <a:lstStyle/>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Health &amp; Wellbeing (1)</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Physical Education (2)</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PSE (1)</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Art &amp; Design (1)</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Craft &amp; Design (1)</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Drama (1)</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Music (1)</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ICT (1)</a:t>
            </a:r>
          </a:p>
          <a:p>
            <a:pPr eaLnBrk="0" hangingPunct="0">
              <a:spcBef>
                <a:spcPct val="25000"/>
              </a:spcBef>
              <a:buSzPct val="125000"/>
              <a:buFont typeface="Wingdings" pitchFamily="2" charset="2"/>
              <a:buNone/>
            </a:pPr>
            <a:r>
              <a:rPr lang="en-GB" sz="2800" dirty="0">
                <a:solidFill>
                  <a:schemeClr val="tx1"/>
                </a:solidFill>
                <a:effectLst>
                  <a:outerShdw blurRad="38100" dist="38100" dir="2700000" algn="tl">
                    <a:srgbClr val="4E5B6F"/>
                  </a:outerShdw>
                </a:effectLst>
                <a:latin typeface="Candara" panose="020E0502030303020204" pitchFamily="34" charset="0"/>
              </a:rPr>
              <a:t>Business (1)</a:t>
            </a:r>
          </a:p>
          <a:p>
            <a:pPr eaLnBrk="0" hangingPunct="0">
              <a:spcBef>
                <a:spcPct val="25000"/>
              </a:spcBef>
              <a:buSzPct val="125000"/>
              <a:buFont typeface="Wingdings" pitchFamily="2" charset="2"/>
              <a:buNone/>
            </a:pPr>
            <a:endParaRPr lang="en-GB" sz="2800" dirty="0">
              <a:solidFill>
                <a:schemeClr val="tx1"/>
              </a:solidFill>
              <a:effectLst>
                <a:outerShdw blurRad="38100" dist="38100" dir="2700000" algn="tl">
                  <a:srgbClr val="4E5B6F"/>
                </a:outerShdw>
              </a:effectLst>
              <a:latin typeface="Candara" panose="020E0502030303020204" pitchFamily="34" charset="0"/>
            </a:endParaRPr>
          </a:p>
          <a:p>
            <a:endParaRPr lang="en-GB" dirty="0"/>
          </a:p>
        </p:txBody>
      </p:sp>
    </p:spTree>
    <p:extLst>
      <p:ext uri="{BB962C8B-B14F-4D97-AF65-F5344CB8AC3E}">
        <p14:creationId xmlns:p14="http://schemas.microsoft.com/office/powerpoint/2010/main" val="1569818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8089" y="356382"/>
            <a:ext cx="9875520" cy="1356360"/>
          </a:xfrm>
        </p:spPr>
        <p:txBody>
          <a:bodyPr>
            <a:normAutofit/>
          </a:bodyPr>
          <a:lstStyle/>
          <a:p>
            <a:r>
              <a:rPr lang="en-GB" sz="5400" b="1" dirty="0">
                <a:latin typeface="Candara" panose="020E0502030303020204" pitchFamily="34" charset="0"/>
              </a:rPr>
              <a:t>3 Day Visit – Day 1 - </a:t>
            </a:r>
            <a:r>
              <a:rPr lang="en-GB" sz="5400" b="1" dirty="0" err="1">
                <a:latin typeface="Candara" panose="020E0502030303020204" pitchFamily="34" charset="0"/>
              </a:rPr>
              <a:t>Meggetland</a:t>
            </a:r>
            <a:endParaRPr lang="en-GB" sz="5400" b="1" dirty="0">
              <a:latin typeface="Candara" panose="020E0502030303020204" pitchFamily="34" charset="0"/>
            </a:endParaRPr>
          </a:p>
        </p:txBody>
      </p:sp>
      <p:sp>
        <p:nvSpPr>
          <p:cNvPr id="10" name="Rounded Rectangle 9"/>
          <p:cNvSpPr/>
          <p:nvPr/>
        </p:nvSpPr>
        <p:spPr>
          <a:xfrm>
            <a:off x="759655" y="5078437"/>
            <a:ext cx="4375053" cy="10410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andara" panose="020E0502030303020204" pitchFamily="34" charset="0"/>
              </a:rPr>
              <a:t>We met our new classes and played </a:t>
            </a:r>
            <a:r>
              <a:rPr lang="en-GB" sz="2800" b="1" dirty="0" smtClean="0">
                <a:solidFill>
                  <a:schemeClr val="tx1"/>
                </a:solidFill>
                <a:latin typeface="Candara" panose="020E0502030303020204" pitchFamily="34" charset="0"/>
              </a:rPr>
              <a:t>some rugby</a:t>
            </a:r>
            <a:endParaRPr lang="en-GB" sz="2800" b="1" dirty="0">
              <a:solidFill>
                <a:schemeClr val="tx1"/>
              </a:solidFill>
              <a:latin typeface="Candara" panose="020E0502030303020204" pitchFamily="34" charset="0"/>
            </a:endParaRPr>
          </a:p>
        </p:txBody>
      </p:sp>
      <p:sp>
        <p:nvSpPr>
          <p:cNvPr id="11" name="Rounded Rectangle 10"/>
          <p:cNvSpPr/>
          <p:nvPr/>
        </p:nvSpPr>
        <p:spPr>
          <a:xfrm>
            <a:off x="6351857" y="5078437"/>
            <a:ext cx="4944500" cy="10128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Candara" panose="020E0502030303020204" pitchFamily="34" charset="0"/>
              </a:rPr>
              <a:t>And </a:t>
            </a:r>
            <a:r>
              <a:rPr lang="en-GB" sz="3600" b="1" dirty="0" smtClean="0">
                <a:solidFill>
                  <a:schemeClr val="tx1"/>
                </a:solidFill>
                <a:latin typeface="Candara" panose="020E0502030303020204" pitchFamily="34" charset="0"/>
              </a:rPr>
              <a:t>danced…</a:t>
            </a:r>
            <a:endParaRPr lang="en-GB" sz="3600" b="1" dirty="0">
              <a:solidFill>
                <a:schemeClr val="tx1"/>
              </a:solidFill>
              <a:latin typeface="Candara" panose="020E0502030303020204" pitchFamily="34" charset="0"/>
            </a:endParaRPr>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8089" y="1645920"/>
            <a:ext cx="2290718" cy="3054292"/>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118047" y="1404851"/>
            <a:ext cx="2471520" cy="3295361"/>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429" y="1404851"/>
            <a:ext cx="2447234" cy="326297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0708" y="1885027"/>
            <a:ext cx="3070166" cy="2302625"/>
          </a:xfrm>
          <a:prstGeom prst="rect">
            <a:avLst/>
          </a:prstGeom>
        </p:spPr>
      </p:pic>
    </p:spTree>
    <p:extLst>
      <p:ext uri="{BB962C8B-B14F-4D97-AF65-F5344CB8AC3E}">
        <p14:creationId xmlns:p14="http://schemas.microsoft.com/office/powerpoint/2010/main" val="2941373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286043"/>
            <a:ext cx="9875520" cy="1356360"/>
          </a:xfrm>
        </p:spPr>
        <p:txBody>
          <a:bodyPr/>
          <a:lstStyle/>
          <a:p>
            <a:r>
              <a:rPr lang="en-GB" dirty="0"/>
              <a:t>And…</a:t>
            </a:r>
          </a:p>
        </p:txBody>
      </p:sp>
      <p:sp>
        <p:nvSpPr>
          <p:cNvPr id="6" name="Rounded Rectangle 5"/>
          <p:cNvSpPr/>
          <p:nvPr/>
        </p:nvSpPr>
        <p:spPr>
          <a:xfrm>
            <a:off x="422031" y="5088988"/>
            <a:ext cx="4768947" cy="8757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schemeClr val="tx1"/>
                </a:solidFill>
                <a:latin typeface="Candara" panose="020E0502030303020204" pitchFamily="34" charset="0"/>
              </a:rPr>
              <a:t>We played football… </a:t>
            </a:r>
            <a:endParaRPr lang="en-GB" sz="3200" b="1" dirty="0">
              <a:solidFill>
                <a:schemeClr val="tx1"/>
              </a:solidFill>
              <a:latin typeface="Candara" panose="020E0502030303020204" pitchFamily="34" charset="0"/>
            </a:endParaRPr>
          </a:p>
        </p:txBody>
      </p:sp>
      <p:sp>
        <p:nvSpPr>
          <p:cNvPr id="8" name="Rounded Rectangle 7"/>
          <p:cNvSpPr/>
          <p:nvPr/>
        </p:nvSpPr>
        <p:spPr>
          <a:xfrm>
            <a:off x="6504681" y="5132468"/>
            <a:ext cx="5324329" cy="12174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solidFill>
                  <a:schemeClr val="tx1"/>
                </a:solidFill>
                <a:latin typeface="Candara" panose="020E0502030303020204" pitchFamily="34" charset="0"/>
              </a:rPr>
              <a:t>And we danced some more…and stretched</a:t>
            </a:r>
            <a:endParaRPr lang="en-GB" sz="4000" b="1" dirty="0">
              <a:solidFill>
                <a:schemeClr val="tx1"/>
              </a:solidFill>
              <a:latin typeface="Candara" panose="020E0502030303020204" pitchFamily="34"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2031" y="1261612"/>
            <a:ext cx="2870531" cy="3827376"/>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4333" y="1163780"/>
            <a:ext cx="5065222" cy="379891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1326" y="1812174"/>
            <a:ext cx="2959115" cy="2219336"/>
          </a:xfrm>
          <a:prstGeom prst="rect">
            <a:avLst/>
          </a:prstGeom>
        </p:spPr>
      </p:pic>
    </p:spTree>
    <p:extLst>
      <p:ext uri="{BB962C8B-B14F-4D97-AF65-F5344CB8AC3E}">
        <p14:creationId xmlns:p14="http://schemas.microsoft.com/office/powerpoint/2010/main" val="1830146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328246"/>
            <a:ext cx="9875520" cy="1356360"/>
          </a:xfrm>
        </p:spPr>
        <p:txBody>
          <a:bodyPr/>
          <a:lstStyle/>
          <a:p>
            <a:r>
              <a:rPr lang="en-GB" dirty="0"/>
              <a:t>3 Day Visit – </a:t>
            </a:r>
            <a:r>
              <a:rPr lang="en-GB" dirty="0" smtClean="0"/>
              <a:t>Days </a:t>
            </a:r>
            <a:r>
              <a:rPr lang="en-GB" dirty="0"/>
              <a:t>2 </a:t>
            </a:r>
            <a:r>
              <a:rPr lang="en-GB" dirty="0" smtClean="0"/>
              <a:t>&amp; 3</a:t>
            </a:r>
            <a:endParaRPr lang="en-GB" dirty="0"/>
          </a:p>
        </p:txBody>
      </p:sp>
      <p:sp>
        <p:nvSpPr>
          <p:cNvPr id="5" name="Rounded Rectangle 4"/>
          <p:cNvSpPr/>
          <p:nvPr/>
        </p:nvSpPr>
        <p:spPr>
          <a:xfrm>
            <a:off x="355319" y="1684605"/>
            <a:ext cx="5444197" cy="1638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andara" panose="020E0502030303020204" pitchFamily="34" charset="0"/>
              </a:rPr>
              <a:t>First thing is a tour of the school after our assembly.</a:t>
            </a:r>
          </a:p>
          <a:p>
            <a:pPr algn="ctr"/>
            <a:r>
              <a:rPr lang="en-GB" sz="2000" b="1" dirty="0">
                <a:solidFill>
                  <a:schemeClr val="tx1"/>
                </a:solidFill>
                <a:latin typeface="Candara" panose="020E0502030303020204" pitchFamily="34" charset="0"/>
              </a:rPr>
              <a:t>Then met with Guidance Teachers in PSE</a:t>
            </a:r>
          </a:p>
        </p:txBody>
      </p:sp>
      <p:sp>
        <p:nvSpPr>
          <p:cNvPr id="7" name="Rounded Rectangle 6"/>
          <p:cNvSpPr/>
          <p:nvPr/>
        </p:nvSpPr>
        <p:spPr>
          <a:xfrm>
            <a:off x="291128" y="3515219"/>
            <a:ext cx="5646902" cy="17889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andara" panose="020E0502030303020204" pitchFamily="34" charset="0"/>
              </a:rPr>
              <a:t>A range of lunchtime clubs were on </a:t>
            </a:r>
            <a:r>
              <a:rPr lang="en-GB" sz="2000" b="1" dirty="0" smtClean="0">
                <a:solidFill>
                  <a:schemeClr val="tx1"/>
                </a:solidFill>
                <a:latin typeface="Candara" panose="020E0502030303020204" pitchFamily="34" charset="0"/>
              </a:rPr>
              <a:t>offer today: </a:t>
            </a:r>
            <a:endParaRPr lang="en-GB" sz="2000" b="1" dirty="0">
              <a:solidFill>
                <a:schemeClr val="tx1"/>
              </a:solidFill>
              <a:latin typeface="Candara" panose="020E0502030303020204" pitchFamily="34" charset="0"/>
            </a:endParaRPr>
          </a:p>
          <a:p>
            <a:pPr marL="342900" indent="-342900" algn="ctr">
              <a:buFont typeface="Arial" panose="020B0604020202020204" pitchFamily="34" charset="0"/>
              <a:buChar char="•"/>
            </a:pPr>
            <a:r>
              <a:rPr lang="en-GB" sz="2000" b="1" dirty="0" smtClean="0">
                <a:solidFill>
                  <a:schemeClr val="tx1"/>
                </a:solidFill>
                <a:latin typeface="Candara" panose="020E0502030303020204" pitchFamily="34" charset="0"/>
              </a:rPr>
              <a:t>Something Sporty</a:t>
            </a:r>
          </a:p>
          <a:p>
            <a:pPr marL="342900" indent="-342900" algn="ctr">
              <a:buFont typeface="Arial" panose="020B0604020202020204" pitchFamily="34" charset="0"/>
              <a:buChar char="•"/>
            </a:pPr>
            <a:r>
              <a:rPr lang="en-GB" sz="2000" b="1" dirty="0" smtClean="0">
                <a:solidFill>
                  <a:schemeClr val="tx1"/>
                </a:solidFill>
                <a:latin typeface="Candara" panose="020E0502030303020204" pitchFamily="34" charset="0"/>
              </a:rPr>
              <a:t>Something Digital</a:t>
            </a:r>
            <a:endParaRPr lang="en-GB" sz="2000" b="1" dirty="0">
              <a:solidFill>
                <a:schemeClr val="tx1"/>
              </a:solidFill>
              <a:latin typeface="Candara" panose="020E0502030303020204" pitchFamily="34" charset="0"/>
            </a:endParaRPr>
          </a:p>
          <a:p>
            <a:pPr marL="342900" indent="-342900" algn="ctr">
              <a:buFont typeface="Arial" panose="020B0604020202020204" pitchFamily="34" charset="0"/>
              <a:buChar char="•"/>
            </a:pPr>
            <a:r>
              <a:rPr lang="en-GB" sz="2000" b="1" dirty="0" smtClean="0">
                <a:solidFill>
                  <a:schemeClr val="tx1"/>
                </a:solidFill>
                <a:latin typeface="Candara" panose="020E0502030303020204" pitchFamily="34" charset="0"/>
              </a:rPr>
              <a:t>Something Musical</a:t>
            </a:r>
            <a:endParaRPr lang="en-GB" sz="2000" b="1" dirty="0">
              <a:solidFill>
                <a:schemeClr val="tx1"/>
              </a:solidFill>
              <a:latin typeface="Candara" panose="020E0502030303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9259" y="3175462"/>
            <a:ext cx="2598188" cy="194864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8381" y="659396"/>
            <a:ext cx="2857695" cy="2143271"/>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24030" b="6666"/>
          <a:stretch/>
        </p:blipFill>
        <p:spPr>
          <a:xfrm>
            <a:off x="9174941" y="566543"/>
            <a:ext cx="2426824" cy="223612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9071" y="4223770"/>
            <a:ext cx="1200445" cy="90033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5008" y="3133817"/>
            <a:ext cx="2795787" cy="2096840"/>
          </a:xfrm>
          <a:prstGeom prst="rect">
            <a:avLst/>
          </a:prstGeom>
        </p:spPr>
      </p:pic>
    </p:spTree>
    <p:extLst>
      <p:ext uri="{BB962C8B-B14F-4D97-AF65-F5344CB8AC3E}">
        <p14:creationId xmlns:p14="http://schemas.microsoft.com/office/powerpoint/2010/main" val="1963648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13654"/>
            <a:ext cx="9875520" cy="1356360"/>
          </a:xfrm>
        </p:spPr>
        <p:txBody>
          <a:bodyPr/>
          <a:lstStyle/>
          <a:p>
            <a:r>
              <a:rPr lang="en-GB" b="1" dirty="0">
                <a:solidFill>
                  <a:srgbClr val="7030A0"/>
                </a:solidFill>
                <a:latin typeface="Candara" panose="020E0502030303020204" pitchFamily="34" charset="0"/>
              </a:rPr>
              <a:t>Extra-curricular Clubs and Activities</a:t>
            </a:r>
          </a:p>
        </p:txBody>
      </p:sp>
      <p:sp>
        <p:nvSpPr>
          <p:cNvPr id="3" name="Content Placeholder 2"/>
          <p:cNvSpPr>
            <a:spLocks noGrp="1"/>
          </p:cNvSpPr>
          <p:nvPr>
            <p:ph idx="1"/>
          </p:nvPr>
        </p:nvSpPr>
        <p:spPr>
          <a:xfrm>
            <a:off x="395416" y="1235676"/>
            <a:ext cx="11454714" cy="5227117"/>
          </a:xfrm>
        </p:spPr>
        <p:txBody>
          <a:bodyPr>
            <a:normAutofit fontScale="92500" lnSpcReduction="10000"/>
          </a:bodyPr>
          <a:lstStyle/>
          <a:p>
            <a:r>
              <a:rPr lang="en-GB" b="1" dirty="0">
                <a:solidFill>
                  <a:srgbClr val="7030A0"/>
                </a:solidFill>
                <a:latin typeface="Candara" panose="020E0502030303020204" pitchFamily="34" charset="0"/>
              </a:rPr>
              <a:t>Science club	Computer / programming club</a:t>
            </a:r>
          </a:p>
          <a:p>
            <a:r>
              <a:rPr lang="en-GB" b="1" dirty="0">
                <a:solidFill>
                  <a:srgbClr val="7030A0"/>
                </a:solidFill>
                <a:latin typeface="Candara" panose="020E0502030303020204" pitchFamily="34" charset="0"/>
              </a:rPr>
              <a:t>Creative Writing 		</a:t>
            </a:r>
          </a:p>
          <a:p>
            <a:r>
              <a:rPr lang="en-GB" b="1" dirty="0">
                <a:solidFill>
                  <a:srgbClr val="7030A0"/>
                </a:solidFill>
                <a:latin typeface="Candara" panose="020E0502030303020204" pitchFamily="34" charset="0"/>
              </a:rPr>
              <a:t>music:  pupil choir / guitar ensemble / cello ensemble / wind band / Piping, chanting and drumming band</a:t>
            </a:r>
          </a:p>
          <a:p>
            <a:r>
              <a:rPr lang="en-GB" b="1" dirty="0">
                <a:solidFill>
                  <a:srgbClr val="7030A0"/>
                </a:solidFill>
                <a:latin typeface="Candara" panose="020E0502030303020204" pitchFamily="34" charset="0"/>
              </a:rPr>
              <a:t>Amnesty International</a:t>
            </a:r>
          </a:p>
          <a:p>
            <a:r>
              <a:rPr lang="en-GB" b="1" dirty="0">
                <a:solidFill>
                  <a:srgbClr val="7030A0"/>
                </a:solidFill>
                <a:latin typeface="Candara" panose="020E0502030303020204" pitchFamily="34" charset="0"/>
              </a:rPr>
              <a:t>Enigma Club		</a:t>
            </a:r>
            <a:r>
              <a:rPr lang="en-GB" b="1" dirty="0" smtClean="0">
                <a:solidFill>
                  <a:srgbClr val="7030A0"/>
                </a:solidFill>
                <a:latin typeface="Candara" panose="020E0502030303020204" pitchFamily="34" charset="0"/>
              </a:rPr>
              <a:t>Friday 7</a:t>
            </a:r>
            <a:r>
              <a:rPr lang="en-GB" b="1" baseline="30000" dirty="0" smtClean="0">
                <a:solidFill>
                  <a:srgbClr val="7030A0"/>
                </a:solidFill>
                <a:latin typeface="Candara" panose="020E0502030303020204" pitchFamily="34" charset="0"/>
              </a:rPr>
              <a:t>th</a:t>
            </a:r>
            <a:r>
              <a:rPr lang="en-GB" b="1" dirty="0" smtClean="0">
                <a:solidFill>
                  <a:srgbClr val="7030A0"/>
                </a:solidFill>
                <a:latin typeface="Candara" panose="020E0502030303020204" pitchFamily="34" charset="0"/>
              </a:rPr>
              <a:t> Sept </a:t>
            </a:r>
            <a:endParaRPr lang="en-GB" sz="4300" b="1" dirty="0">
              <a:solidFill>
                <a:srgbClr val="7030A0"/>
              </a:solidFill>
              <a:latin typeface="Candara" panose="020E0502030303020204" pitchFamily="34" charset="0"/>
            </a:endParaRPr>
          </a:p>
          <a:p>
            <a:r>
              <a:rPr lang="en-GB" b="1" dirty="0">
                <a:solidFill>
                  <a:srgbClr val="7030A0"/>
                </a:solidFill>
                <a:latin typeface="Candara" panose="020E0502030303020204" pitchFamily="34" charset="0"/>
              </a:rPr>
              <a:t>Meditation</a:t>
            </a:r>
          </a:p>
          <a:p>
            <a:r>
              <a:rPr lang="en-GB" b="1" dirty="0">
                <a:solidFill>
                  <a:srgbClr val="7030A0"/>
                </a:solidFill>
                <a:latin typeface="Candara" panose="020E0502030303020204" pitchFamily="34" charset="0"/>
              </a:rPr>
              <a:t>Dance</a:t>
            </a:r>
          </a:p>
          <a:p>
            <a:r>
              <a:rPr lang="en-GB" b="1" dirty="0">
                <a:solidFill>
                  <a:srgbClr val="7030A0"/>
                </a:solidFill>
                <a:latin typeface="Candara" panose="020E0502030303020204" pitchFamily="34" charset="0"/>
              </a:rPr>
              <a:t>Girls’ / boys’ rugby</a:t>
            </a:r>
          </a:p>
          <a:p>
            <a:r>
              <a:rPr lang="en-GB" b="1" dirty="0">
                <a:solidFill>
                  <a:srgbClr val="7030A0"/>
                </a:solidFill>
                <a:latin typeface="Candara" panose="020E0502030303020204" pitchFamily="34" charset="0"/>
              </a:rPr>
              <a:t>Football / basketball / badminton / American football / ski race training / running / netball / hockey / dance</a:t>
            </a:r>
          </a:p>
          <a:p>
            <a:r>
              <a:rPr lang="en-GB" b="1" dirty="0">
                <a:solidFill>
                  <a:srgbClr val="7030A0"/>
                </a:solidFill>
                <a:latin typeface="Candara" panose="020E0502030303020204" pitchFamily="34" charset="0"/>
              </a:rPr>
              <a:t>Scripture Union</a:t>
            </a:r>
          </a:p>
          <a:p>
            <a:r>
              <a:rPr lang="en-GB" b="1" dirty="0">
                <a:solidFill>
                  <a:srgbClr val="7030A0"/>
                </a:solidFill>
                <a:latin typeface="Candara" panose="020E0502030303020204" pitchFamily="34" charset="0"/>
              </a:rPr>
              <a:t>Photography club</a:t>
            </a:r>
          </a:p>
          <a:p>
            <a:endParaRPr lang="en-GB" dirty="0"/>
          </a:p>
        </p:txBody>
      </p:sp>
      <p:pic>
        <p:nvPicPr>
          <p:cNvPr id="4" name="Picture 3"/>
          <p:cNvPicPr>
            <a:picLocks noChangeAspect="1"/>
          </p:cNvPicPr>
          <p:nvPr/>
        </p:nvPicPr>
        <p:blipFill>
          <a:blip r:embed="rId2"/>
          <a:stretch>
            <a:fillRect/>
          </a:stretch>
        </p:blipFill>
        <p:spPr>
          <a:xfrm>
            <a:off x="5244928" y="2842952"/>
            <a:ext cx="4129720" cy="1651888"/>
          </a:xfrm>
          <a:prstGeom prst="rect">
            <a:avLst/>
          </a:prstGeom>
        </p:spPr>
      </p:pic>
    </p:spTree>
    <p:extLst>
      <p:ext uri="{BB962C8B-B14F-4D97-AF65-F5344CB8AC3E}">
        <p14:creationId xmlns:p14="http://schemas.microsoft.com/office/powerpoint/2010/main" val="353082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226" y="0"/>
            <a:ext cx="9875520" cy="1356360"/>
          </a:xfrm>
        </p:spPr>
        <p:txBody>
          <a:bodyPr/>
          <a:lstStyle/>
          <a:p>
            <a:r>
              <a:rPr lang="en-GB" b="1" dirty="0"/>
              <a:t>Dress Code</a:t>
            </a:r>
          </a:p>
        </p:txBody>
      </p:sp>
      <p:sp>
        <p:nvSpPr>
          <p:cNvPr id="3" name="Content Placeholder 2"/>
          <p:cNvSpPr>
            <a:spLocks noGrp="1"/>
          </p:cNvSpPr>
          <p:nvPr>
            <p:ph idx="1"/>
          </p:nvPr>
        </p:nvSpPr>
        <p:spPr>
          <a:xfrm>
            <a:off x="287929" y="1100854"/>
            <a:ext cx="9872871" cy="5172755"/>
          </a:xfrm>
        </p:spPr>
        <p:txBody>
          <a:bodyPr>
            <a:normAutofit lnSpcReduction="10000"/>
          </a:bodyPr>
          <a:lstStyle/>
          <a:p>
            <a:r>
              <a:rPr lang="en-GB" sz="3200" b="1" dirty="0">
                <a:solidFill>
                  <a:schemeClr val="tx1"/>
                </a:solidFill>
              </a:rPr>
              <a:t>White shirt</a:t>
            </a:r>
          </a:p>
          <a:p>
            <a:r>
              <a:rPr lang="en-GB" sz="3200" b="1" dirty="0">
                <a:solidFill>
                  <a:schemeClr val="tx1"/>
                </a:solidFill>
              </a:rPr>
              <a:t>Boroughmuir striped tie</a:t>
            </a:r>
          </a:p>
          <a:p>
            <a:r>
              <a:rPr lang="en-GB" sz="3200" b="1" dirty="0">
                <a:solidFill>
                  <a:schemeClr val="tx1"/>
                </a:solidFill>
              </a:rPr>
              <a:t>School-badged hoodie</a:t>
            </a:r>
          </a:p>
          <a:p>
            <a:r>
              <a:rPr lang="en-GB" sz="3200" b="1" dirty="0">
                <a:solidFill>
                  <a:schemeClr val="tx1"/>
                </a:solidFill>
              </a:rPr>
              <a:t>Black skirt / trousers</a:t>
            </a:r>
          </a:p>
          <a:p>
            <a:r>
              <a:rPr lang="en-GB" sz="3200" b="1" dirty="0">
                <a:solidFill>
                  <a:schemeClr val="tx1"/>
                </a:solidFill>
              </a:rPr>
              <a:t>Black school shoes – no trainers or baseball boots</a:t>
            </a:r>
          </a:p>
          <a:p>
            <a:r>
              <a:rPr lang="en-GB" sz="3200" b="1" dirty="0">
                <a:solidFill>
                  <a:schemeClr val="tx1"/>
                </a:solidFill>
              </a:rPr>
              <a:t>Boroughmuir blazer</a:t>
            </a:r>
          </a:p>
          <a:p>
            <a:r>
              <a:rPr lang="en-GB" sz="3200" b="1" dirty="0">
                <a:solidFill>
                  <a:schemeClr val="tx1"/>
                </a:solidFill>
              </a:rPr>
              <a:t>Badged Sports t-shirt  </a:t>
            </a:r>
          </a:p>
          <a:p>
            <a:endParaRPr lang="en-GB" sz="3200" dirty="0"/>
          </a:p>
          <a:p>
            <a:r>
              <a:rPr lang="en-GB" sz="3200" b="1" dirty="0">
                <a:solidFill>
                  <a:schemeClr val="tx1"/>
                </a:solidFill>
                <a:latin typeface="Candara" panose="020E0502030303020204" pitchFamily="34" charset="0"/>
              </a:rPr>
              <a:t>Ties available tonight &amp; Information leaflets   </a:t>
            </a:r>
          </a:p>
        </p:txBody>
      </p:sp>
      <p:pic>
        <p:nvPicPr>
          <p:cNvPr id="4" name="Picture 3" descr="IMG_8882"/>
          <p:cNvPicPr/>
          <p:nvPr/>
        </p:nvPicPr>
        <p:blipFill>
          <a:blip r:embed="rId2">
            <a:extLst>
              <a:ext uri="{28A0092B-C50C-407E-A947-70E740481C1C}">
                <a14:useLocalDpi xmlns:a14="http://schemas.microsoft.com/office/drawing/2010/main" val="0"/>
              </a:ext>
            </a:extLst>
          </a:blip>
          <a:srcRect/>
          <a:stretch>
            <a:fillRect/>
          </a:stretch>
        </p:blipFill>
        <p:spPr bwMode="auto">
          <a:xfrm>
            <a:off x="10160800" y="609600"/>
            <a:ext cx="1710142" cy="2561515"/>
          </a:xfrm>
          <a:prstGeom prst="rect">
            <a:avLst/>
          </a:prstGeom>
          <a:noFill/>
          <a:ln>
            <a:noFill/>
          </a:ln>
        </p:spPr>
      </p:pic>
      <p:pic>
        <p:nvPicPr>
          <p:cNvPr id="5" name="Picture 4" descr="IMG_8889"/>
          <p:cNvPicPr/>
          <p:nvPr/>
        </p:nvPicPr>
        <p:blipFill>
          <a:blip r:embed="rId3">
            <a:extLst>
              <a:ext uri="{28A0092B-C50C-407E-A947-70E740481C1C}">
                <a14:useLocalDpi xmlns:a14="http://schemas.microsoft.com/office/drawing/2010/main" val="0"/>
              </a:ext>
            </a:extLst>
          </a:blip>
          <a:srcRect/>
          <a:stretch>
            <a:fillRect/>
          </a:stretch>
        </p:blipFill>
        <p:spPr bwMode="auto">
          <a:xfrm>
            <a:off x="6168325" y="609599"/>
            <a:ext cx="1654236" cy="2561515"/>
          </a:xfrm>
          <a:prstGeom prst="rect">
            <a:avLst/>
          </a:prstGeom>
          <a:noFill/>
          <a:ln>
            <a:noFill/>
          </a:ln>
        </p:spPr>
      </p:pic>
      <p:pic>
        <p:nvPicPr>
          <p:cNvPr id="6" name="Picture 5" descr="IMG_8886"/>
          <p:cNvPicPr/>
          <p:nvPr/>
        </p:nvPicPr>
        <p:blipFill>
          <a:blip r:embed="rId4">
            <a:extLst>
              <a:ext uri="{28A0092B-C50C-407E-A947-70E740481C1C}">
                <a14:useLocalDpi xmlns:a14="http://schemas.microsoft.com/office/drawing/2010/main" val="0"/>
              </a:ext>
            </a:extLst>
          </a:blip>
          <a:srcRect/>
          <a:stretch>
            <a:fillRect/>
          </a:stretch>
        </p:blipFill>
        <p:spPr bwMode="auto">
          <a:xfrm>
            <a:off x="8090115" y="609600"/>
            <a:ext cx="1803131" cy="2546985"/>
          </a:xfrm>
          <a:prstGeom prst="rect">
            <a:avLst/>
          </a:prstGeom>
          <a:noFill/>
          <a:ln>
            <a:noFill/>
          </a:ln>
        </p:spPr>
      </p:pic>
      <p:pic>
        <p:nvPicPr>
          <p:cNvPr id="7" name="Picture 6" descr="C:\Users\9068595\AppData\Local\Microsoft\Windows\Temporary Internet Files\Content.Outlook\ENXOUS7X\IMG_020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4902" y="4188820"/>
            <a:ext cx="2507165" cy="2220121"/>
          </a:xfrm>
          <a:prstGeom prst="rect">
            <a:avLst/>
          </a:prstGeom>
          <a:noFill/>
          <a:ln>
            <a:noFill/>
          </a:ln>
        </p:spPr>
      </p:pic>
    </p:spTree>
    <p:extLst>
      <p:ext uri="{BB962C8B-B14F-4D97-AF65-F5344CB8AC3E}">
        <p14:creationId xmlns:p14="http://schemas.microsoft.com/office/powerpoint/2010/main" val="2930319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044" y="343593"/>
            <a:ext cx="9875520" cy="1356360"/>
          </a:xfrm>
        </p:spPr>
        <p:txBody>
          <a:bodyPr/>
          <a:lstStyle/>
          <a:p>
            <a:r>
              <a:rPr lang="en-GB" dirty="0" smtClean="0"/>
              <a:t>Some Useful Dates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30280618"/>
              </p:ext>
            </p:extLst>
          </p:nvPr>
        </p:nvGraphicFramePr>
        <p:xfrm>
          <a:off x="390698" y="1454729"/>
          <a:ext cx="11272058" cy="4763191"/>
        </p:xfrm>
        <a:graphic>
          <a:graphicData uri="http://schemas.openxmlformats.org/drawingml/2006/table">
            <a:tbl>
              <a:tblPr firstRow="1" firstCol="1" bandRow="1">
                <a:tableStyleId>{5C22544A-7EE6-4342-B048-85BDC9FD1C3A}</a:tableStyleId>
              </a:tblPr>
              <a:tblGrid>
                <a:gridCol w="6728728">
                  <a:extLst>
                    <a:ext uri="{9D8B030D-6E8A-4147-A177-3AD203B41FA5}">
                      <a16:colId xmlns:a16="http://schemas.microsoft.com/office/drawing/2014/main" val="2268771822"/>
                    </a:ext>
                  </a:extLst>
                </a:gridCol>
                <a:gridCol w="4543330">
                  <a:extLst>
                    <a:ext uri="{9D8B030D-6E8A-4147-A177-3AD203B41FA5}">
                      <a16:colId xmlns:a16="http://schemas.microsoft.com/office/drawing/2014/main" val="2424966626"/>
                    </a:ext>
                  </a:extLst>
                </a:gridCol>
              </a:tblGrid>
              <a:tr h="361253">
                <a:tc>
                  <a:txBody>
                    <a:bodyPr/>
                    <a:lstStyle/>
                    <a:p>
                      <a:pPr algn="ctr">
                        <a:lnSpc>
                          <a:spcPct val="107000"/>
                        </a:lnSpc>
                        <a:spcAft>
                          <a:spcPts val="0"/>
                        </a:spcAft>
                      </a:pPr>
                      <a:r>
                        <a:rPr lang="en-GB" sz="2000" dirty="0">
                          <a:solidFill>
                            <a:schemeClr val="tx1"/>
                          </a:solidFill>
                          <a:effectLst/>
                        </a:rPr>
                        <a:t>S1 Event</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a:effectLst/>
                        </a:rPr>
                        <a:t>Date &amp; Time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866111"/>
                  </a:ext>
                </a:extLst>
              </a:tr>
              <a:tr h="361253">
                <a:tc>
                  <a:txBody>
                    <a:bodyPr/>
                    <a:lstStyle/>
                    <a:p>
                      <a:pPr>
                        <a:lnSpc>
                          <a:spcPct val="107000"/>
                        </a:lnSpc>
                        <a:spcAft>
                          <a:spcPts val="0"/>
                        </a:spcAft>
                      </a:pPr>
                      <a:r>
                        <a:rPr lang="en-GB" sz="2000" dirty="0">
                          <a:solidFill>
                            <a:schemeClr val="tx1"/>
                          </a:solidFill>
                          <a:effectLst/>
                        </a:rPr>
                        <a:t>First Day at </a:t>
                      </a:r>
                      <a:r>
                        <a:rPr lang="en-GB" sz="2000" dirty="0" err="1">
                          <a:solidFill>
                            <a:schemeClr val="tx1"/>
                          </a:solidFill>
                          <a:effectLst/>
                        </a:rPr>
                        <a:t>Boroughmuir</a:t>
                      </a:r>
                      <a:r>
                        <a:rPr lang="en-GB" sz="2000" dirty="0">
                          <a:solidFill>
                            <a:schemeClr val="tx1"/>
                          </a:solidFill>
                          <a:effectLst/>
                        </a:rPr>
                        <a:t> as S1 Pupils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Wednesday 15</a:t>
                      </a:r>
                      <a:r>
                        <a:rPr lang="en-GB" sz="2000" baseline="30000">
                          <a:effectLst/>
                        </a:rPr>
                        <a:t>th</a:t>
                      </a:r>
                      <a:r>
                        <a:rPr lang="en-GB" sz="2000">
                          <a:effectLst/>
                        </a:rPr>
                        <a:t> August 8.32am</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2779870"/>
                  </a:ext>
                </a:extLst>
              </a:tr>
              <a:tr h="1117209">
                <a:tc>
                  <a:txBody>
                    <a:bodyPr/>
                    <a:lstStyle/>
                    <a:p>
                      <a:pPr>
                        <a:lnSpc>
                          <a:spcPct val="107000"/>
                        </a:lnSpc>
                        <a:spcAft>
                          <a:spcPts val="0"/>
                        </a:spcAft>
                      </a:pPr>
                      <a:r>
                        <a:rPr lang="en-GB" sz="2000" dirty="0">
                          <a:solidFill>
                            <a:schemeClr val="tx1"/>
                          </a:solidFill>
                          <a:effectLst/>
                        </a:rPr>
                        <a:t>S1 Welcome Evening –  In partnership with Parent council </a:t>
                      </a:r>
                      <a:endParaRPr lang="en-GB" sz="2000" dirty="0" smtClean="0">
                        <a:solidFill>
                          <a:schemeClr val="tx1"/>
                        </a:solidFill>
                        <a:effectLst/>
                      </a:endParaRPr>
                    </a:p>
                    <a:p>
                      <a:pPr>
                        <a:lnSpc>
                          <a:spcPct val="107000"/>
                        </a:lnSpc>
                        <a:spcAft>
                          <a:spcPts val="0"/>
                        </a:spcAft>
                      </a:pPr>
                      <a:r>
                        <a:rPr lang="en-GB" sz="2000" dirty="0" smtClean="0">
                          <a:solidFill>
                            <a:schemeClr val="tx1"/>
                          </a:solidFill>
                          <a:effectLst/>
                        </a:rPr>
                        <a:t>&amp; </a:t>
                      </a:r>
                    </a:p>
                    <a:p>
                      <a:pPr>
                        <a:lnSpc>
                          <a:spcPct val="107000"/>
                        </a:lnSpc>
                        <a:spcAft>
                          <a:spcPts val="0"/>
                        </a:spcAft>
                      </a:pPr>
                      <a:r>
                        <a:rPr lang="en-GB" sz="2000" smtClean="0">
                          <a:solidFill>
                            <a:schemeClr val="tx1"/>
                          </a:solidFill>
                          <a:effectLst/>
                        </a:rPr>
                        <a:t>Numeracy Engagement </a:t>
                      </a:r>
                      <a:r>
                        <a:rPr lang="en-GB" sz="2000" dirty="0">
                          <a:solidFill>
                            <a:schemeClr val="tx1"/>
                          </a:solidFill>
                          <a:effectLst/>
                        </a:rPr>
                        <a:t>Event for S1 Parents</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Thursday  20</a:t>
                      </a:r>
                      <a:r>
                        <a:rPr lang="en-GB" sz="2000" baseline="30000" dirty="0">
                          <a:effectLst/>
                        </a:rPr>
                        <a:t>th</a:t>
                      </a:r>
                      <a:r>
                        <a:rPr lang="en-GB" sz="2000" dirty="0">
                          <a:effectLst/>
                        </a:rPr>
                        <a:t> September 7-8pm</a:t>
                      </a:r>
                    </a:p>
                    <a:p>
                      <a:pPr>
                        <a:lnSpc>
                          <a:spcPct val="107000"/>
                        </a:lnSpc>
                        <a:spcAft>
                          <a:spcPts val="0"/>
                        </a:spcAft>
                      </a:pPr>
                      <a:r>
                        <a:rPr lang="en-GB" sz="2000" dirty="0">
                          <a:effectLst/>
                        </a:rPr>
                        <a:t>Numeracy from 6.30pm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7489423"/>
                  </a:ext>
                </a:extLst>
              </a:tr>
              <a:tr h="739232">
                <a:tc>
                  <a:txBody>
                    <a:bodyPr/>
                    <a:lstStyle/>
                    <a:p>
                      <a:pPr>
                        <a:lnSpc>
                          <a:spcPct val="107000"/>
                        </a:lnSpc>
                        <a:spcAft>
                          <a:spcPts val="0"/>
                        </a:spcAft>
                      </a:pPr>
                      <a:r>
                        <a:rPr lang="en-GB" sz="2000" i="1" dirty="0">
                          <a:solidFill>
                            <a:schemeClr val="tx1"/>
                          </a:solidFill>
                          <a:effectLst/>
                        </a:rPr>
                        <a:t>Bring Your Parents To School Day </a:t>
                      </a:r>
                      <a:r>
                        <a:rPr lang="en-GB" sz="2000" dirty="0">
                          <a:solidFill>
                            <a:schemeClr val="tx1"/>
                          </a:solidFill>
                          <a:effectLst/>
                        </a:rPr>
                        <a:t>– a chance to experience a day in the life of your S1 child.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Thursday 4</a:t>
                      </a:r>
                      <a:r>
                        <a:rPr lang="en-GB" sz="2000" baseline="30000" dirty="0">
                          <a:effectLst/>
                        </a:rPr>
                        <a:t>th</a:t>
                      </a:r>
                      <a:r>
                        <a:rPr lang="en-GB" sz="2000" dirty="0">
                          <a:effectLst/>
                        </a:rPr>
                        <a:t> October – 8.32am-3pm</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2299295"/>
                  </a:ext>
                </a:extLst>
              </a:tr>
              <a:tr h="739232">
                <a:tc>
                  <a:txBody>
                    <a:bodyPr/>
                    <a:lstStyle/>
                    <a:p>
                      <a:pPr>
                        <a:lnSpc>
                          <a:spcPct val="107000"/>
                        </a:lnSpc>
                        <a:spcAft>
                          <a:spcPts val="0"/>
                        </a:spcAft>
                      </a:pPr>
                      <a:r>
                        <a:rPr lang="en-GB" sz="2000" dirty="0">
                          <a:solidFill>
                            <a:schemeClr val="tx1"/>
                          </a:solidFill>
                          <a:effectLst/>
                        </a:rPr>
                        <a:t>S1 &amp; S6 Sponsored Walk around Arthur’s Seat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Friday 12</a:t>
                      </a:r>
                      <a:r>
                        <a:rPr lang="en-GB" sz="2000" baseline="30000" dirty="0">
                          <a:effectLst/>
                        </a:rPr>
                        <a:t>th</a:t>
                      </a:r>
                      <a:r>
                        <a:rPr lang="en-GB" sz="2000" dirty="0">
                          <a:effectLst/>
                        </a:rPr>
                        <a:t> October – 10.30am -12.50pm</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3674295"/>
                  </a:ext>
                </a:extLst>
              </a:tr>
              <a:tr h="361253">
                <a:tc>
                  <a:txBody>
                    <a:bodyPr/>
                    <a:lstStyle/>
                    <a:p>
                      <a:pPr>
                        <a:lnSpc>
                          <a:spcPct val="107000"/>
                        </a:lnSpc>
                        <a:spcAft>
                          <a:spcPts val="0"/>
                        </a:spcAft>
                      </a:pPr>
                      <a:r>
                        <a:rPr lang="en-GB" sz="2000" dirty="0">
                          <a:solidFill>
                            <a:schemeClr val="tx1"/>
                          </a:solidFill>
                          <a:effectLst/>
                        </a:rPr>
                        <a:t>S1 Halloween Party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Thursday 25</a:t>
                      </a:r>
                      <a:r>
                        <a:rPr lang="en-GB" sz="2000" baseline="30000" dirty="0">
                          <a:effectLst/>
                        </a:rPr>
                        <a:t>th</a:t>
                      </a:r>
                      <a:r>
                        <a:rPr lang="en-GB" sz="2000" dirty="0">
                          <a:effectLst/>
                        </a:rPr>
                        <a:t> October 6.30-8pm</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1242063"/>
                  </a:ext>
                </a:extLst>
              </a:tr>
              <a:tr h="361253">
                <a:tc>
                  <a:txBody>
                    <a:bodyPr/>
                    <a:lstStyle/>
                    <a:p>
                      <a:pPr>
                        <a:lnSpc>
                          <a:spcPct val="107000"/>
                        </a:lnSpc>
                        <a:spcAft>
                          <a:spcPts val="0"/>
                        </a:spcAft>
                      </a:pPr>
                      <a:r>
                        <a:rPr lang="en-GB" sz="2000" dirty="0">
                          <a:solidFill>
                            <a:schemeClr val="tx1"/>
                          </a:solidFill>
                          <a:effectLst/>
                        </a:rPr>
                        <a:t>S1 Tracking Report – first snapshot of progress in S1</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Week/beginning 29</a:t>
                      </a:r>
                      <a:r>
                        <a:rPr lang="en-GB" sz="2000" baseline="30000" dirty="0">
                          <a:effectLst/>
                        </a:rPr>
                        <a:t>th</a:t>
                      </a:r>
                      <a:r>
                        <a:rPr lang="en-GB" sz="2000" dirty="0">
                          <a:effectLst/>
                        </a:rPr>
                        <a:t> October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7726476"/>
                  </a:ext>
                </a:extLst>
              </a:tr>
              <a:tr h="361253">
                <a:tc>
                  <a:txBody>
                    <a:bodyPr/>
                    <a:lstStyle/>
                    <a:p>
                      <a:pPr>
                        <a:lnSpc>
                          <a:spcPct val="107000"/>
                        </a:lnSpc>
                        <a:spcAft>
                          <a:spcPts val="0"/>
                        </a:spcAft>
                      </a:pPr>
                      <a:r>
                        <a:rPr lang="en-GB" sz="2000" dirty="0">
                          <a:solidFill>
                            <a:schemeClr val="tx1"/>
                          </a:solidFill>
                          <a:effectLst/>
                        </a:rPr>
                        <a:t>S1 Parent Consultation Evening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Wednesday 14</a:t>
                      </a:r>
                      <a:r>
                        <a:rPr lang="en-GB" sz="2000" baseline="30000" dirty="0">
                          <a:effectLst/>
                        </a:rPr>
                        <a:t>th</a:t>
                      </a:r>
                      <a:r>
                        <a:rPr lang="en-GB" sz="2000" dirty="0">
                          <a:effectLst/>
                        </a:rPr>
                        <a:t> November 4.30-7pm</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6465021"/>
                  </a:ext>
                </a:extLst>
              </a:tr>
              <a:tr h="361253">
                <a:tc>
                  <a:txBody>
                    <a:bodyPr/>
                    <a:lstStyle/>
                    <a:p>
                      <a:pPr>
                        <a:lnSpc>
                          <a:spcPct val="107000"/>
                        </a:lnSpc>
                        <a:spcAft>
                          <a:spcPts val="0"/>
                        </a:spcAft>
                      </a:pPr>
                      <a:r>
                        <a:rPr lang="en-GB" sz="2000" dirty="0">
                          <a:solidFill>
                            <a:schemeClr val="tx1"/>
                          </a:solidFill>
                          <a:effectLst/>
                        </a:rPr>
                        <a:t>S1 Christmas Party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Thursday 6</a:t>
                      </a:r>
                      <a:r>
                        <a:rPr lang="en-GB" sz="2000" baseline="30000" dirty="0">
                          <a:effectLst/>
                        </a:rPr>
                        <a:t>th</a:t>
                      </a:r>
                      <a:r>
                        <a:rPr lang="en-GB" sz="2000" dirty="0">
                          <a:effectLst/>
                        </a:rPr>
                        <a:t> December 6.30-8pm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232375"/>
                  </a:ext>
                </a:extLst>
              </a:tr>
            </a:tbl>
          </a:graphicData>
        </a:graphic>
      </p:graphicFrame>
    </p:spTree>
    <p:extLst>
      <p:ext uri="{BB962C8B-B14F-4D97-AF65-F5344CB8AC3E}">
        <p14:creationId xmlns:p14="http://schemas.microsoft.com/office/powerpoint/2010/main" val="396955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1158240" y="447725"/>
            <a:ext cx="9875520" cy="1356360"/>
          </a:xfrm>
        </p:spPr>
        <p:txBody>
          <a:bodyPr/>
          <a:lstStyle/>
          <a:p>
            <a:pPr lvl="0" algn="ctr"/>
            <a:r>
              <a:rPr lang="en-GB" sz="3200" b="1" dirty="0">
                <a:solidFill>
                  <a:srgbClr val="7030A0"/>
                </a:solidFill>
              </a:rPr>
              <a:t>Pupil Support TEAM (Guidance)</a:t>
            </a:r>
            <a:br>
              <a:rPr lang="en-GB" sz="3200" b="1" dirty="0">
                <a:solidFill>
                  <a:srgbClr val="7030A0"/>
                </a:solidFill>
              </a:rPr>
            </a:br>
            <a:r>
              <a:rPr lang="en-GB" sz="3200" b="1" dirty="0">
                <a:solidFill>
                  <a:srgbClr val="7030A0"/>
                </a:solidFill>
              </a:rPr>
              <a:t>Your first point of contact &amp; House System </a:t>
            </a:r>
          </a:p>
        </p:txBody>
      </p:sp>
      <p:sp>
        <p:nvSpPr>
          <p:cNvPr id="3" name="Content Placeholder 2"/>
          <p:cNvSpPr txBox="1">
            <a:spLocks noGrp="1"/>
          </p:cNvSpPr>
          <p:nvPr>
            <p:ph idx="1"/>
          </p:nvPr>
        </p:nvSpPr>
        <p:spPr>
          <a:xfrm>
            <a:off x="358346" y="1804085"/>
            <a:ext cx="11009869" cy="4683211"/>
          </a:xfrm>
        </p:spPr>
        <p:txBody>
          <a:bodyPr anchorCtr="1">
            <a:normAutofit fontScale="92500" lnSpcReduction="10000"/>
          </a:bodyPr>
          <a:lstStyle/>
          <a:p>
            <a:pPr marL="114300" indent="0" algn="ctr">
              <a:buNone/>
            </a:pPr>
            <a:endParaRPr lang="en-GB" dirty="0"/>
          </a:p>
          <a:p>
            <a:pPr marL="114300" indent="0" algn="ctr">
              <a:buNone/>
            </a:pPr>
            <a:r>
              <a:rPr lang="en-GB" sz="2800" b="1" dirty="0">
                <a:solidFill>
                  <a:srgbClr val="0070C0"/>
                </a:solidFill>
                <a:latin typeface="Candara" panose="020E0502030303020204" pitchFamily="34" charset="0"/>
              </a:rPr>
              <a:t>Miss Grant – Hartington – 1H1 or 1H2 </a:t>
            </a:r>
          </a:p>
          <a:p>
            <a:pPr marL="114300" indent="0" algn="ctr">
              <a:buNone/>
            </a:pPr>
            <a:r>
              <a:rPr lang="en-GB" sz="2800" b="1" dirty="0">
                <a:solidFill>
                  <a:srgbClr val="FFC000"/>
                </a:solidFill>
                <a:latin typeface="Candara" panose="020E0502030303020204" pitchFamily="34" charset="0"/>
              </a:rPr>
              <a:t>Mrs Marshall – Leamington 1L1 or 1L2</a:t>
            </a:r>
          </a:p>
          <a:p>
            <a:pPr marL="114300" indent="0" algn="ctr">
              <a:buNone/>
            </a:pPr>
            <a:r>
              <a:rPr lang="en-GB" sz="2800" b="1" dirty="0">
                <a:solidFill>
                  <a:srgbClr val="00B050"/>
                </a:solidFill>
                <a:latin typeface="Candara" panose="020E0502030303020204" pitchFamily="34" charset="0"/>
              </a:rPr>
              <a:t>Mr Brandie – </a:t>
            </a:r>
            <a:r>
              <a:rPr lang="en-GB" sz="2800" b="1" dirty="0" err="1">
                <a:solidFill>
                  <a:srgbClr val="00B050"/>
                </a:solidFill>
                <a:latin typeface="Candara" panose="020E0502030303020204" pitchFamily="34" charset="0"/>
              </a:rPr>
              <a:t>Viewforth</a:t>
            </a:r>
            <a:r>
              <a:rPr lang="en-GB" sz="2800" b="1" dirty="0">
                <a:solidFill>
                  <a:srgbClr val="00B050"/>
                </a:solidFill>
                <a:latin typeface="Candara" panose="020E0502030303020204" pitchFamily="34" charset="0"/>
              </a:rPr>
              <a:t> 1V1 or 1V2</a:t>
            </a:r>
          </a:p>
          <a:p>
            <a:pPr marL="114300" indent="0" algn="ctr">
              <a:buNone/>
            </a:pPr>
            <a:r>
              <a:rPr lang="en-GB" sz="2800" b="1" dirty="0">
                <a:solidFill>
                  <a:srgbClr val="FF0000"/>
                </a:solidFill>
                <a:latin typeface="Candara" panose="020E0502030303020204" pitchFamily="34" charset="0"/>
              </a:rPr>
              <a:t> Mrs Wallace – </a:t>
            </a:r>
            <a:r>
              <a:rPr lang="en-GB" sz="2800" b="1" dirty="0" err="1">
                <a:solidFill>
                  <a:srgbClr val="FF0000"/>
                </a:solidFill>
                <a:latin typeface="Candara" panose="020E0502030303020204" pitchFamily="34" charset="0"/>
              </a:rPr>
              <a:t>Westhall</a:t>
            </a:r>
            <a:r>
              <a:rPr lang="en-GB" sz="2800" b="1" dirty="0">
                <a:solidFill>
                  <a:srgbClr val="FF0000"/>
                </a:solidFill>
                <a:latin typeface="Candara" panose="020E0502030303020204" pitchFamily="34" charset="0"/>
              </a:rPr>
              <a:t> 1W1 or 1W2</a:t>
            </a:r>
          </a:p>
          <a:p>
            <a:pPr marL="114300" indent="0" algn="ctr">
              <a:buNone/>
            </a:pPr>
            <a:r>
              <a:rPr lang="en-GB" sz="2800" b="1" dirty="0">
                <a:solidFill>
                  <a:srgbClr val="7030A0"/>
                </a:solidFill>
                <a:latin typeface="Candara" panose="020E0502030303020204" pitchFamily="34" charset="0"/>
              </a:rPr>
              <a:t>Mr </a:t>
            </a:r>
            <a:r>
              <a:rPr lang="en-GB" sz="2800" b="1" dirty="0" err="1">
                <a:solidFill>
                  <a:srgbClr val="7030A0"/>
                </a:solidFill>
                <a:latin typeface="Candara" panose="020E0502030303020204" pitchFamily="34" charset="0"/>
              </a:rPr>
              <a:t>McIlwhaine</a:t>
            </a:r>
            <a:r>
              <a:rPr lang="en-GB" sz="2800" b="1" dirty="0">
                <a:solidFill>
                  <a:srgbClr val="7030A0"/>
                </a:solidFill>
                <a:latin typeface="Candara" panose="020E0502030303020204" pitchFamily="34" charset="0"/>
              </a:rPr>
              <a:t> – Montpelier – 1M1 or 1M2 </a:t>
            </a:r>
          </a:p>
          <a:p>
            <a:pPr marL="114300" indent="0" algn="ctr">
              <a:buNone/>
            </a:pPr>
            <a:r>
              <a:rPr lang="en-GB" b="1" dirty="0">
                <a:solidFill>
                  <a:schemeClr val="accent3"/>
                </a:solidFill>
                <a:latin typeface="Candara" panose="020E0502030303020204" pitchFamily="34" charset="0"/>
              </a:rPr>
              <a:t>If your child is in 1B2 – Mrs McGinley will be their Register teacher and PSE teacher – they will also have a guidance teacher too. </a:t>
            </a:r>
          </a:p>
          <a:p>
            <a:pPr lvl="0" algn="ctr"/>
            <a:endParaRPr lang="en-GB" dirty="0">
              <a:latin typeface="Candara" panose="020E0502030303020204" pitchFamily="34" charset="0"/>
            </a:endParaRPr>
          </a:p>
          <a:p>
            <a:pPr marL="114300" indent="0" algn="ctr">
              <a:buNone/>
            </a:pPr>
            <a:r>
              <a:rPr lang="en-GB" b="1" i="1" dirty="0">
                <a:solidFill>
                  <a:schemeClr val="tx1"/>
                </a:solidFill>
                <a:latin typeface="Candara" panose="020E0502030303020204" pitchFamily="34" charset="0"/>
              </a:rPr>
              <a:t>The system is vertical, therefore the Guidance teacher remains with the pupils throughout their school career.</a:t>
            </a:r>
          </a:p>
        </p:txBody>
      </p:sp>
    </p:spTree>
    <p:extLst>
      <p:ext uri="{BB962C8B-B14F-4D97-AF65-F5344CB8AC3E}">
        <p14:creationId xmlns:p14="http://schemas.microsoft.com/office/powerpoint/2010/main" val="3972118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dirty="0">
                <a:solidFill>
                  <a:schemeClr val="tx1"/>
                </a:solidFill>
              </a:rPr>
              <a:t>Aim</a:t>
            </a:r>
          </a:p>
        </p:txBody>
      </p:sp>
      <p:sp>
        <p:nvSpPr>
          <p:cNvPr id="3" name="Content Placeholder 2"/>
          <p:cNvSpPr txBox="1">
            <a:spLocks noGrp="1"/>
          </p:cNvSpPr>
          <p:nvPr>
            <p:ph idx="1"/>
          </p:nvPr>
        </p:nvSpPr>
        <p:spPr/>
        <p:txBody>
          <a:bodyPr anchorCtr="1"/>
          <a:lstStyle/>
          <a:p>
            <a:pPr marL="114300" indent="0" algn="ctr">
              <a:buNone/>
            </a:pPr>
            <a:endParaRPr lang="en-GB" dirty="0"/>
          </a:p>
          <a:p>
            <a:pPr marL="114300" indent="0" algn="ctr">
              <a:buNone/>
            </a:pPr>
            <a:r>
              <a:rPr lang="en-GB" dirty="0">
                <a:solidFill>
                  <a:schemeClr val="tx1"/>
                </a:solidFill>
              </a:rPr>
              <a:t>Our main aim is to get to know the pupils in our house well, and we do this through delivery of Personal and Social Education to register classes each week and we do this through the following areas:</a:t>
            </a:r>
          </a:p>
          <a:p>
            <a:pPr marL="114300" indent="0" algn="ctr">
              <a:buNone/>
            </a:pPr>
            <a:endParaRPr lang="en-GB" dirty="0">
              <a:solidFill>
                <a:schemeClr val="tx1"/>
              </a:solidFill>
            </a:endParaRPr>
          </a:p>
          <a:p>
            <a:pPr lvl="0"/>
            <a:r>
              <a:rPr lang="en-GB" dirty="0">
                <a:solidFill>
                  <a:schemeClr val="tx1"/>
                </a:solidFill>
              </a:rPr>
              <a:t>Mental, Emotional, Social and Physical Wellbeing</a:t>
            </a:r>
          </a:p>
          <a:p>
            <a:pPr lvl="0"/>
            <a:r>
              <a:rPr lang="en-GB" dirty="0">
                <a:solidFill>
                  <a:schemeClr val="tx1"/>
                </a:solidFill>
              </a:rPr>
              <a:t>Planning for Choices and Change</a:t>
            </a:r>
          </a:p>
          <a:p>
            <a:pPr lvl="0"/>
            <a:r>
              <a:rPr lang="en-GB" dirty="0">
                <a:solidFill>
                  <a:schemeClr val="tx1"/>
                </a:solidFill>
              </a:rPr>
              <a:t>Relationships, Sexual Health and Parenting</a:t>
            </a:r>
          </a:p>
          <a:p>
            <a:pPr lvl="0"/>
            <a:r>
              <a:rPr lang="en-GB" dirty="0">
                <a:solidFill>
                  <a:schemeClr val="tx1"/>
                </a:solidFill>
              </a:rPr>
              <a:t>Substance Misuse</a:t>
            </a:r>
          </a:p>
          <a:p>
            <a:pPr marL="114300" indent="0" algn="ctr">
              <a:buNone/>
            </a:pPr>
            <a:endParaRPr lang="en-GB" dirty="0"/>
          </a:p>
          <a:p>
            <a:pPr marL="114300" indent="0" algn="ctr">
              <a:buNone/>
            </a:pPr>
            <a:endParaRPr lang="en-GB" dirty="0"/>
          </a:p>
        </p:txBody>
      </p:sp>
    </p:spTree>
    <p:extLst>
      <p:ext uri="{BB962C8B-B14F-4D97-AF65-F5344CB8AC3E}">
        <p14:creationId xmlns:p14="http://schemas.microsoft.com/office/powerpoint/2010/main" val="3615418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sz="3200"/>
              <a:t>Tracking and Monitoring Process</a:t>
            </a:r>
          </a:p>
        </p:txBody>
      </p:sp>
      <p:sp>
        <p:nvSpPr>
          <p:cNvPr id="3" name="Content Placeholder 2"/>
          <p:cNvSpPr txBox="1">
            <a:spLocks noGrp="1"/>
          </p:cNvSpPr>
          <p:nvPr>
            <p:ph idx="1"/>
          </p:nvPr>
        </p:nvSpPr>
        <p:spPr/>
        <p:txBody>
          <a:bodyPr/>
          <a:lstStyle/>
          <a:p>
            <a:pPr lvl="0"/>
            <a:r>
              <a:rPr lang="en-GB"/>
              <a:t>In Pupil Support we also track and monitor pupils progress.  We do this through:</a:t>
            </a:r>
          </a:p>
          <a:p>
            <a:pPr lvl="0"/>
            <a:r>
              <a:rPr lang="en-GB"/>
              <a:t>Checking homework diaries.</a:t>
            </a:r>
          </a:p>
          <a:p>
            <a:pPr lvl="0"/>
            <a:r>
              <a:rPr lang="en-GB"/>
              <a:t>Weekly achievements and targets.</a:t>
            </a:r>
          </a:p>
          <a:p>
            <a:pPr lvl="0"/>
            <a:r>
              <a:rPr lang="en-GB"/>
              <a:t>Weekly monitoring attendance and punctuality.</a:t>
            </a:r>
          </a:p>
          <a:p>
            <a:pPr lvl="0"/>
            <a:r>
              <a:rPr lang="en-GB"/>
              <a:t>Discussing pupils tracking and full reports – S1 tracking reports – October and March / full report – May.</a:t>
            </a:r>
          </a:p>
          <a:p>
            <a:pPr lvl="0"/>
            <a:r>
              <a:rPr lang="en-GB"/>
              <a:t>Discussing overall progress with parents / carers at the consultation evening in December.</a:t>
            </a:r>
          </a:p>
        </p:txBody>
      </p:sp>
    </p:spTree>
    <p:extLst>
      <p:ext uri="{BB962C8B-B14F-4D97-AF65-F5344CB8AC3E}">
        <p14:creationId xmlns:p14="http://schemas.microsoft.com/office/powerpoint/2010/main" val="3467562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1077686"/>
            <a:ext cx="11845758" cy="5198118"/>
          </a:xfrm>
        </p:spPr>
        <p:txBody>
          <a:bodyPr>
            <a:normAutofit fontScale="62500" lnSpcReduction="20000"/>
          </a:bodyPr>
          <a:lstStyle/>
          <a:p>
            <a:pPr marL="45720" indent="0">
              <a:buNone/>
            </a:pPr>
            <a:r>
              <a:rPr lang="en-GB" sz="3200" b="1" dirty="0">
                <a:solidFill>
                  <a:schemeClr val="tx1"/>
                </a:solidFill>
                <a:latin typeface="Candara" panose="020E0502030303020204" pitchFamily="34" charset="0"/>
              </a:rPr>
              <a:t>Welcome to </a:t>
            </a:r>
            <a:r>
              <a:rPr lang="en-GB" sz="3200" b="1" dirty="0" err="1">
                <a:solidFill>
                  <a:schemeClr val="tx1"/>
                </a:solidFill>
                <a:latin typeface="Candara" panose="020E0502030303020204" pitchFamily="34" charset="0"/>
              </a:rPr>
              <a:t>Boroughmuir</a:t>
            </a:r>
            <a:r>
              <a:rPr lang="en-GB" sz="3200" b="1" dirty="0">
                <a:solidFill>
                  <a:schemeClr val="tx1"/>
                </a:solidFill>
                <a:latin typeface="Candara" panose="020E0502030303020204" pitchFamily="34" charset="0"/>
              </a:rPr>
              <a:t>		</a:t>
            </a:r>
            <a:r>
              <a:rPr lang="en-GB" sz="3200" b="1" dirty="0" smtClean="0">
                <a:solidFill>
                  <a:schemeClr val="tx1"/>
                </a:solidFill>
                <a:latin typeface="Candara" panose="020E0502030303020204" pitchFamily="34" charset="0"/>
              </a:rPr>
              <a:t> 	Mr </a:t>
            </a:r>
            <a:r>
              <a:rPr lang="en-GB" sz="3200" b="1" dirty="0">
                <a:solidFill>
                  <a:schemeClr val="tx1"/>
                </a:solidFill>
                <a:latin typeface="Candara" panose="020E0502030303020204" pitchFamily="34" charset="0"/>
              </a:rPr>
              <a:t>D </a:t>
            </a:r>
            <a:r>
              <a:rPr lang="en-GB" sz="3200" b="1" dirty="0" smtClean="0">
                <a:solidFill>
                  <a:schemeClr val="tx1"/>
                </a:solidFill>
                <a:latin typeface="Candara" panose="020E0502030303020204" pitchFamily="34" charset="0"/>
              </a:rPr>
              <a:t>Dempster</a:t>
            </a:r>
          </a:p>
          <a:p>
            <a:pPr marL="45720" indent="0">
              <a:buNone/>
            </a:pPr>
            <a:endParaRPr lang="en-GB" sz="3200" b="1" dirty="0" smtClean="0">
              <a:solidFill>
                <a:schemeClr val="tx1"/>
              </a:solidFill>
              <a:latin typeface="Candara" panose="020E0502030303020204" pitchFamily="34" charset="0"/>
            </a:endParaRPr>
          </a:p>
          <a:p>
            <a:pPr marL="45720" indent="0">
              <a:buNone/>
            </a:pPr>
            <a:r>
              <a:rPr lang="en-GB" sz="3200" b="1" dirty="0" smtClean="0">
                <a:solidFill>
                  <a:schemeClr val="tx1"/>
                </a:solidFill>
                <a:latin typeface="Candara" panose="020E0502030303020204" pitchFamily="34" charset="0"/>
              </a:rPr>
              <a:t>Our Highlights 2017-18				Film by Mr Boyd </a:t>
            </a:r>
            <a:endParaRPr lang="en-GB" sz="3200" b="1" dirty="0">
              <a:solidFill>
                <a:schemeClr val="tx1"/>
              </a:solidFill>
              <a:latin typeface="Candara" panose="020E0502030303020204" pitchFamily="34" charset="0"/>
            </a:endParaRPr>
          </a:p>
          <a:p>
            <a:endParaRPr lang="en-GB" sz="3200" b="1" dirty="0">
              <a:solidFill>
                <a:schemeClr val="tx1"/>
              </a:solidFill>
              <a:latin typeface="Candara" panose="020E0502030303020204" pitchFamily="34" charset="0"/>
            </a:endParaRPr>
          </a:p>
          <a:p>
            <a:pPr marL="45720" indent="0">
              <a:buNone/>
            </a:pPr>
            <a:r>
              <a:rPr lang="en-GB" sz="3200" b="1" dirty="0">
                <a:solidFill>
                  <a:schemeClr val="tx1"/>
                </a:solidFill>
                <a:latin typeface="Candara" panose="020E0502030303020204" pitchFamily="34" charset="0"/>
              </a:rPr>
              <a:t>Transition from P7 Into S1 	      </a:t>
            </a:r>
            <a:r>
              <a:rPr lang="en-GB" sz="3200" b="1" dirty="0" smtClean="0">
                <a:solidFill>
                  <a:schemeClr val="tx1"/>
                </a:solidFill>
                <a:latin typeface="Candara" panose="020E0502030303020204" pitchFamily="34" charset="0"/>
              </a:rPr>
              <a:t>		Ms </a:t>
            </a:r>
            <a:r>
              <a:rPr lang="en-GB" sz="3200" b="1" dirty="0">
                <a:solidFill>
                  <a:schemeClr val="tx1"/>
                </a:solidFill>
                <a:latin typeface="Candara" panose="020E0502030303020204" pitchFamily="34" charset="0"/>
              </a:rPr>
              <a:t>J Presly &amp; S1 Experts </a:t>
            </a:r>
          </a:p>
          <a:p>
            <a:endParaRPr lang="en-GB" sz="3200" b="1" dirty="0">
              <a:solidFill>
                <a:schemeClr val="tx1"/>
              </a:solidFill>
              <a:latin typeface="Candara" panose="020E0502030303020204" pitchFamily="34" charset="0"/>
            </a:endParaRPr>
          </a:p>
          <a:p>
            <a:pPr marL="45720" indent="0">
              <a:buNone/>
            </a:pPr>
            <a:r>
              <a:rPr lang="en-GB" sz="3200" b="1" dirty="0">
                <a:solidFill>
                  <a:schemeClr val="tx1"/>
                </a:solidFill>
                <a:latin typeface="Candara" panose="020E0502030303020204" pitchFamily="34" charset="0"/>
              </a:rPr>
              <a:t>Support for Pupils 			     </a:t>
            </a:r>
            <a:r>
              <a:rPr lang="en-GB" sz="3200" b="1" dirty="0" smtClean="0">
                <a:solidFill>
                  <a:schemeClr val="tx1"/>
                </a:solidFill>
                <a:latin typeface="Candara" panose="020E0502030303020204" pitchFamily="34" charset="0"/>
              </a:rPr>
              <a:t>	 </a:t>
            </a:r>
            <a:r>
              <a:rPr lang="en-GB" sz="3200" b="1" dirty="0">
                <a:solidFill>
                  <a:schemeClr val="tx1"/>
                </a:solidFill>
                <a:latin typeface="Candara" panose="020E0502030303020204" pitchFamily="34" charset="0"/>
              </a:rPr>
              <a:t>Mrs H Marshall</a:t>
            </a:r>
          </a:p>
          <a:p>
            <a:endParaRPr lang="en-GB" sz="3200" b="1" dirty="0">
              <a:solidFill>
                <a:schemeClr val="tx1"/>
              </a:solidFill>
              <a:latin typeface="Candara" panose="020E0502030303020204" pitchFamily="34" charset="0"/>
            </a:endParaRPr>
          </a:p>
          <a:p>
            <a:pPr marL="45720" indent="0">
              <a:buNone/>
            </a:pPr>
            <a:r>
              <a:rPr lang="en-GB" sz="3200" b="1" dirty="0">
                <a:solidFill>
                  <a:schemeClr val="tx1"/>
                </a:solidFill>
                <a:latin typeface="Candara" panose="020E0502030303020204" pitchFamily="34" charset="0"/>
              </a:rPr>
              <a:t>Support for Learning 		      </a:t>
            </a:r>
            <a:r>
              <a:rPr lang="en-GB" sz="3200" b="1" dirty="0" smtClean="0">
                <a:solidFill>
                  <a:schemeClr val="tx1"/>
                </a:solidFill>
                <a:latin typeface="Candara" panose="020E0502030303020204" pitchFamily="34" charset="0"/>
              </a:rPr>
              <a:t>		Mrs </a:t>
            </a:r>
            <a:r>
              <a:rPr lang="en-GB" sz="3200" b="1" dirty="0">
                <a:solidFill>
                  <a:schemeClr val="tx1"/>
                </a:solidFill>
                <a:latin typeface="Candara" panose="020E0502030303020204" pitchFamily="34" charset="0"/>
              </a:rPr>
              <a:t>S </a:t>
            </a:r>
            <a:r>
              <a:rPr lang="en-GB" sz="3200" b="1" dirty="0" smtClean="0">
                <a:solidFill>
                  <a:schemeClr val="tx1"/>
                </a:solidFill>
                <a:latin typeface="Candara" panose="020E0502030303020204" pitchFamily="34" charset="0"/>
              </a:rPr>
              <a:t>Hall</a:t>
            </a:r>
          </a:p>
          <a:p>
            <a:pPr marL="45720" indent="0">
              <a:buNone/>
            </a:pPr>
            <a:endParaRPr lang="en-GB" sz="3200" b="1" dirty="0" smtClean="0">
              <a:solidFill>
                <a:schemeClr val="tx1"/>
              </a:solidFill>
              <a:latin typeface="Candara" panose="020E0502030303020204" pitchFamily="34" charset="0"/>
            </a:endParaRPr>
          </a:p>
          <a:p>
            <a:pPr marL="45720" indent="0">
              <a:buNone/>
            </a:pPr>
            <a:r>
              <a:rPr lang="en-GB" sz="3200" b="1" dirty="0" smtClean="0">
                <a:solidFill>
                  <a:schemeClr val="tx1"/>
                </a:solidFill>
                <a:latin typeface="Candara" panose="020E0502030303020204" pitchFamily="34" charset="0"/>
              </a:rPr>
              <a:t>Music Tuition					Mrs A Clegg</a:t>
            </a:r>
            <a:endParaRPr lang="en-GB" sz="3200" b="1" dirty="0">
              <a:solidFill>
                <a:schemeClr val="tx1"/>
              </a:solidFill>
              <a:latin typeface="Candara" panose="020E0502030303020204" pitchFamily="34" charset="0"/>
            </a:endParaRPr>
          </a:p>
          <a:p>
            <a:pPr marL="45720" indent="0">
              <a:buNone/>
            </a:pPr>
            <a:endParaRPr lang="en-GB" sz="3200" b="1" dirty="0">
              <a:solidFill>
                <a:schemeClr val="tx1"/>
              </a:solidFill>
              <a:latin typeface="Candara" panose="020E0502030303020204" pitchFamily="34" charset="0"/>
            </a:endParaRPr>
          </a:p>
          <a:p>
            <a:pPr marL="45720" indent="0" algn="ctr">
              <a:buNone/>
            </a:pPr>
            <a:r>
              <a:rPr lang="en-GB" sz="3200" b="1" dirty="0" smtClean="0">
                <a:solidFill>
                  <a:schemeClr val="tx1"/>
                </a:solidFill>
                <a:latin typeface="Candara" panose="020E0502030303020204" pitchFamily="34" charset="0"/>
              </a:rPr>
              <a:t>Any Questions?</a:t>
            </a:r>
            <a:r>
              <a:rPr lang="en-GB" sz="3200" b="1" dirty="0">
                <a:solidFill>
                  <a:schemeClr val="tx1"/>
                </a:solidFill>
                <a:latin typeface="Candara" panose="020E0502030303020204" pitchFamily="34" charset="0"/>
              </a:rPr>
              <a:t>		</a:t>
            </a:r>
          </a:p>
          <a:p>
            <a:endParaRPr lang="en-GB" sz="3200" dirty="0"/>
          </a:p>
          <a:p>
            <a:pPr marL="45720" indent="0">
              <a:buNone/>
            </a:pPr>
            <a:endParaRPr lang="en-GB"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4020" y="446601"/>
            <a:ext cx="1463884" cy="1628571"/>
          </a:xfrm>
          <a:prstGeom prst="rect">
            <a:avLst/>
          </a:prstGeom>
        </p:spPr>
      </p:pic>
    </p:spTree>
    <p:extLst>
      <p:ext uri="{BB962C8B-B14F-4D97-AF65-F5344CB8AC3E}">
        <p14:creationId xmlns:p14="http://schemas.microsoft.com/office/powerpoint/2010/main" val="5131587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Concerns</a:t>
            </a:r>
          </a:p>
        </p:txBody>
      </p:sp>
      <p:sp>
        <p:nvSpPr>
          <p:cNvPr id="3" name="Content Placeholder 2"/>
          <p:cNvSpPr txBox="1">
            <a:spLocks noGrp="1"/>
          </p:cNvSpPr>
          <p:nvPr>
            <p:ph idx="1"/>
          </p:nvPr>
        </p:nvSpPr>
        <p:spPr/>
        <p:txBody>
          <a:bodyPr/>
          <a:lstStyle/>
          <a:p>
            <a:pPr lvl="0"/>
            <a:r>
              <a:rPr lang="en-GB"/>
              <a:t>We respond to concerns that pupils, parents/carers or staff may have and work closely with our colleagues in Support for Learning.</a:t>
            </a:r>
          </a:p>
          <a:p>
            <a:pPr lvl="0"/>
            <a:r>
              <a:rPr lang="en-GB"/>
              <a:t>We are happy to liaise with staff on a pupil or parent/carers behalf.</a:t>
            </a:r>
          </a:p>
          <a:p>
            <a:pPr lvl="0"/>
            <a:r>
              <a:rPr lang="en-GB"/>
              <a:t>Pupil Support are the first point of contact with the school and can be accessed through the office.</a:t>
            </a:r>
          </a:p>
          <a:p>
            <a:pPr lvl="0"/>
            <a:r>
              <a:rPr lang="en-GB"/>
              <a:t>We work in partnership with pupils, parents / carers, staff and all members of the community, in and out of school to promote positive relationships at all times.</a:t>
            </a:r>
          </a:p>
          <a:p>
            <a:pPr lvl="0"/>
            <a:endParaRPr lang="en-GB"/>
          </a:p>
        </p:txBody>
      </p:sp>
    </p:spTree>
    <p:extLst>
      <p:ext uri="{BB962C8B-B14F-4D97-AF65-F5344CB8AC3E}">
        <p14:creationId xmlns:p14="http://schemas.microsoft.com/office/powerpoint/2010/main" val="3753271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a:t>Information</a:t>
            </a:r>
          </a:p>
        </p:txBody>
      </p:sp>
      <p:sp>
        <p:nvSpPr>
          <p:cNvPr id="3" name="Content Placeholder 2"/>
          <p:cNvSpPr txBox="1">
            <a:spLocks noGrp="1"/>
          </p:cNvSpPr>
          <p:nvPr>
            <p:ph idx="1"/>
          </p:nvPr>
        </p:nvSpPr>
        <p:spPr/>
        <p:txBody>
          <a:bodyPr/>
          <a:lstStyle/>
          <a:p>
            <a:pPr lvl="0"/>
            <a:r>
              <a:rPr lang="en-GB"/>
              <a:t>All information relating to the school is on the website – boroughmuirhighschool.org</a:t>
            </a:r>
          </a:p>
          <a:p>
            <a:pPr lvl="0"/>
            <a:r>
              <a:rPr lang="en-GB"/>
              <a:t>You can follow us on twitter @BoroughmuirHS</a:t>
            </a:r>
          </a:p>
          <a:p>
            <a:pPr lvl="0"/>
            <a:r>
              <a:rPr lang="en-GB"/>
              <a:t>Your young person has been issued with an information booklet, please read it and encourage them to read it too!  If you have any concerns, please do not hesitate to ask.</a:t>
            </a:r>
          </a:p>
          <a:p>
            <a:pPr lvl="0"/>
            <a:endParaRPr lang="en-GB"/>
          </a:p>
        </p:txBody>
      </p:sp>
    </p:spTree>
    <p:extLst>
      <p:ext uri="{BB962C8B-B14F-4D97-AF65-F5344CB8AC3E}">
        <p14:creationId xmlns:p14="http://schemas.microsoft.com/office/powerpoint/2010/main" val="199472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2047" y="2603112"/>
            <a:ext cx="5117086" cy="3347745"/>
          </a:xfrm>
          <a:prstGeom prst="rect">
            <a:avLst/>
          </a:prstGeom>
        </p:spPr>
      </p:pic>
      <p:sp>
        <p:nvSpPr>
          <p:cNvPr id="2" name="Title 1"/>
          <p:cNvSpPr>
            <a:spLocks noGrp="1"/>
          </p:cNvSpPr>
          <p:nvPr>
            <p:ph type="title"/>
          </p:nvPr>
        </p:nvSpPr>
        <p:spPr/>
        <p:txBody>
          <a:bodyPr>
            <a:normAutofit/>
          </a:bodyPr>
          <a:lstStyle/>
          <a:p>
            <a:r>
              <a:rPr lang="en-GB" sz="4050" b="1" dirty="0">
                <a:latin typeface="Candara" panose="020E0502030303020204" pitchFamily="34" charset="0"/>
              </a:rPr>
              <a:t>Support for Learning Staff</a:t>
            </a:r>
          </a:p>
        </p:txBody>
      </p:sp>
      <p:sp>
        <p:nvSpPr>
          <p:cNvPr id="3" name="Content Placeholder 2"/>
          <p:cNvSpPr>
            <a:spLocks noGrp="1"/>
          </p:cNvSpPr>
          <p:nvPr>
            <p:ph idx="1"/>
          </p:nvPr>
        </p:nvSpPr>
        <p:spPr>
          <a:xfrm>
            <a:off x="726412" y="2053771"/>
            <a:ext cx="10682043" cy="4038600"/>
          </a:xfrm>
        </p:spPr>
        <p:txBody>
          <a:bodyPr>
            <a:normAutofit lnSpcReduction="10000"/>
          </a:bodyPr>
          <a:lstStyle/>
          <a:p>
            <a:pPr marL="45720" indent="0">
              <a:buNone/>
            </a:pPr>
            <a:r>
              <a:rPr lang="en-GB" sz="3200" b="1" dirty="0">
                <a:latin typeface="Candara" panose="020E0502030303020204" pitchFamily="34" charset="0"/>
              </a:rPr>
              <a:t>Support for Learning Leader</a:t>
            </a:r>
          </a:p>
          <a:p>
            <a:pPr marL="45720" indent="0">
              <a:buNone/>
            </a:pPr>
            <a:r>
              <a:rPr lang="en-GB" sz="3200" b="1" dirty="0">
                <a:latin typeface="Candara" panose="020E0502030303020204" pitchFamily="34" charset="0"/>
              </a:rPr>
              <a:t>-  Mrs Haresnape</a:t>
            </a:r>
          </a:p>
          <a:p>
            <a:pPr marL="45720" indent="0">
              <a:buNone/>
            </a:pPr>
            <a:endParaRPr lang="en-GB" sz="3200" b="1" dirty="0">
              <a:latin typeface="Candara" panose="020E0502030303020204" pitchFamily="34" charset="0"/>
            </a:endParaRPr>
          </a:p>
          <a:p>
            <a:pPr marL="45720" indent="0">
              <a:buNone/>
            </a:pPr>
            <a:r>
              <a:rPr lang="en-GB" sz="3200" b="1" dirty="0">
                <a:latin typeface="Candara" panose="020E0502030303020204" pitchFamily="34" charset="0"/>
              </a:rPr>
              <a:t>Support for Learning Teacher</a:t>
            </a:r>
          </a:p>
          <a:p>
            <a:pPr marL="45720" indent="0">
              <a:buNone/>
            </a:pPr>
            <a:r>
              <a:rPr lang="en-GB" sz="3200" b="1" dirty="0">
                <a:latin typeface="Candara" panose="020E0502030303020204" pitchFamily="34" charset="0"/>
              </a:rPr>
              <a:t> -   Mrs Hall</a:t>
            </a:r>
          </a:p>
          <a:p>
            <a:pPr marL="45720" indent="0">
              <a:buNone/>
            </a:pPr>
            <a:endParaRPr lang="en-GB" sz="3200" b="1" dirty="0">
              <a:latin typeface="Candara" panose="020E0502030303020204" pitchFamily="34" charset="0"/>
            </a:endParaRPr>
          </a:p>
          <a:p>
            <a:pPr marL="45720" indent="0">
              <a:buNone/>
            </a:pPr>
            <a:r>
              <a:rPr lang="en-GB" sz="3200" b="1" dirty="0">
                <a:latin typeface="Candara" panose="020E0502030303020204" pitchFamily="34" charset="0"/>
              </a:rPr>
              <a:t>Pupil Support Assistants</a:t>
            </a:r>
          </a:p>
        </p:txBody>
      </p:sp>
      <p:pic>
        <p:nvPicPr>
          <p:cNvPr id="5122" name="Picture 2" descr="j0305853[1]"/>
          <p:cNvPicPr>
            <a:picLocks noChangeAspect="1" noChangeArrowheads="1"/>
          </p:cNvPicPr>
          <p:nvPr/>
        </p:nvPicPr>
        <p:blipFill>
          <a:blip r:embed="rId3">
            <a:extLst>
              <a:ext uri="{28A0092B-C50C-407E-A947-70E740481C1C}">
                <a14:useLocalDpi xmlns:a14="http://schemas.microsoft.com/office/drawing/2010/main" val="0"/>
              </a:ext>
            </a:extLst>
          </a:blip>
          <a:srcRect t="3455" b="3455"/>
          <a:stretch>
            <a:fillRect/>
          </a:stretch>
        </p:blipFill>
        <p:spPr bwMode="auto">
          <a:xfrm>
            <a:off x="9860374" y="386085"/>
            <a:ext cx="1351790" cy="18033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270143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357" y="504371"/>
            <a:ext cx="10515600" cy="1672772"/>
          </a:xfrm>
        </p:spPr>
        <p:txBody>
          <a:bodyPr>
            <a:normAutofit/>
          </a:bodyPr>
          <a:lstStyle/>
          <a:p>
            <a:r>
              <a:rPr lang="en-GB" b="1" dirty="0">
                <a:latin typeface="Candara" panose="020E0502030303020204" pitchFamily="34" charset="0"/>
              </a:rPr>
              <a:t>SFL Support at Transition</a:t>
            </a:r>
            <a:br>
              <a:rPr lang="en-GB" b="1" dirty="0">
                <a:latin typeface="Candara" panose="020E0502030303020204" pitchFamily="34" charset="0"/>
              </a:rPr>
            </a:br>
            <a:r>
              <a:rPr lang="en-GB" sz="2200" b="1" dirty="0">
                <a:solidFill>
                  <a:schemeClr val="tx1"/>
                </a:solidFill>
                <a:latin typeface="Candara" panose="020E0502030303020204" pitchFamily="34" charset="0"/>
              </a:rPr>
              <a:t>We work closely with primary schools to ensure that literacy and numeracy support is continued for individual pupils.</a:t>
            </a:r>
            <a:endParaRPr lang="en-GB" sz="2200" dirty="0">
              <a:solidFill>
                <a:schemeClr val="tx1"/>
              </a:solidFill>
              <a:latin typeface="Candara" panose="020E0502030303020204" pitchFamily="34" charset="0"/>
            </a:endParaRPr>
          </a:p>
        </p:txBody>
      </p:sp>
      <p:sp>
        <p:nvSpPr>
          <p:cNvPr id="3" name="Content Placeholder 2"/>
          <p:cNvSpPr>
            <a:spLocks noGrp="1"/>
          </p:cNvSpPr>
          <p:nvPr>
            <p:ph sz="half" idx="1"/>
          </p:nvPr>
        </p:nvSpPr>
        <p:spPr>
          <a:xfrm>
            <a:off x="426358" y="2177143"/>
            <a:ext cx="6627586" cy="4170531"/>
          </a:xfrm>
        </p:spPr>
        <p:txBody>
          <a:bodyPr>
            <a:normAutofit/>
          </a:bodyPr>
          <a:lstStyle/>
          <a:p>
            <a:pPr marL="285750" indent="-285750"/>
            <a:r>
              <a:rPr lang="en-GB" b="1" dirty="0">
                <a:solidFill>
                  <a:schemeClr val="tx1"/>
                </a:solidFill>
                <a:latin typeface="Candara" panose="020E0502030303020204" pitchFamily="34" charset="0"/>
              </a:rPr>
              <a:t>Visit cluster primary schools to meet teachers and pupils</a:t>
            </a:r>
          </a:p>
          <a:p>
            <a:pPr marL="285750" indent="-285750"/>
            <a:r>
              <a:rPr lang="en-GB" b="1" dirty="0">
                <a:solidFill>
                  <a:schemeClr val="tx1"/>
                </a:solidFill>
                <a:latin typeface="Candara" panose="020E0502030303020204" pitchFamily="34" charset="0"/>
              </a:rPr>
              <a:t>Attend primary school planning meetings during summer term</a:t>
            </a:r>
          </a:p>
          <a:p>
            <a:pPr marL="285750" indent="-285750"/>
            <a:r>
              <a:rPr lang="en-GB" b="1" dirty="0">
                <a:solidFill>
                  <a:schemeClr val="tx1"/>
                </a:solidFill>
                <a:latin typeface="Candara" panose="020E0502030303020204" pitchFamily="34" charset="0"/>
              </a:rPr>
              <a:t>Talk informally to groups and provide leaflets</a:t>
            </a:r>
          </a:p>
          <a:p>
            <a:pPr marL="285750" indent="-285750"/>
            <a:r>
              <a:rPr lang="en-GB" b="1" dirty="0">
                <a:solidFill>
                  <a:schemeClr val="tx1"/>
                </a:solidFill>
                <a:latin typeface="Candara" panose="020E0502030303020204" pitchFamily="34" charset="0"/>
              </a:rPr>
              <a:t>Participate in Enhanced Transition events</a:t>
            </a:r>
          </a:p>
          <a:p>
            <a:pPr marL="285750" indent="-285750"/>
            <a:r>
              <a:rPr lang="en-GB" b="1" dirty="0">
                <a:solidFill>
                  <a:schemeClr val="tx1"/>
                </a:solidFill>
                <a:latin typeface="Candara" panose="020E0502030303020204" pitchFamily="34" charset="0"/>
              </a:rPr>
              <a:t>Plan individual support to meet learning needs using primary school data</a:t>
            </a:r>
          </a:p>
          <a:p>
            <a:endParaRPr lang="en-GB"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7018377" y="2395064"/>
            <a:ext cx="4757057" cy="3612619"/>
          </a:xfrm>
        </p:spPr>
      </p:pic>
    </p:spTree>
    <p:extLst>
      <p:ext uri="{BB962C8B-B14F-4D97-AF65-F5344CB8AC3E}">
        <p14:creationId xmlns:p14="http://schemas.microsoft.com/office/powerpoint/2010/main" val="2743342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685" y="469901"/>
            <a:ext cx="10515600" cy="634999"/>
          </a:xfrm>
        </p:spPr>
        <p:txBody>
          <a:bodyPr>
            <a:normAutofit fontScale="90000"/>
          </a:bodyPr>
          <a:lstStyle/>
          <a:p>
            <a:r>
              <a:rPr lang="en-GB" dirty="0">
                <a:latin typeface="+mn-lt"/>
              </a:rPr>
              <a:t/>
            </a:r>
            <a:br>
              <a:rPr lang="en-GB" dirty="0">
                <a:latin typeface="+mn-lt"/>
              </a:rPr>
            </a:br>
            <a:r>
              <a:rPr lang="en-GB" b="1" dirty="0">
                <a:latin typeface="Candara" panose="020E0502030303020204" pitchFamily="34" charset="0"/>
              </a:rPr>
              <a:t>Support for Learning at Boroughmuir </a:t>
            </a:r>
            <a:br>
              <a:rPr lang="en-GB" b="1" dirty="0">
                <a:latin typeface="Candara" panose="020E0502030303020204" pitchFamily="34" charset="0"/>
              </a:rPr>
            </a:br>
            <a:endParaRPr lang="en-GB" b="1" dirty="0">
              <a:latin typeface="Candara" panose="020E0502030303020204" pitchFamily="34" charset="0"/>
            </a:endParaRPr>
          </a:p>
        </p:txBody>
      </p:sp>
      <p:sp>
        <p:nvSpPr>
          <p:cNvPr id="3" name="Content Placeholder 2"/>
          <p:cNvSpPr>
            <a:spLocks noGrp="1"/>
          </p:cNvSpPr>
          <p:nvPr>
            <p:ph sz="half" idx="1"/>
          </p:nvPr>
        </p:nvSpPr>
        <p:spPr>
          <a:xfrm>
            <a:off x="406399" y="957943"/>
            <a:ext cx="6828638" cy="5671458"/>
          </a:xfrm>
        </p:spPr>
        <p:txBody>
          <a:bodyPr>
            <a:normAutofit fontScale="25000" lnSpcReduction="20000"/>
          </a:bodyPr>
          <a:lstStyle/>
          <a:p>
            <a:pPr marL="0" indent="0">
              <a:buNone/>
            </a:pPr>
            <a:r>
              <a:rPr lang="en-GB" sz="6400" b="1" dirty="0">
                <a:solidFill>
                  <a:schemeClr val="tx1"/>
                </a:solidFill>
              </a:rPr>
              <a:t>In Class Support</a:t>
            </a:r>
          </a:p>
          <a:p>
            <a:r>
              <a:rPr lang="en-GB" sz="6400" dirty="0">
                <a:solidFill>
                  <a:schemeClr val="tx1"/>
                </a:solidFill>
              </a:rPr>
              <a:t>Differentiation in the classroom </a:t>
            </a:r>
          </a:p>
          <a:p>
            <a:r>
              <a:rPr lang="en-GB" sz="6400" dirty="0">
                <a:solidFill>
                  <a:schemeClr val="tx1"/>
                </a:solidFill>
              </a:rPr>
              <a:t>SFL teachers, Pupil Support Assistants and Sixth Year students help in classes to support </a:t>
            </a:r>
            <a:r>
              <a:rPr lang="en-GB" sz="6400" b="1" dirty="0">
                <a:solidFill>
                  <a:schemeClr val="tx1"/>
                </a:solidFill>
              </a:rPr>
              <a:t>Literacy and Numeracy</a:t>
            </a:r>
            <a:endParaRPr lang="en-GB" sz="6400" dirty="0">
              <a:solidFill>
                <a:schemeClr val="tx1"/>
              </a:solidFill>
            </a:endParaRPr>
          </a:p>
          <a:p>
            <a:pPr marL="0" indent="0">
              <a:buNone/>
            </a:pPr>
            <a:r>
              <a:rPr lang="en-GB" sz="6400" b="1" dirty="0">
                <a:solidFill>
                  <a:schemeClr val="tx1"/>
                </a:solidFill>
              </a:rPr>
              <a:t>Literacy Intervention</a:t>
            </a:r>
            <a:endParaRPr lang="en-GB" sz="6400" dirty="0">
              <a:solidFill>
                <a:schemeClr val="tx1"/>
              </a:solidFill>
            </a:endParaRPr>
          </a:p>
          <a:p>
            <a:r>
              <a:rPr lang="en-GB" sz="6400" dirty="0">
                <a:solidFill>
                  <a:schemeClr val="tx1"/>
                </a:solidFill>
              </a:rPr>
              <a:t>SFL teachers work with pupils on improving reading skills</a:t>
            </a:r>
          </a:p>
          <a:p>
            <a:r>
              <a:rPr lang="en-GB" sz="6400" dirty="0">
                <a:solidFill>
                  <a:schemeClr val="tx1"/>
                </a:solidFill>
              </a:rPr>
              <a:t>PSAs work 1 to 1 on structured literacy programme</a:t>
            </a:r>
          </a:p>
          <a:p>
            <a:pPr marL="0" indent="0">
              <a:buNone/>
            </a:pPr>
            <a:r>
              <a:rPr lang="en-GB" sz="6400" b="1" dirty="0">
                <a:solidFill>
                  <a:schemeClr val="tx1"/>
                </a:solidFill>
              </a:rPr>
              <a:t>SFL  Interviews</a:t>
            </a:r>
          </a:p>
          <a:p>
            <a:r>
              <a:rPr lang="en-GB" sz="6400" dirty="0">
                <a:solidFill>
                  <a:schemeClr val="tx1"/>
                </a:solidFill>
              </a:rPr>
              <a:t>Pupils are invited to informal settling in interviews</a:t>
            </a:r>
          </a:p>
          <a:p>
            <a:r>
              <a:rPr lang="en-GB" sz="6400" dirty="0">
                <a:solidFill>
                  <a:schemeClr val="tx1"/>
                </a:solidFill>
              </a:rPr>
              <a:t>Pupils are invited to discuss their learning profile to ensure to appropriate support strategies are in place </a:t>
            </a:r>
          </a:p>
          <a:p>
            <a:pPr marL="0" indent="0">
              <a:buNone/>
            </a:pPr>
            <a:r>
              <a:rPr lang="en-GB" sz="6400" dirty="0">
                <a:solidFill>
                  <a:schemeClr val="tx1"/>
                </a:solidFill>
              </a:rPr>
              <a:t> </a:t>
            </a:r>
            <a:r>
              <a:rPr lang="en-GB" sz="6400" b="1" dirty="0">
                <a:solidFill>
                  <a:schemeClr val="tx1"/>
                </a:solidFill>
              </a:rPr>
              <a:t>Organisation</a:t>
            </a:r>
            <a:endParaRPr lang="en-GB" sz="6400" dirty="0">
              <a:solidFill>
                <a:schemeClr val="tx1"/>
              </a:solidFill>
            </a:endParaRPr>
          </a:p>
          <a:p>
            <a:r>
              <a:rPr lang="en-GB" sz="6400" dirty="0">
                <a:solidFill>
                  <a:schemeClr val="tx1"/>
                </a:solidFill>
              </a:rPr>
              <a:t>Pupils may be invited to join the Organisation Skills Group during registration to help prepare for the school day</a:t>
            </a:r>
          </a:p>
          <a:p>
            <a:pPr marL="0" indent="0">
              <a:buNone/>
            </a:pPr>
            <a:r>
              <a:rPr lang="en-GB" sz="6400" dirty="0">
                <a:solidFill>
                  <a:schemeClr val="tx1"/>
                </a:solidFill>
              </a:rPr>
              <a:t> </a:t>
            </a:r>
            <a:r>
              <a:rPr lang="en-GB" sz="6400" b="1" dirty="0">
                <a:solidFill>
                  <a:schemeClr val="tx1"/>
                </a:solidFill>
              </a:rPr>
              <a:t>Homework Club</a:t>
            </a:r>
            <a:endParaRPr lang="en-GB" sz="6400" dirty="0">
              <a:solidFill>
                <a:schemeClr val="tx1"/>
              </a:solidFill>
            </a:endParaRPr>
          </a:p>
          <a:p>
            <a:r>
              <a:rPr lang="en-GB" sz="6400" dirty="0">
                <a:solidFill>
                  <a:schemeClr val="tx1"/>
                </a:solidFill>
              </a:rPr>
              <a:t> Before school and lunch time for help with homework and plan homework tasks.</a:t>
            </a:r>
          </a:p>
          <a:p>
            <a:pPr marL="0" indent="0">
              <a:buNone/>
            </a:pPr>
            <a:r>
              <a:rPr lang="en-GB" sz="5500" dirty="0">
                <a:solidFill>
                  <a:schemeClr val="tx1"/>
                </a:solidFill>
              </a:rPr>
              <a:t> </a:t>
            </a:r>
          </a:p>
          <a:p>
            <a:endParaRPr lang="en-GB" dirty="0"/>
          </a:p>
          <a:p>
            <a:endParaRPr lang="en-GB"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235037" y="1479550"/>
            <a:ext cx="4583219" cy="4483100"/>
          </a:xfrm>
        </p:spPr>
      </p:pic>
    </p:spTree>
    <p:extLst>
      <p:ext uri="{BB962C8B-B14F-4D97-AF65-F5344CB8AC3E}">
        <p14:creationId xmlns:p14="http://schemas.microsoft.com/office/powerpoint/2010/main" val="757952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0501"/>
            <a:ext cx="11063514" cy="634999"/>
          </a:xfrm>
        </p:spPr>
        <p:txBody>
          <a:bodyPr>
            <a:normAutofit fontScale="90000"/>
          </a:bodyPr>
          <a:lstStyle/>
          <a:p>
            <a:r>
              <a:rPr lang="en-GB" b="1" dirty="0">
                <a:latin typeface="Candara" panose="020E0502030303020204" pitchFamily="34" charset="0"/>
              </a:rPr>
              <a:t>Supporting Pupils Overcome Barriers to Learning</a:t>
            </a:r>
          </a:p>
        </p:txBody>
      </p:sp>
      <p:sp>
        <p:nvSpPr>
          <p:cNvPr id="3" name="Content Placeholder 2"/>
          <p:cNvSpPr>
            <a:spLocks noGrp="1"/>
          </p:cNvSpPr>
          <p:nvPr>
            <p:ph sz="half" idx="1"/>
          </p:nvPr>
        </p:nvSpPr>
        <p:spPr>
          <a:xfrm>
            <a:off x="290285" y="825500"/>
            <a:ext cx="6444343" cy="6032500"/>
          </a:xfrm>
        </p:spPr>
        <p:txBody>
          <a:bodyPr>
            <a:noAutofit/>
          </a:bodyPr>
          <a:lstStyle/>
          <a:p>
            <a:pPr marL="0" indent="0">
              <a:buNone/>
            </a:pPr>
            <a:r>
              <a:rPr lang="en-GB" sz="1800" b="1" dirty="0">
                <a:solidFill>
                  <a:schemeClr val="tx1"/>
                </a:solidFill>
                <a:latin typeface="Candara" panose="020E0502030303020204" pitchFamily="34" charset="0"/>
              </a:rPr>
              <a:t>Dyslexia Support Groups </a:t>
            </a:r>
          </a:p>
          <a:p>
            <a:r>
              <a:rPr lang="en-GB" sz="1800" dirty="0">
                <a:solidFill>
                  <a:schemeClr val="tx1"/>
                </a:solidFill>
                <a:latin typeface="Candara" panose="020E0502030303020204" pitchFamily="34" charset="0"/>
              </a:rPr>
              <a:t>S1 Peer support group meetings provide an opportunity to discuss literacy issues and successful strategies for dyslexics </a:t>
            </a:r>
            <a:r>
              <a:rPr lang="en-GB" sz="1800" b="1" dirty="0">
                <a:solidFill>
                  <a:schemeClr val="tx1"/>
                </a:solidFill>
                <a:latin typeface="Candara" panose="020E0502030303020204" pitchFamily="34" charset="0"/>
              </a:rPr>
              <a:t> </a:t>
            </a:r>
            <a:endParaRPr lang="en-GB" sz="1800" dirty="0">
              <a:solidFill>
                <a:schemeClr val="tx1"/>
              </a:solidFill>
              <a:latin typeface="Candara" panose="020E0502030303020204" pitchFamily="34" charset="0"/>
            </a:endParaRPr>
          </a:p>
          <a:p>
            <a:pPr marL="0" indent="0">
              <a:buNone/>
            </a:pPr>
            <a:r>
              <a:rPr lang="en-GB" sz="1800" b="1" dirty="0">
                <a:solidFill>
                  <a:schemeClr val="tx1"/>
                </a:solidFill>
                <a:latin typeface="Candara" panose="020E0502030303020204" pitchFamily="34" charset="0"/>
              </a:rPr>
              <a:t>Dyslexia Awareness Week</a:t>
            </a:r>
            <a:endParaRPr lang="en-GB" sz="1800" dirty="0">
              <a:solidFill>
                <a:schemeClr val="tx1"/>
              </a:solidFill>
              <a:latin typeface="Candara" panose="020E0502030303020204" pitchFamily="34" charset="0"/>
            </a:endParaRPr>
          </a:p>
          <a:p>
            <a:r>
              <a:rPr lang="en-GB" sz="1800" dirty="0">
                <a:solidFill>
                  <a:schemeClr val="tx1"/>
                </a:solidFill>
                <a:latin typeface="Candara" panose="020E0502030303020204" pitchFamily="34" charset="0"/>
              </a:rPr>
              <a:t>A focus week of events across the school to celebrate dyslexia</a:t>
            </a:r>
          </a:p>
          <a:p>
            <a:pPr marL="0" indent="0">
              <a:buNone/>
            </a:pPr>
            <a:r>
              <a:rPr lang="en-GB" sz="1800" b="1" dirty="0">
                <a:solidFill>
                  <a:schemeClr val="tx1"/>
                </a:solidFill>
                <a:latin typeface="Candara" panose="020E0502030303020204" pitchFamily="34" charset="0"/>
              </a:rPr>
              <a:t>Resources</a:t>
            </a:r>
            <a:endParaRPr lang="en-GB" sz="1800" dirty="0">
              <a:solidFill>
                <a:schemeClr val="tx1"/>
              </a:solidFill>
              <a:latin typeface="Candara" panose="020E0502030303020204" pitchFamily="34" charset="0"/>
            </a:endParaRPr>
          </a:p>
          <a:p>
            <a:r>
              <a:rPr lang="en-GB" sz="1800" dirty="0">
                <a:solidFill>
                  <a:schemeClr val="tx1"/>
                </a:solidFill>
                <a:latin typeface="Candara" panose="020E0502030303020204" pitchFamily="34" charset="0"/>
              </a:rPr>
              <a:t>Digital texts are available for qualifying pupils.</a:t>
            </a:r>
          </a:p>
          <a:p>
            <a:r>
              <a:rPr lang="en-GB" sz="1800" dirty="0">
                <a:solidFill>
                  <a:schemeClr val="tx1"/>
                </a:solidFill>
                <a:latin typeface="Candara" panose="020E0502030303020204" pitchFamily="34" charset="0"/>
              </a:rPr>
              <a:t>Coloured jotters and overlays are available for pupils with visual stress</a:t>
            </a:r>
          </a:p>
          <a:p>
            <a:pPr marL="0" indent="0">
              <a:buNone/>
            </a:pPr>
            <a:r>
              <a:rPr lang="en-GB" sz="1800" dirty="0">
                <a:solidFill>
                  <a:schemeClr val="tx1"/>
                </a:solidFill>
                <a:latin typeface="Candara" panose="020E0502030303020204" pitchFamily="34" charset="0"/>
              </a:rPr>
              <a:t> </a:t>
            </a:r>
            <a:r>
              <a:rPr lang="en-GB" sz="1800" b="1" dirty="0">
                <a:solidFill>
                  <a:schemeClr val="tx1"/>
                </a:solidFill>
                <a:latin typeface="Candara" panose="020E0502030303020204" pitchFamily="34" charset="0"/>
              </a:rPr>
              <a:t>Library</a:t>
            </a:r>
            <a:r>
              <a:rPr lang="en-GB" sz="1800" dirty="0">
                <a:solidFill>
                  <a:schemeClr val="tx1"/>
                </a:solidFill>
                <a:latin typeface="Candara" panose="020E0502030303020204" pitchFamily="34" charset="0"/>
              </a:rPr>
              <a:t> </a:t>
            </a:r>
          </a:p>
          <a:p>
            <a:r>
              <a:rPr lang="en-GB" sz="1800" dirty="0">
                <a:solidFill>
                  <a:schemeClr val="tx1"/>
                </a:solidFill>
                <a:latin typeface="Candara" panose="020E0502030303020204" pitchFamily="34" charset="0"/>
              </a:rPr>
              <a:t>SFL teachers work closely with the Librarian, experienced in recommending a range of Dyslexia friendly books for loan</a:t>
            </a:r>
          </a:p>
          <a:p>
            <a:pPr marL="0" indent="0">
              <a:buNone/>
            </a:pPr>
            <a:r>
              <a:rPr lang="en-GB" sz="1800" b="1" dirty="0">
                <a:solidFill>
                  <a:schemeClr val="tx1"/>
                </a:solidFill>
                <a:latin typeface="Candara" panose="020E0502030303020204" pitchFamily="34" charset="0"/>
              </a:rPr>
              <a:t>Assessment Arrangements</a:t>
            </a:r>
            <a:endParaRPr lang="en-GB" sz="1800" dirty="0">
              <a:solidFill>
                <a:schemeClr val="tx1"/>
              </a:solidFill>
              <a:latin typeface="Candara" panose="020E0502030303020204" pitchFamily="34" charset="0"/>
            </a:endParaRPr>
          </a:p>
          <a:p>
            <a:r>
              <a:rPr lang="en-GB" sz="1800" dirty="0">
                <a:solidFill>
                  <a:schemeClr val="tx1"/>
                </a:solidFill>
                <a:latin typeface="Candara" panose="020E0502030303020204" pitchFamily="34" charset="0"/>
              </a:rPr>
              <a:t>Appropriate support for assessments may include extra time, word processing or use of a digital paper</a:t>
            </a:r>
          </a:p>
          <a:p>
            <a:endParaRPr lang="en-GB" sz="1800"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692757" y="1262743"/>
            <a:ext cx="5208957" cy="4419600"/>
          </a:xfrm>
        </p:spPr>
      </p:pic>
    </p:spTree>
    <p:extLst>
      <p:ext uri="{BB962C8B-B14F-4D97-AF65-F5344CB8AC3E}">
        <p14:creationId xmlns:p14="http://schemas.microsoft.com/office/powerpoint/2010/main" val="2286184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700" y="365125"/>
            <a:ext cx="9944100" cy="1325563"/>
          </a:xfrm>
        </p:spPr>
        <p:txBody>
          <a:bodyPr/>
          <a:lstStyle/>
          <a:p>
            <a:r>
              <a:rPr lang="en-GB" dirty="0">
                <a:latin typeface="Candara" panose="020E0502030303020204" pitchFamily="34" charset="0"/>
              </a:rPr>
              <a:t>                </a:t>
            </a:r>
            <a:r>
              <a:rPr lang="en-GB" sz="4000" dirty="0">
                <a:latin typeface="Candara" panose="020E0502030303020204" pitchFamily="34" charset="0"/>
              </a:rPr>
              <a:t>Using IT to Support Learning</a:t>
            </a:r>
          </a:p>
        </p:txBody>
      </p:sp>
      <p:sp>
        <p:nvSpPr>
          <p:cNvPr id="3" name="Content Placeholder 2"/>
          <p:cNvSpPr>
            <a:spLocks noGrp="1"/>
          </p:cNvSpPr>
          <p:nvPr>
            <p:ph sz="half" idx="1"/>
          </p:nvPr>
        </p:nvSpPr>
        <p:spPr>
          <a:xfrm>
            <a:off x="596900" y="1767662"/>
            <a:ext cx="6286500" cy="4351338"/>
          </a:xfrm>
        </p:spPr>
        <p:txBody>
          <a:bodyPr>
            <a:normAutofit/>
          </a:bodyPr>
          <a:lstStyle/>
          <a:p>
            <a:r>
              <a:rPr lang="en-GB" b="1" dirty="0">
                <a:solidFill>
                  <a:schemeClr val="tx1"/>
                </a:solidFill>
                <a:latin typeface="Candara" panose="020E0502030303020204" pitchFamily="34" charset="0"/>
              </a:rPr>
              <a:t>Pupils who prefer to word process their written work may borrow a Toshiba notebook from the library  </a:t>
            </a:r>
          </a:p>
          <a:p>
            <a:r>
              <a:rPr lang="en-GB" b="1" dirty="0">
                <a:solidFill>
                  <a:schemeClr val="tx1"/>
                </a:solidFill>
                <a:latin typeface="Candara" panose="020E0502030303020204" pitchFamily="34" charset="0"/>
              </a:rPr>
              <a:t>Pupils receive training. This may include using IVONA   text to speech software</a:t>
            </a:r>
          </a:p>
          <a:p>
            <a:r>
              <a:rPr lang="en-GB" b="1" dirty="0">
                <a:solidFill>
                  <a:schemeClr val="tx1"/>
                </a:solidFill>
                <a:latin typeface="Candara" panose="020E0502030303020204" pitchFamily="34" charset="0"/>
              </a:rPr>
              <a:t> Pupils may be encouraged to develop their touch typing skills. Doorway Online is recommended for practice at home.</a:t>
            </a:r>
          </a:p>
          <a:p>
            <a:r>
              <a:rPr lang="en-GB" b="1" dirty="0">
                <a:solidFill>
                  <a:schemeClr val="tx1"/>
                </a:solidFill>
                <a:latin typeface="Candara" panose="020E0502030303020204" pitchFamily="34" charset="0"/>
              </a:rPr>
              <a:t>Pupils may be given training on how to use a digital test paper.</a:t>
            </a:r>
          </a:p>
          <a:p>
            <a:endParaRPr lang="en-GB" dirty="0">
              <a:solidFill>
                <a:schemeClr val="tx1"/>
              </a:solidFill>
            </a:endParaRP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023100" y="2058193"/>
            <a:ext cx="4978400" cy="4467421"/>
          </a:xfrm>
        </p:spPr>
      </p:pic>
      <p:pic>
        <p:nvPicPr>
          <p:cNvPr id="6" name="Picture 2" descr="Lap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288151"/>
            <a:ext cx="1536700" cy="1402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108107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3329"/>
            <a:ext cx="11201400" cy="1092200"/>
          </a:xfrm>
        </p:spPr>
        <p:txBody>
          <a:bodyPr>
            <a:normAutofit/>
          </a:bodyPr>
          <a:lstStyle/>
          <a:p>
            <a:r>
              <a:rPr lang="en-GB" sz="4000" dirty="0">
                <a:latin typeface="+mn-lt"/>
              </a:rPr>
              <a:t>                  </a:t>
            </a:r>
            <a:r>
              <a:rPr lang="en-GB" sz="4000" dirty="0">
                <a:latin typeface="Candara" panose="020E0502030303020204" pitchFamily="34" charset="0"/>
              </a:rPr>
              <a:t>Support during social times</a:t>
            </a:r>
          </a:p>
        </p:txBody>
      </p:sp>
      <p:sp>
        <p:nvSpPr>
          <p:cNvPr id="3" name="Picture Placeholder 2"/>
          <p:cNvSpPr>
            <a:spLocks noGrp="1"/>
          </p:cNvSpPr>
          <p:nvPr>
            <p:ph type="pic" idx="1"/>
          </p:nvPr>
        </p:nvSpPr>
        <p:spPr>
          <a:xfrm>
            <a:off x="36470299" y="1922153"/>
            <a:ext cx="1152905" cy="5995317"/>
          </a:xfrm>
        </p:spPr>
      </p:sp>
      <p:sp>
        <p:nvSpPr>
          <p:cNvPr id="4" name="Text Placeholder 3"/>
          <p:cNvSpPr>
            <a:spLocks noGrp="1"/>
          </p:cNvSpPr>
          <p:nvPr>
            <p:ph type="body" sz="half" idx="2"/>
          </p:nvPr>
        </p:nvSpPr>
        <p:spPr>
          <a:xfrm>
            <a:off x="469900" y="1409700"/>
            <a:ext cx="4902200" cy="5257800"/>
          </a:xfrm>
        </p:spPr>
        <p:txBody>
          <a:bodyPr>
            <a:normAutofit/>
          </a:bodyPr>
          <a:lstStyle/>
          <a:p>
            <a:pPr>
              <a:lnSpc>
                <a:spcPct val="125000"/>
              </a:lnSpc>
            </a:pPr>
            <a:r>
              <a:rPr lang="en-GB" sz="2000" b="1" kern="1400" dirty="0">
                <a:ln>
                  <a:noFill/>
                </a:ln>
                <a:solidFill>
                  <a:schemeClr val="tx1"/>
                </a:solidFill>
                <a:effectLst/>
                <a:latin typeface="Candara" panose="020E0502030303020204" pitchFamily="34" charset="0"/>
              </a:rPr>
              <a:t>Room 303 </a:t>
            </a:r>
          </a:p>
          <a:p>
            <a:pPr>
              <a:lnSpc>
                <a:spcPct val="125000"/>
              </a:lnSpc>
            </a:pPr>
            <a:r>
              <a:rPr lang="en-GB" sz="1800" kern="1400" dirty="0">
                <a:ln>
                  <a:noFill/>
                </a:ln>
                <a:solidFill>
                  <a:schemeClr val="tx1"/>
                </a:solidFill>
                <a:effectLst/>
                <a:latin typeface="Candara" panose="020E0502030303020204" pitchFamily="34" charset="0"/>
              </a:rPr>
              <a:t>Is open to all pupils at break and lunch times providing a  supervised, safe and stimulating area for a chat, or to play board games.</a:t>
            </a:r>
          </a:p>
          <a:p>
            <a:pPr>
              <a:lnSpc>
                <a:spcPct val="125000"/>
              </a:lnSpc>
            </a:pPr>
            <a:r>
              <a:rPr lang="en-GB" sz="2000" b="1" kern="1400" dirty="0">
                <a:ln>
                  <a:noFill/>
                </a:ln>
                <a:solidFill>
                  <a:schemeClr val="tx1"/>
                </a:solidFill>
                <a:effectLst/>
                <a:latin typeface="Candara" panose="020E0502030303020204" pitchFamily="34" charset="0"/>
              </a:rPr>
              <a:t>The Breakfast Club</a:t>
            </a:r>
            <a:endParaRPr lang="en-GB" sz="2000" kern="1400" dirty="0">
              <a:ln>
                <a:noFill/>
              </a:ln>
              <a:solidFill>
                <a:schemeClr val="tx1"/>
              </a:solidFill>
              <a:effectLst/>
              <a:latin typeface="Candara" panose="020E0502030303020204" pitchFamily="34" charset="0"/>
            </a:endParaRPr>
          </a:p>
          <a:p>
            <a:pPr>
              <a:lnSpc>
                <a:spcPct val="125000"/>
              </a:lnSpc>
            </a:pPr>
            <a:r>
              <a:rPr lang="en-GB" sz="1800" kern="1400" dirty="0">
                <a:ln>
                  <a:noFill/>
                </a:ln>
                <a:solidFill>
                  <a:schemeClr val="tx1"/>
                </a:solidFill>
                <a:effectLst/>
                <a:latin typeface="Candara" panose="020E0502030303020204" pitchFamily="34" charset="0"/>
              </a:rPr>
              <a:t>This is open before school to help with homework.  Pupils can use PC for word processing and research</a:t>
            </a:r>
          </a:p>
          <a:p>
            <a:pPr>
              <a:lnSpc>
                <a:spcPct val="125000"/>
              </a:lnSpc>
            </a:pPr>
            <a:r>
              <a:rPr lang="en-GB" sz="2000" b="1" kern="1400" dirty="0">
                <a:ln>
                  <a:noFill/>
                </a:ln>
                <a:solidFill>
                  <a:schemeClr val="tx1"/>
                </a:solidFill>
                <a:effectLst/>
                <a:latin typeface="Candara" panose="020E0502030303020204" pitchFamily="34" charset="0"/>
              </a:rPr>
              <a:t>Homework Club</a:t>
            </a:r>
            <a:endParaRPr lang="en-GB" sz="2000" kern="1400" dirty="0">
              <a:ln>
                <a:noFill/>
              </a:ln>
              <a:solidFill>
                <a:schemeClr val="tx1"/>
              </a:solidFill>
              <a:effectLst/>
              <a:latin typeface="Candara" panose="020E0502030303020204" pitchFamily="34" charset="0"/>
            </a:endParaRPr>
          </a:p>
          <a:p>
            <a:pPr>
              <a:lnSpc>
                <a:spcPct val="125000"/>
              </a:lnSpc>
            </a:pPr>
            <a:r>
              <a:rPr lang="en-GB" sz="1800" kern="1400" dirty="0">
                <a:ln>
                  <a:noFill/>
                </a:ln>
                <a:solidFill>
                  <a:schemeClr val="tx1"/>
                </a:solidFill>
                <a:effectLst/>
                <a:latin typeface="Candara" panose="020E0502030303020204" pitchFamily="34" charset="0"/>
              </a:rPr>
              <a:t> This a chance to get help with homework and learn how to plan homework tasks</a:t>
            </a:r>
          </a:p>
          <a:p>
            <a:endParaRPr lang="en-GB" dirty="0">
              <a:solidFill>
                <a:schemeClr val="tx1"/>
              </a:solidFill>
            </a:endParaRPr>
          </a:p>
        </p:txBody>
      </p:sp>
      <p:pic>
        <p:nvPicPr>
          <p:cNvPr id="4098" name="Picture 2" descr="IMG_074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4978" y="1669142"/>
            <a:ext cx="6051904" cy="45792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807445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a:ln>
            <a:solidFill>
              <a:srgbClr val="00B050"/>
            </a:solidFill>
          </a:ln>
        </p:spPr>
        <p:txBody>
          <a:bodyPr/>
          <a:lstStyle/>
          <a:p>
            <a:pPr algn="ctr"/>
            <a:r>
              <a:rPr lang="en-GB" b="1" dirty="0" smtClean="0">
                <a:solidFill>
                  <a:srgbClr val="7030A0"/>
                </a:solidFill>
                <a:latin typeface="Corbel" panose="020B0503020204020204" pitchFamily="34" charset="0"/>
                <a:cs typeface="Courier New" panose="02070309020205020404" pitchFamily="49" charset="0"/>
              </a:rPr>
              <a:t>Instrumental Music in Boroughmuir </a:t>
            </a:r>
            <a:endParaRPr lang="en-GB" b="1" dirty="0">
              <a:solidFill>
                <a:srgbClr val="7030A0"/>
              </a:solidFill>
              <a:latin typeface="Corbel" panose="020B0503020204020204" pitchFamily="34" charset="0"/>
              <a:cs typeface="Courier New" panose="02070309020205020404" pitchFamily="49" charset="0"/>
            </a:endParaRPr>
          </a:p>
        </p:txBody>
      </p:sp>
      <p:pic>
        <p:nvPicPr>
          <p:cNvPr id="4" name="Content Placeholder 3"/>
          <p:cNvPicPr>
            <a:picLocks noGrp="1" noChangeAspect="1"/>
          </p:cNvPicPr>
          <p:nvPr>
            <p:ph idx="1"/>
          </p:nvPr>
        </p:nvPicPr>
        <p:blipFill>
          <a:blip r:embed="rId3"/>
          <a:stretch>
            <a:fillRect/>
          </a:stretch>
        </p:blipFill>
        <p:spPr>
          <a:xfrm>
            <a:off x="720747" y="2095917"/>
            <a:ext cx="5868353" cy="4533483"/>
          </a:xfrm>
          <a:prstGeom prst="rect">
            <a:avLst/>
          </a:prstGeom>
        </p:spPr>
      </p:pic>
      <p:pic>
        <p:nvPicPr>
          <p:cNvPr id="5" name="Picture 4"/>
          <p:cNvPicPr>
            <a:picLocks noChangeAspect="1"/>
          </p:cNvPicPr>
          <p:nvPr/>
        </p:nvPicPr>
        <p:blipFill>
          <a:blip r:embed="rId4"/>
          <a:stretch>
            <a:fillRect/>
          </a:stretch>
        </p:blipFill>
        <p:spPr>
          <a:xfrm>
            <a:off x="7286743" y="3767138"/>
            <a:ext cx="4293393" cy="2862262"/>
          </a:xfrm>
          <a:prstGeom prst="rect">
            <a:avLst/>
          </a:prstGeom>
        </p:spPr>
      </p:pic>
      <p:pic>
        <p:nvPicPr>
          <p:cNvPr id="6" name="Picture 5"/>
          <p:cNvPicPr>
            <a:picLocks noChangeAspect="1"/>
          </p:cNvPicPr>
          <p:nvPr/>
        </p:nvPicPr>
        <p:blipFill>
          <a:blip r:embed="rId5"/>
          <a:stretch>
            <a:fillRect/>
          </a:stretch>
        </p:blipFill>
        <p:spPr>
          <a:xfrm>
            <a:off x="7113747" y="2099945"/>
            <a:ext cx="1413385" cy="1392078"/>
          </a:xfrm>
          <a:prstGeom prst="rect">
            <a:avLst/>
          </a:prstGeom>
        </p:spPr>
      </p:pic>
      <p:pic>
        <p:nvPicPr>
          <p:cNvPr id="7" name="Picture 6"/>
          <p:cNvPicPr>
            <a:picLocks noChangeAspect="1"/>
          </p:cNvPicPr>
          <p:nvPr/>
        </p:nvPicPr>
        <p:blipFill>
          <a:blip r:embed="rId6"/>
          <a:stretch>
            <a:fillRect/>
          </a:stretch>
        </p:blipFill>
        <p:spPr>
          <a:xfrm>
            <a:off x="8726243" y="2095918"/>
            <a:ext cx="1414395" cy="1396105"/>
          </a:xfrm>
          <a:prstGeom prst="rect">
            <a:avLst/>
          </a:prstGeom>
        </p:spPr>
      </p:pic>
      <p:pic>
        <p:nvPicPr>
          <p:cNvPr id="8" name="Picture 7"/>
          <p:cNvPicPr>
            <a:picLocks noChangeAspect="1"/>
          </p:cNvPicPr>
          <p:nvPr/>
        </p:nvPicPr>
        <p:blipFill>
          <a:blip r:embed="rId6"/>
          <a:stretch>
            <a:fillRect/>
          </a:stretch>
        </p:blipFill>
        <p:spPr>
          <a:xfrm>
            <a:off x="10285401" y="2095917"/>
            <a:ext cx="1414395" cy="1396105"/>
          </a:xfrm>
          <a:prstGeom prst="rect">
            <a:avLst/>
          </a:prstGeom>
        </p:spPr>
      </p:pic>
    </p:spTree>
    <p:extLst>
      <p:ext uri="{BB962C8B-B14F-4D97-AF65-F5344CB8AC3E}">
        <p14:creationId xmlns:p14="http://schemas.microsoft.com/office/powerpoint/2010/main" val="35565743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5074102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329" y="4105970"/>
            <a:ext cx="1695450" cy="11430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29" y="435811"/>
            <a:ext cx="1971819" cy="1478864"/>
          </a:xfrm>
          <a:prstGeom prst="rect">
            <a:avLst/>
          </a:prstGeom>
        </p:spPr>
      </p:pic>
      <p:sp>
        <p:nvSpPr>
          <p:cNvPr id="11" name="Right Arrow 10"/>
          <p:cNvSpPr/>
          <p:nvPr/>
        </p:nvSpPr>
        <p:spPr>
          <a:xfrm>
            <a:off x="1857376" y="1007311"/>
            <a:ext cx="5257798" cy="4076862"/>
          </a:xfrm>
          <a:prstGeom prst="rightArrow">
            <a:avLst>
              <a:gd name="adj1" fmla="val 50000"/>
              <a:gd name="adj2" fmla="val 4951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latin typeface="Century Gothic" panose="020B0502020202020204" pitchFamily="34" charset="0"/>
                <a:cs typeface="Arial" panose="020B0604020202020204" pitchFamily="34" charset="0"/>
              </a:rPr>
              <a:t>The Big Picture of Transition</a:t>
            </a:r>
          </a:p>
          <a:p>
            <a:endParaRPr lang="en-GB" sz="2400" b="1" dirty="0">
              <a:solidFill>
                <a:schemeClr val="tx1"/>
              </a:solidFill>
              <a:latin typeface="Century Gothic" panose="020B0502020202020204" pitchFamily="34" charset="0"/>
              <a:cs typeface="Arial" panose="020B0604020202020204" pitchFamily="34" charset="0"/>
            </a:endParaRPr>
          </a:p>
          <a:p>
            <a:pPr marL="285750" indent="-285750">
              <a:buFont typeface="Wingdings" panose="05000000000000000000" pitchFamily="2" charset="2"/>
              <a:buChar char="ü"/>
            </a:pPr>
            <a:r>
              <a:rPr lang="en-GB" sz="2400" b="1" dirty="0">
                <a:solidFill>
                  <a:schemeClr val="bg1"/>
                </a:solidFill>
                <a:latin typeface="Century Gothic" panose="020B0502020202020204" pitchFamily="34" charset="0"/>
                <a:cs typeface="Arial" panose="020B0604020202020204" pitchFamily="34" charset="0"/>
              </a:rPr>
              <a:t>260 + P7s becoming S1</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2812" y="1515301"/>
            <a:ext cx="4197349" cy="3060881"/>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237" y="2300154"/>
            <a:ext cx="1333501" cy="1491176"/>
          </a:xfrm>
          <a:prstGeom prst="rect">
            <a:avLst/>
          </a:prstGeom>
        </p:spPr>
      </p:pic>
      <p:sp>
        <p:nvSpPr>
          <p:cNvPr id="21" name="Rounded Rectangle 20"/>
          <p:cNvSpPr/>
          <p:nvPr/>
        </p:nvSpPr>
        <p:spPr>
          <a:xfrm>
            <a:off x="228599" y="5279188"/>
            <a:ext cx="2402610" cy="114300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Century Gothic" panose="020B0502020202020204" pitchFamily="34" charset="0"/>
              </a:rPr>
              <a:t>Other Non-Cluster Primary Schools</a:t>
            </a:r>
          </a:p>
        </p:txBody>
      </p:sp>
    </p:spTree>
    <p:extLst>
      <p:ext uri="{BB962C8B-B14F-4D97-AF65-F5344CB8AC3E}">
        <p14:creationId xmlns:p14="http://schemas.microsoft.com/office/powerpoint/2010/main" val="29652194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381000"/>
            <a:ext cx="11430000" cy="7620000"/>
          </a:xfrm>
          <a:prstGeom prst="rect">
            <a:avLst/>
          </a:prstGeom>
        </p:spPr>
      </p:pic>
    </p:spTree>
    <p:extLst>
      <p:ext uri="{BB962C8B-B14F-4D97-AF65-F5344CB8AC3E}">
        <p14:creationId xmlns:p14="http://schemas.microsoft.com/office/powerpoint/2010/main" val="781922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GB" dirty="0" smtClean="0">
                <a:solidFill>
                  <a:schemeClr val="tx1"/>
                </a:solidFill>
                <a:latin typeface="Corbel" panose="020B0503020204020204" pitchFamily="34" charset="0"/>
              </a:rPr>
              <a:t>A reminder : Two pathways</a:t>
            </a:r>
            <a:endParaRPr lang="en-GB" dirty="0">
              <a:solidFill>
                <a:schemeClr val="tx1"/>
              </a:solidFill>
              <a:latin typeface="Corbel" panose="020B0503020204020204" pitchFamily="34" charset="0"/>
            </a:endParaRPr>
          </a:p>
        </p:txBody>
      </p:sp>
      <p:sp>
        <p:nvSpPr>
          <p:cNvPr id="3" name="Content Placeholder 2"/>
          <p:cNvSpPr>
            <a:spLocks noGrp="1"/>
          </p:cNvSpPr>
          <p:nvPr>
            <p:ph idx="1"/>
          </p:nvPr>
        </p:nvSpPr>
        <p:spPr/>
        <p:txBody>
          <a:bodyPr>
            <a:normAutofit lnSpcReduction="10000"/>
          </a:bodyPr>
          <a:lstStyle/>
          <a:p>
            <a:r>
              <a:rPr lang="en-GB" sz="3200" dirty="0" smtClean="0">
                <a:solidFill>
                  <a:schemeClr val="tx1"/>
                </a:solidFill>
                <a:latin typeface="Corbel" panose="020B0503020204020204" pitchFamily="34" charset="0"/>
              </a:rPr>
              <a:t>If your son/daughter is </a:t>
            </a:r>
            <a:r>
              <a:rPr lang="en-GB" sz="3200" b="1" dirty="0" smtClean="0">
                <a:solidFill>
                  <a:schemeClr val="tx1"/>
                </a:solidFill>
                <a:latin typeface="Corbel" panose="020B0503020204020204" pitchFamily="34" charset="0"/>
              </a:rPr>
              <a:t>already learning an instrument through the Instrumental Music scheme (IMS)</a:t>
            </a:r>
            <a:r>
              <a:rPr lang="en-GB" sz="3200" dirty="0" smtClean="0">
                <a:solidFill>
                  <a:schemeClr val="tx1"/>
                </a:solidFill>
                <a:latin typeface="Corbel" panose="020B0503020204020204" pitchFamily="34" charset="0"/>
              </a:rPr>
              <a:t> and wants to carry on at Boroughmuir their tuition has automatically continue at Boroughmuir. </a:t>
            </a:r>
          </a:p>
          <a:p>
            <a:r>
              <a:rPr lang="en-GB" sz="3200" b="1" dirty="0" smtClean="0">
                <a:solidFill>
                  <a:schemeClr val="tx1"/>
                </a:solidFill>
                <a:latin typeface="Corbel" panose="020B0503020204020204" pitchFamily="34" charset="0"/>
              </a:rPr>
              <a:t>All other new S1 pupils </a:t>
            </a:r>
            <a:r>
              <a:rPr lang="en-GB" sz="3200" dirty="0" smtClean="0">
                <a:solidFill>
                  <a:schemeClr val="tx1"/>
                </a:solidFill>
                <a:latin typeface="Corbel" panose="020B0503020204020204" pitchFamily="34" charset="0"/>
              </a:rPr>
              <a:t>(including YMI and other Friday afternoon Music groups) </a:t>
            </a:r>
            <a:r>
              <a:rPr lang="en-GB" sz="3200" b="1" dirty="0" smtClean="0">
                <a:solidFill>
                  <a:schemeClr val="tx1"/>
                </a:solidFill>
                <a:latin typeface="Corbel" panose="020B0503020204020204" pitchFamily="34" charset="0"/>
              </a:rPr>
              <a:t>will be given the opportunity to audition </a:t>
            </a:r>
            <a:r>
              <a:rPr lang="en-GB" sz="3200" dirty="0" smtClean="0">
                <a:solidFill>
                  <a:schemeClr val="tx1"/>
                </a:solidFill>
                <a:latin typeface="Corbel" panose="020B0503020204020204" pitchFamily="34" charset="0"/>
              </a:rPr>
              <a:t>for an instrumental place on the IMS. They do not need to have had any prior experience of the instrument. This process will be complete by 28/9/18.</a:t>
            </a:r>
            <a:endParaRPr lang="en-GB" sz="3200" dirty="0">
              <a:solidFill>
                <a:schemeClr val="tx1"/>
              </a:solidFill>
              <a:latin typeface="Corbel" panose="020B0503020204020204" pitchFamily="34" charset="0"/>
            </a:endParaRPr>
          </a:p>
        </p:txBody>
      </p:sp>
    </p:spTree>
    <p:extLst>
      <p:ext uri="{BB962C8B-B14F-4D97-AF65-F5344CB8AC3E}">
        <p14:creationId xmlns:p14="http://schemas.microsoft.com/office/powerpoint/2010/main" val="29854232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GB" dirty="0" smtClean="0">
                <a:solidFill>
                  <a:schemeClr val="tx1"/>
                </a:solidFill>
              </a:rPr>
              <a:t>S1 Auditions : Complete by 28/9/18</a:t>
            </a:r>
            <a:endParaRPr lang="en-GB" dirty="0">
              <a:solidFill>
                <a:schemeClr val="tx1"/>
              </a:solidFill>
            </a:endParaRPr>
          </a:p>
        </p:txBody>
      </p:sp>
      <p:sp>
        <p:nvSpPr>
          <p:cNvPr id="3" name="Content Placeholder 2"/>
          <p:cNvSpPr>
            <a:spLocks noGrp="1"/>
          </p:cNvSpPr>
          <p:nvPr>
            <p:ph idx="1"/>
          </p:nvPr>
        </p:nvSpPr>
        <p:spPr/>
        <p:txBody>
          <a:bodyPr>
            <a:normAutofit fontScale="92500" lnSpcReduction="20000"/>
          </a:bodyPr>
          <a:lstStyle/>
          <a:p>
            <a:r>
              <a:rPr lang="en-GB" sz="3600" dirty="0" smtClean="0">
                <a:solidFill>
                  <a:schemeClr val="tx1"/>
                </a:solidFill>
              </a:rPr>
              <a:t>If your son/daughter has been successful in being awarded a place on our Instrumental tuition scheme they will have been given a </a:t>
            </a:r>
            <a:r>
              <a:rPr lang="en-GB" sz="3600" b="1" dirty="0" smtClean="0">
                <a:solidFill>
                  <a:schemeClr val="tx1"/>
                </a:solidFill>
              </a:rPr>
              <a:t>progress diary </a:t>
            </a:r>
            <a:r>
              <a:rPr lang="en-GB" sz="3600" dirty="0" smtClean="0">
                <a:solidFill>
                  <a:schemeClr val="tx1"/>
                </a:solidFill>
              </a:rPr>
              <a:t>and </a:t>
            </a:r>
            <a:r>
              <a:rPr lang="en-GB" sz="3600" b="1" dirty="0" smtClean="0">
                <a:solidFill>
                  <a:schemeClr val="tx1"/>
                </a:solidFill>
              </a:rPr>
              <a:t>letter to take home</a:t>
            </a:r>
            <a:r>
              <a:rPr lang="en-GB" sz="3600" dirty="0" smtClean="0">
                <a:solidFill>
                  <a:schemeClr val="tx1"/>
                </a:solidFill>
              </a:rPr>
              <a:t> detailing how the scheme works.</a:t>
            </a:r>
          </a:p>
          <a:p>
            <a:endParaRPr lang="en-GB" sz="3600" dirty="0">
              <a:solidFill>
                <a:schemeClr val="tx1"/>
              </a:solidFill>
            </a:endParaRPr>
          </a:p>
          <a:p>
            <a:r>
              <a:rPr lang="en-GB" sz="3600" dirty="0" smtClean="0">
                <a:solidFill>
                  <a:schemeClr val="tx1"/>
                </a:solidFill>
              </a:rPr>
              <a:t>Any pupils who have not been offered a place at this point in the year are also given a </a:t>
            </a:r>
            <a:r>
              <a:rPr lang="en-GB" sz="3600" b="1" dirty="0" smtClean="0">
                <a:solidFill>
                  <a:schemeClr val="tx1"/>
                </a:solidFill>
              </a:rPr>
              <a:t>letter to take home  </a:t>
            </a:r>
            <a:r>
              <a:rPr lang="en-GB" sz="3600" dirty="0" smtClean="0">
                <a:solidFill>
                  <a:schemeClr val="tx1"/>
                </a:solidFill>
              </a:rPr>
              <a:t>letting them know that they have been put on the </a:t>
            </a:r>
            <a:r>
              <a:rPr lang="en-GB" sz="3600" b="1" dirty="0" smtClean="0">
                <a:solidFill>
                  <a:schemeClr val="tx1"/>
                </a:solidFill>
              </a:rPr>
              <a:t>waiting list </a:t>
            </a:r>
            <a:r>
              <a:rPr lang="en-GB" sz="3600" dirty="0" smtClean="0">
                <a:solidFill>
                  <a:schemeClr val="tx1"/>
                </a:solidFill>
              </a:rPr>
              <a:t>for their chosen instrument. </a:t>
            </a:r>
            <a:endParaRPr lang="en-GB" sz="3600" dirty="0">
              <a:solidFill>
                <a:schemeClr val="tx1"/>
              </a:solidFill>
            </a:endParaRPr>
          </a:p>
        </p:txBody>
      </p:sp>
    </p:spTree>
    <p:extLst>
      <p:ext uri="{BB962C8B-B14F-4D97-AF65-F5344CB8AC3E}">
        <p14:creationId xmlns:p14="http://schemas.microsoft.com/office/powerpoint/2010/main" val="14755954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GB" dirty="0" smtClean="0">
                <a:solidFill>
                  <a:schemeClr val="tx1"/>
                </a:solidFill>
              </a:rPr>
              <a:t>There are opportunities for ALL S1 to take part in other musical activities…</a:t>
            </a:r>
            <a:endParaRPr lang="en-GB" dirty="0">
              <a:solidFill>
                <a:schemeClr val="tx1"/>
              </a:solidFill>
            </a:endParaRPr>
          </a:p>
        </p:txBody>
      </p:sp>
      <p:pic>
        <p:nvPicPr>
          <p:cNvPr id="4" name="Content Placeholder 3"/>
          <p:cNvPicPr>
            <a:picLocks noGrp="1" noChangeAspect="1"/>
          </p:cNvPicPr>
          <p:nvPr>
            <p:ph idx="1"/>
          </p:nvPr>
        </p:nvPicPr>
        <p:blipFill>
          <a:blip r:embed="rId2"/>
          <a:stretch>
            <a:fillRect/>
          </a:stretch>
        </p:blipFill>
        <p:spPr>
          <a:xfrm>
            <a:off x="4023360" y="2887821"/>
            <a:ext cx="4754880" cy="2332863"/>
          </a:xfrm>
          <a:prstGeom prst="rect">
            <a:avLst/>
          </a:prstGeom>
          <a:ln>
            <a:solidFill>
              <a:schemeClr val="tx1"/>
            </a:solidFill>
          </a:ln>
        </p:spPr>
      </p:pic>
    </p:spTree>
    <p:extLst>
      <p:ext uri="{BB962C8B-B14F-4D97-AF65-F5344CB8AC3E}">
        <p14:creationId xmlns:p14="http://schemas.microsoft.com/office/powerpoint/2010/main" val="25570323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8780" y="2297724"/>
            <a:ext cx="10023228" cy="400929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565" y="164123"/>
            <a:ext cx="1649657" cy="185224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302309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r>
              <a:rPr lang="en-GB" dirty="0" smtClean="0">
                <a:solidFill>
                  <a:schemeClr val="tx1"/>
                </a:solidFill>
              </a:rPr>
              <a:t>We look forward to seeing some of our new S1 perform in the Christmas Concert! </a:t>
            </a:r>
            <a:endParaRPr lang="en-GB" dirty="0">
              <a:solidFill>
                <a:schemeClr val="tx1"/>
              </a:solidFill>
            </a:endParaRPr>
          </a:p>
        </p:txBody>
      </p:sp>
      <p:pic>
        <p:nvPicPr>
          <p:cNvPr id="4" name="Content Placeholder 3"/>
          <p:cNvPicPr>
            <a:picLocks noGrp="1" noChangeAspect="1"/>
          </p:cNvPicPr>
          <p:nvPr>
            <p:ph idx="1"/>
          </p:nvPr>
        </p:nvPicPr>
        <p:blipFill>
          <a:blip r:embed="rId2"/>
          <a:stretch>
            <a:fillRect/>
          </a:stretch>
        </p:blipFill>
        <p:spPr>
          <a:xfrm>
            <a:off x="2816289" y="2075007"/>
            <a:ext cx="6528941" cy="4351338"/>
          </a:xfrm>
          <a:prstGeom prst="rect">
            <a:avLst/>
          </a:prstGeom>
        </p:spPr>
      </p:pic>
    </p:spTree>
    <p:extLst>
      <p:ext uri="{BB962C8B-B14F-4D97-AF65-F5344CB8AC3E}">
        <p14:creationId xmlns:p14="http://schemas.microsoft.com/office/powerpoint/2010/main" val="33929823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75" y="584720"/>
            <a:ext cx="5907429" cy="3308160"/>
          </a:xfrm>
          <a:prstGeom prst="rect">
            <a:avLst/>
          </a:prstGeom>
        </p:spPr>
      </p:pic>
      <p:sp>
        <p:nvSpPr>
          <p:cNvPr id="12" name="Rounded Rectangle 11"/>
          <p:cNvSpPr/>
          <p:nvPr/>
        </p:nvSpPr>
        <p:spPr>
          <a:xfrm>
            <a:off x="7343335" y="524902"/>
            <a:ext cx="3643532" cy="51628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tx1"/>
                </a:solidFill>
                <a:latin typeface="Candara" panose="020E0502030303020204" pitchFamily="34" charset="0"/>
              </a:rPr>
              <a:t>Ties on sale £3</a:t>
            </a:r>
          </a:p>
          <a:p>
            <a:endParaRPr lang="en-GB" sz="3200" b="1" dirty="0">
              <a:solidFill>
                <a:schemeClr val="tx1"/>
              </a:solidFill>
              <a:latin typeface="Candara" panose="020E0502030303020204" pitchFamily="34" charset="0"/>
            </a:endParaRPr>
          </a:p>
          <a:p>
            <a:r>
              <a:rPr lang="en-GB" sz="3200" b="1" dirty="0">
                <a:solidFill>
                  <a:schemeClr val="tx1"/>
                </a:solidFill>
                <a:latin typeface="Candara" panose="020E0502030303020204" pitchFamily="34" charset="0"/>
              </a:rPr>
              <a:t>Uniform information and leaflets to collect</a:t>
            </a:r>
          </a:p>
          <a:p>
            <a:endParaRPr lang="en-GB" sz="3200" b="1" dirty="0">
              <a:solidFill>
                <a:schemeClr val="tx1"/>
              </a:solidFill>
              <a:latin typeface="Candara" panose="020E0502030303020204" pitchFamily="34" charset="0"/>
            </a:endParaRPr>
          </a:p>
          <a:p>
            <a:r>
              <a:rPr lang="en-GB" sz="3200" b="1" dirty="0">
                <a:solidFill>
                  <a:schemeClr val="tx1"/>
                </a:solidFill>
                <a:latin typeface="Candara" panose="020E0502030303020204" pitchFamily="34" charset="0"/>
              </a:rPr>
              <a:t>We will be around for a wee while.</a:t>
            </a:r>
          </a:p>
          <a:p>
            <a:endParaRPr lang="en-GB" sz="3200" b="1" dirty="0">
              <a:solidFill>
                <a:schemeClr val="tx1"/>
              </a:solidFill>
              <a:latin typeface="Candara" panose="020E0502030303020204" pitchFamily="34" charset="0"/>
            </a:endParaRPr>
          </a:p>
        </p:txBody>
      </p:sp>
      <p:pic>
        <p:nvPicPr>
          <p:cNvPr id="13" name="Picture 12" descr="IMG_01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979" y="4040907"/>
            <a:ext cx="3264194" cy="244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303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0111" y="184639"/>
            <a:ext cx="7772400" cy="1394459"/>
          </a:xfrm>
        </p:spPr>
        <p:txBody>
          <a:bodyPr vert="horz" wrap="square" lIns="91440" tIns="45720" rIns="91440" bIns="45720" numCol="1" rtlCol="0" anchor="ctr" anchorCtr="0" compatLnSpc="1">
            <a:prstTxWarp prst="textNoShape">
              <a:avLst/>
            </a:prstTxWarp>
            <a:normAutofit/>
          </a:bodyPr>
          <a:lstStyle/>
          <a:p>
            <a:pPr algn="ctr" eaLnBrk="1" hangingPunct="1">
              <a:defRPr/>
            </a:pPr>
            <a:r>
              <a:rPr lang="en-GB" sz="3600" b="1" normalizeH="1" dirty="0">
                <a:solidFill>
                  <a:schemeClr val="tx1"/>
                </a:solidFill>
                <a:latin typeface="Century Gothic" panose="020B0502020202020204" pitchFamily="34" charset="0"/>
              </a:rPr>
              <a:t>The Transition Process 2017/18</a:t>
            </a:r>
          </a:p>
        </p:txBody>
      </p:sp>
      <p:sp>
        <p:nvSpPr>
          <p:cNvPr id="5123" name="Rectangle 3"/>
          <p:cNvSpPr>
            <a:spLocks noGrp="1" noChangeArrowheads="1"/>
          </p:cNvSpPr>
          <p:nvPr>
            <p:ph idx="1"/>
          </p:nvPr>
        </p:nvSpPr>
        <p:spPr>
          <a:xfrm>
            <a:off x="415637" y="1338349"/>
            <a:ext cx="11272058" cy="4630190"/>
          </a:xfrm>
        </p:spPr>
        <p:txBody>
          <a:bodyPr>
            <a:noAutofit/>
          </a:bodyPr>
          <a:lstStyle/>
          <a:p>
            <a:pPr marL="525780" indent="-457200">
              <a:defRPr/>
            </a:pPr>
            <a:r>
              <a:rPr lang="en-GB" sz="2400" b="1" dirty="0">
                <a:solidFill>
                  <a:schemeClr val="tx1"/>
                </a:solidFill>
                <a:latin typeface="Century Gothic" panose="020B0502020202020204" pitchFamily="34" charset="0"/>
              </a:rPr>
              <a:t>Ongoing: 		Health and Wellbeing visits</a:t>
            </a:r>
          </a:p>
          <a:p>
            <a:pPr marL="525780" indent="-457200">
              <a:defRPr/>
            </a:pPr>
            <a:r>
              <a:rPr lang="en-GB" sz="2400" b="1" dirty="0">
                <a:solidFill>
                  <a:schemeClr val="tx1"/>
                </a:solidFill>
                <a:latin typeface="Century Gothic" panose="020B0502020202020204" pitchFamily="34" charset="0"/>
              </a:rPr>
              <a:t>May (last year)	P6 Maths Challenge </a:t>
            </a:r>
          </a:p>
          <a:p>
            <a:pPr marL="525780" indent="-457200">
              <a:defRPr/>
            </a:pPr>
            <a:r>
              <a:rPr lang="en-GB" sz="2400" b="1" dirty="0">
                <a:solidFill>
                  <a:schemeClr val="tx1"/>
                </a:solidFill>
                <a:latin typeface="Century Gothic" panose="020B0502020202020204" pitchFamily="34" charset="0"/>
              </a:rPr>
              <a:t>October: 		P7 Open Afternoon</a:t>
            </a:r>
          </a:p>
          <a:p>
            <a:pPr marL="525780" indent="-457200">
              <a:defRPr/>
            </a:pPr>
            <a:r>
              <a:rPr lang="en-GB" sz="2400" b="1" dirty="0" smtClean="0">
                <a:solidFill>
                  <a:schemeClr val="tx1"/>
                </a:solidFill>
                <a:latin typeface="Century Gothic" panose="020B0502020202020204" pitchFamily="34" charset="0"/>
              </a:rPr>
              <a:t>December: </a:t>
            </a:r>
            <a:r>
              <a:rPr lang="en-GB" sz="2400" b="1" dirty="0">
                <a:solidFill>
                  <a:schemeClr val="tx1"/>
                </a:solidFill>
                <a:latin typeface="Century Gothic" panose="020B0502020202020204" pitchFamily="34" charset="0"/>
              </a:rPr>
              <a:t>		</a:t>
            </a:r>
            <a:r>
              <a:rPr lang="en-GB" sz="2400" b="1" dirty="0" smtClean="0">
                <a:solidFill>
                  <a:schemeClr val="tx1"/>
                </a:solidFill>
                <a:latin typeface="Century Gothic" panose="020B0502020202020204" pitchFamily="34" charset="0"/>
              </a:rPr>
              <a:t>P7 Christmas Choir</a:t>
            </a:r>
            <a:endParaRPr lang="en-GB" sz="2400" b="1" dirty="0">
              <a:solidFill>
                <a:schemeClr val="tx1"/>
              </a:solidFill>
              <a:latin typeface="Century Gothic" panose="020B0502020202020204" pitchFamily="34" charset="0"/>
            </a:endParaRPr>
          </a:p>
          <a:p>
            <a:pPr marL="525780" indent="-457200">
              <a:defRPr/>
            </a:pPr>
            <a:r>
              <a:rPr lang="en-GB" sz="2400" b="1" dirty="0">
                <a:solidFill>
                  <a:schemeClr val="tx1"/>
                </a:solidFill>
                <a:latin typeface="Century Gothic" panose="020B0502020202020204" pitchFamily="34" charset="0"/>
              </a:rPr>
              <a:t>April: 			Primary Visits by Support for Pupils</a:t>
            </a:r>
          </a:p>
          <a:p>
            <a:pPr marL="525780" indent="-457200">
              <a:defRPr/>
            </a:pPr>
            <a:r>
              <a:rPr lang="en-GB" sz="2400" b="1" dirty="0">
                <a:solidFill>
                  <a:schemeClr val="tx1"/>
                </a:solidFill>
                <a:latin typeface="Century Gothic" panose="020B0502020202020204" pitchFamily="34" charset="0"/>
              </a:rPr>
              <a:t>May: 			“FACE of </a:t>
            </a:r>
            <a:r>
              <a:rPr lang="en-GB" sz="2400" b="1" dirty="0" err="1">
                <a:solidFill>
                  <a:schemeClr val="tx1"/>
                </a:solidFill>
                <a:latin typeface="Century Gothic" panose="020B0502020202020204" pitchFamily="34" charset="0"/>
              </a:rPr>
              <a:t>Boroughmuir</a:t>
            </a:r>
            <a:r>
              <a:rPr lang="en-GB" sz="2400" b="1" dirty="0">
                <a:solidFill>
                  <a:schemeClr val="tx1"/>
                </a:solidFill>
                <a:latin typeface="Century Gothic" panose="020B0502020202020204" pitchFamily="34" charset="0"/>
              </a:rPr>
              <a:t>” Art </a:t>
            </a:r>
            <a:r>
              <a:rPr lang="en-GB" sz="2400" b="1" dirty="0" smtClean="0">
                <a:solidFill>
                  <a:schemeClr val="tx1"/>
                </a:solidFill>
                <a:latin typeface="Century Gothic" panose="020B0502020202020204" pitchFamily="34" charset="0"/>
              </a:rPr>
              <a:t>Project</a:t>
            </a:r>
          </a:p>
          <a:p>
            <a:pPr marL="525780" indent="-457200">
              <a:defRPr/>
            </a:pPr>
            <a:r>
              <a:rPr lang="en-GB" sz="2400" b="1" dirty="0" smtClean="0">
                <a:solidFill>
                  <a:schemeClr val="tx1"/>
                </a:solidFill>
                <a:latin typeface="Century Gothic" panose="020B0502020202020204" pitchFamily="34" charset="0"/>
              </a:rPr>
              <a:t>May : 		</a:t>
            </a:r>
            <a:r>
              <a:rPr lang="en-GB" sz="2400" b="1" smtClean="0">
                <a:solidFill>
                  <a:schemeClr val="tx1"/>
                </a:solidFill>
                <a:latin typeface="Century Gothic" panose="020B0502020202020204" pitchFamily="34" charset="0"/>
              </a:rPr>
              <a:t>	P7 Science </a:t>
            </a:r>
            <a:r>
              <a:rPr lang="en-GB" sz="2400" b="1" dirty="0" smtClean="0">
                <a:solidFill>
                  <a:schemeClr val="tx1"/>
                </a:solidFill>
                <a:latin typeface="Century Gothic" panose="020B0502020202020204" pitchFamily="34" charset="0"/>
              </a:rPr>
              <a:t>Show </a:t>
            </a:r>
            <a:endParaRPr lang="en-GB" sz="2400" b="1" dirty="0">
              <a:solidFill>
                <a:schemeClr val="tx1"/>
              </a:solidFill>
              <a:latin typeface="Century Gothic" panose="020B0502020202020204" pitchFamily="34" charset="0"/>
            </a:endParaRPr>
          </a:p>
          <a:p>
            <a:pPr marL="525780" indent="-457200">
              <a:defRPr/>
            </a:pPr>
            <a:r>
              <a:rPr lang="en-GB" sz="2400" b="1" dirty="0">
                <a:solidFill>
                  <a:schemeClr val="tx1"/>
                </a:solidFill>
                <a:latin typeface="Century Gothic" panose="020B0502020202020204" pitchFamily="34" charset="0"/>
              </a:rPr>
              <a:t>May: 			School of Rugby &amp; Tennis</a:t>
            </a:r>
          </a:p>
          <a:p>
            <a:pPr marL="525780" indent="-457200">
              <a:defRPr/>
            </a:pPr>
            <a:r>
              <a:rPr lang="en-GB" sz="2400" b="1" dirty="0">
                <a:solidFill>
                  <a:schemeClr val="tx1"/>
                </a:solidFill>
                <a:latin typeface="Century Gothic" panose="020B0502020202020204" pitchFamily="34" charset="0"/>
              </a:rPr>
              <a:t>May/June: 		Enhanced Transition Group Visits </a:t>
            </a:r>
          </a:p>
          <a:p>
            <a:pPr marL="525780" indent="-457200">
              <a:defRPr/>
            </a:pPr>
            <a:r>
              <a:rPr lang="en-GB" sz="2400" b="1" dirty="0">
                <a:solidFill>
                  <a:schemeClr val="tx1"/>
                </a:solidFill>
                <a:latin typeface="Century Gothic" panose="020B0502020202020204" pitchFamily="34" charset="0"/>
              </a:rPr>
              <a:t>June: 			3 Day Visit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9385" y="419704"/>
            <a:ext cx="1719185" cy="1912593"/>
          </a:xfrm>
          <a:prstGeom prst="rect">
            <a:avLst/>
          </a:prstGeom>
        </p:spPr>
      </p:pic>
    </p:spTree>
    <p:extLst>
      <p:ext uri="{BB962C8B-B14F-4D97-AF65-F5344CB8AC3E}">
        <p14:creationId xmlns:p14="http://schemas.microsoft.com/office/powerpoint/2010/main" val="9239370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48603" y="256903"/>
            <a:ext cx="9875520" cy="1356360"/>
          </a:xfrm>
        </p:spPr>
        <p:txBody>
          <a:bodyPr/>
          <a:lstStyle/>
          <a:p>
            <a:pPr algn="ctr">
              <a:defRPr/>
            </a:pPr>
            <a:r>
              <a:rPr lang="en-GB" b="1" dirty="0">
                <a:solidFill>
                  <a:schemeClr val="tx1"/>
                </a:solidFill>
                <a:latin typeface="Candara" panose="020E0502030303020204" pitchFamily="34" charset="0"/>
              </a:rPr>
              <a:t>The Transition Process </a:t>
            </a:r>
          </a:p>
        </p:txBody>
      </p:sp>
      <p:sp>
        <p:nvSpPr>
          <p:cNvPr id="23554" name="Rectangle 3"/>
          <p:cNvSpPr>
            <a:spLocks noGrp="1" noChangeArrowheads="1"/>
          </p:cNvSpPr>
          <p:nvPr>
            <p:ph idx="1"/>
          </p:nvPr>
        </p:nvSpPr>
        <p:spPr>
          <a:xfrm>
            <a:off x="279400" y="935083"/>
            <a:ext cx="11640458" cy="5354663"/>
          </a:xfrm>
        </p:spPr>
        <p:txBody>
          <a:bodyPr>
            <a:normAutofit lnSpcReduction="10000"/>
          </a:bodyPr>
          <a:lstStyle/>
          <a:p>
            <a:pPr marL="45720" indent="0">
              <a:lnSpc>
                <a:spcPct val="70000"/>
              </a:lnSpc>
              <a:buNone/>
            </a:pPr>
            <a:endParaRPr lang="en-GB" sz="3200" b="1" dirty="0">
              <a:solidFill>
                <a:schemeClr val="tx1"/>
              </a:solidFill>
              <a:latin typeface="Candara" panose="020E0502030303020204" pitchFamily="34" charset="0"/>
            </a:endParaRPr>
          </a:p>
          <a:p>
            <a:pPr>
              <a:lnSpc>
                <a:spcPct val="70000"/>
              </a:lnSpc>
            </a:pPr>
            <a:r>
              <a:rPr lang="en-GB" sz="3200" b="1" dirty="0">
                <a:solidFill>
                  <a:schemeClr val="tx1"/>
                </a:solidFill>
                <a:latin typeface="Candara" panose="020E0502030303020204" pitchFamily="34" charset="0"/>
              </a:rPr>
              <a:t>Visiting primary schools – DHT, Pupils, </a:t>
            </a:r>
            <a:r>
              <a:rPr lang="en-GB" sz="3200" b="1" dirty="0" err="1">
                <a:solidFill>
                  <a:schemeClr val="tx1"/>
                </a:solidFill>
                <a:latin typeface="Candara" panose="020E0502030303020204" pitchFamily="34" charset="0"/>
              </a:rPr>
              <a:t>SfL</a:t>
            </a:r>
            <a:r>
              <a:rPr lang="en-GB" sz="3200" b="1" dirty="0">
                <a:solidFill>
                  <a:schemeClr val="tx1"/>
                </a:solidFill>
                <a:latin typeface="Candara" panose="020E0502030303020204" pitchFamily="34" charset="0"/>
              </a:rPr>
              <a:t> &amp; </a:t>
            </a:r>
            <a:r>
              <a:rPr lang="en-GB" sz="3200" b="1" dirty="0" err="1">
                <a:solidFill>
                  <a:schemeClr val="tx1"/>
                </a:solidFill>
                <a:latin typeface="Candara" panose="020E0502030303020204" pitchFamily="34" charset="0"/>
              </a:rPr>
              <a:t>SfP</a:t>
            </a:r>
            <a:endParaRPr lang="en-GB" sz="3200" b="1" dirty="0">
              <a:solidFill>
                <a:schemeClr val="tx1"/>
              </a:solidFill>
              <a:latin typeface="Candara" panose="020E0502030303020204" pitchFamily="34" charset="0"/>
            </a:endParaRPr>
          </a:p>
          <a:p>
            <a:pPr>
              <a:lnSpc>
                <a:spcPct val="70000"/>
              </a:lnSpc>
            </a:pPr>
            <a:r>
              <a:rPr lang="en-GB" sz="3200" b="1" dirty="0" smtClean="0">
                <a:solidFill>
                  <a:schemeClr val="tx1"/>
                </a:solidFill>
                <a:latin typeface="Candara" panose="020E0502030303020204" pitchFamily="34" charset="0"/>
              </a:rPr>
              <a:t>Listen to and work </a:t>
            </a:r>
            <a:r>
              <a:rPr lang="en-GB" sz="3200" b="1" dirty="0">
                <a:solidFill>
                  <a:schemeClr val="tx1"/>
                </a:solidFill>
                <a:latin typeface="Candara" panose="020E0502030303020204" pitchFamily="34" charset="0"/>
              </a:rPr>
              <a:t>with </a:t>
            </a:r>
            <a:r>
              <a:rPr lang="en-GB" sz="3200" b="1" dirty="0" smtClean="0">
                <a:solidFill>
                  <a:schemeClr val="tx1"/>
                </a:solidFill>
                <a:latin typeface="Candara" panose="020E0502030303020204" pitchFamily="34" charset="0"/>
              </a:rPr>
              <a:t>our primary </a:t>
            </a:r>
            <a:r>
              <a:rPr lang="en-GB" sz="3200" b="1" dirty="0">
                <a:solidFill>
                  <a:schemeClr val="tx1"/>
                </a:solidFill>
                <a:latin typeface="Candara" panose="020E0502030303020204" pitchFamily="34" charset="0"/>
              </a:rPr>
              <a:t>colleagues </a:t>
            </a:r>
          </a:p>
          <a:p>
            <a:pPr marL="45720" indent="0" algn="ctr">
              <a:lnSpc>
                <a:spcPct val="70000"/>
              </a:lnSpc>
              <a:buNone/>
            </a:pPr>
            <a:endParaRPr lang="en-GB" sz="3200" b="1" dirty="0">
              <a:solidFill>
                <a:schemeClr val="tx1"/>
              </a:solidFill>
              <a:latin typeface="Candara" panose="020E0502030303020204" pitchFamily="34" charset="0"/>
            </a:endParaRPr>
          </a:p>
          <a:p>
            <a:pPr marL="45720" indent="0" algn="ctr">
              <a:lnSpc>
                <a:spcPct val="70000"/>
              </a:lnSpc>
              <a:buNone/>
            </a:pPr>
            <a:r>
              <a:rPr lang="en-GB" sz="3200" b="1" dirty="0">
                <a:solidFill>
                  <a:schemeClr val="tx1"/>
                </a:solidFill>
                <a:latin typeface="Candara" panose="020E0502030303020204" pitchFamily="34" charset="0"/>
              </a:rPr>
              <a:t>Criteria for Making </a:t>
            </a:r>
            <a:r>
              <a:rPr lang="en-GB" sz="3200" b="1" dirty="0" smtClean="0">
                <a:solidFill>
                  <a:schemeClr val="tx1"/>
                </a:solidFill>
                <a:latin typeface="Candara" panose="020E0502030303020204" pitchFamily="34" charset="0"/>
              </a:rPr>
              <a:t>Our Register Classes </a:t>
            </a:r>
          </a:p>
          <a:p>
            <a:pPr>
              <a:lnSpc>
                <a:spcPct val="70000"/>
              </a:lnSpc>
            </a:pPr>
            <a:r>
              <a:rPr lang="en-GB" sz="2800" b="1" dirty="0" smtClean="0">
                <a:solidFill>
                  <a:schemeClr val="tx1"/>
                </a:solidFill>
                <a:latin typeface="Candara" panose="020E0502030303020204" pitchFamily="34" charset="0"/>
              </a:rPr>
              <a:t>Mixed </a:t>
            </a:r>
            <a:r>
              <a:rPr lang="en-GB" sz="2800" b="1" dirty="0">
                <a:solidFill>
                  <a:schemeClr val="tx1"/>
                </a:solidFill>
                <a:latin typeface="Candara" panose="020E0502030303020204" pitchFamily="34" charset="0"/>
              </a:rPr>
              <a:t>ability					</a:t>
            </a:r>
          </a:p>
          <a:p>
            <a:pPr>
              <a:lnSpc>
                <a:spcPct val="70000"/>
              </a:lnSpc>
            </a:pPr>
            <a:r>
              <a:rPr lang="en-GB" sz="2800" b="1" dirty="0">
                <a:solidFill>
                  <a:schemeClr val="tx1"/>
                </a:solidFill>
                <a:latin typeface="Candara" panose="020E0502030303020204" pitchFamily="34" charset="0"/>
              </a:rPr>
              <a:t>Aim to keep siblings in same house	(new </a:t>
            </a:r>
            <a:r>
              <a:rPr lang="en-GB" sz="2800" b="1" dirty="0" smtClean="0">
                <a:solidFill>
                  <a:schemeClr val="tx1"/>
                </a:solidFill>
                <a:latin typeface="Candara" panose="020E0502030303020204" pitchFamily="34" charset="0"/>
              </a:rPr>
              <a:t>house this year too)</a:t>
            </a:r>
            <a:r>
              <a:rPr lang="en-GB" sz="2800" b="1" dirty="0">
                <a:solidFill>
                  <a:schemeClr val="tx1"/>
                </a:solidFill>
                <a:latin typeface="Candara" panose="020E0502030303020204" pitchFamily="34" charset="0"/>
              </a:rPr>
              <a:t>	</a:t>
            </a:r>
            <a:endParaRPr lang="en-GB" sz="2800" b="1" dirty="0" smtClean="0">
              <a:solidFill>
                <a:schemeClr val="tx1"/>
              </a:solidFill>
              <a:latin typeface="Candara" panose="020E0502030303020204" pitchFamily="34" charset="0"/>
            </a:endParaRPr>
          </a:p>
          <a:p>
            <a:pPr>
              <a:lnSpc>
                <a:spcPct val="70000"/>
              </a:lnSpc>
            </a:pPr>
            <a:r>
              <a:rPr lang="en-GB" sz="2800" b="1" dirty="0" smtClean="0">
                <a:solidFill>
                  <a:schemeClr val="tx1"/>
                </a:solidFill>
                <a:latin typeface="Candara" panose="020E0502030303020204" pitchFamily="34" charset="0"/>
              </a:rPr>
              <a:t>Gender </a:t>
            </a:r>
            <a:r>
              <a:rPr lang="en-GB" sz="2800" b="1" dirty="0">
                <a:solidFill>
                  <a:schemeClr val="tx1"/>
                </a:solidFill>
                <a:latin typeface="Candara" panose="020E0502030303020204" pitchFamily="34" charset="0"/>
              </a:rPr>
              <a:t>balance</a:t>
            </a:r>
          </a:p>
          <a:p>
            <a:pPr>
              <a:lnSpc>
                <a:spcPct val="70000"/>
              </a:lnSpc>
            </a:pPr>
            <a:r>
              <a:rPr lang="en-GB" sz="2800" b="1" dirty="0" smtClean="0">
                <a:solidFill>
                  <a:schemeClr val="tx1"/>
                </a:solidFill>
                <a:latin typeface="Candara" panose="020E0502030303020204" pitchFamily="34" charset="0"/>
              </a:rPr>
              <a:t>Balance </a:t>
            </a:r>
            <a:r>
              <a:rPr lang="en-GB" sz="2800" b="1" dirty="0">
                <a:solidFill>
                  <a:schemeClr val="tx1"/>
                </a:solidFill>
                <a:latin typeface="Candara" panose="020E0502030303020204" pitchFamily="34" charset="0"/>
              </a:rPr>
              <a:t>of </a:t>
            </a:r>
            <a:r>
              <a:rPr lang="en-GB" sz="2800" b="1" dirty="0" smtClean="0">
                <a:solidFill>
                  <a:schemeClr val="tx1"/>
                </a:solidFill>
                <a:latin typeface="Candara" panose="020E0502030303020204" pitchFamily="34" charset="0"/>
              </a:rPr>
              <a:t>additional support </a:t>
            </a:r>
            <a:r>
              <a:rPr lang="en-GB" sz="2800" b="1" dirty="0">
                <a:solidFill>
                  <a:schemeClr val="tx1"/>
                </a:solidFill>
                <a:latin typeface="Candara" panose="020E0502030303020204" pitchFamily="34" charset="0"/>
              </a:rPr>
              <a:t>needs</a:t>
            </a:r>
          </a:p>
          <a:p>
            <a:pPr>
              <a:lnSpc>
                <a:spcPct val="70000"/>
              </a:lnSpc>
            </a:pPr>
            <a:r>
              <a:rPr lang="en-GB" sz="2800" b="1" dirty="0" smtClean="0">
                <a:solidFill>
                  <a:schemeClr val="tx1"/>
                </a:solidFill>
                <a:latin typeface="Candara" panose="020E0502030303020204" pitchFamily="34" charset="0"/>
              </a:rPr>
              <a:t>Several </a:t>
            </a:r>
            <a:r>
              <a:rPr lang="en-GB" sz="2800" b="1" dirty="0">
                <a:solidFill>
                  <a:schemeClr val="tx1"/>
                </a:solidFill>
                <a:latin typeface="Candara" panose="020E0502030303020204" pitchFamily="34" charset="0"/>
              </a:rPr>
              <a:t>pupils from one school (where possible) in one </a:t>
            </a:r>
            <a:r>
              <a:rPr lang="en-GB" sz="2800" b="1" dirty="0" smtClean="0">
                <a:solidFill>
                  <a:schemeClr val="tx1"/>
                </a:solidFill>
                <a:latin typeface="Candara" panose="020E0502030303020204" pitchFamily="34" charset="0"/>
              </a:rPr>
              <a:t>class</a:t>
            </a:r>
          </a:p>
          <a:p>
            <a:pPr>
              <a:lnSpc>
                <a:spcPct val="70000"/>
              </a:lnSpc>
            </a:pPr>
            <a:r>
              <a:rPr lang="en-GB" sz="2800" b="1" dirty="0" smtClean="0">
                <a:solidFill>
                  <a:schemeClr val="tx1"/>
                </a:solidFill>
                <a:latin typeface="Candara" panose="020E0502030303020204" pitchFamily="34" charset="0"/>
              </a:rPr>
              <a:t>Mandarin – one side of the year group </a:t>
            </a:r>
            <a:endParaRPr lang="en-GB" sz="2800" b="1" dirty="0">
              <a:solidFill>
                <a:schemeClr val="tx1"/>
              </a:solidFill>
              <a:latin typeface="Candara" panose="020E0502030303020204" pitchFamily="34" charset="0"/>
            </a:endParaRPr>
          </a:p>
          <a:p>
            <a:pPr>
              <a:lnSpc>
                <a:spcPct val="70000"/>
              </a:lnSpc>
              <a:buFont typeface="Wingdings" panose="05000000000000000000" pitchFamily="2" charset="2"/>
              <a:buChar char="¶"/>
            </a:pPr>
            <a:endParaRPr lang="en-GB" sz="3200" b="1" dirty="0">
              <a:solidFill>
                <a:schemeClr val="tx1"/>
              </a:solidFill>
              <a:latin typeface="Candara" panose="020E0502030303020204" pitchFamily="34" charset="0"/>
            </a:endParaRPr>
          </a:p>
          <a:p>
            <a:pPr>
              <a:lnSpc>
                <a:spcPct val="70000"/>
              </a:lnSpc>
              <a:buFont typeface="Wingdings" panose="05000000000000000000" pitchFamily="2" charset="2"/>
              <a:buChar char="¶"/>
            </a:pPr>
            <a:endParaRPr lang="en-GB" b="1" dirty="0">
              <a:solidFill>
                <a:schemeClr val="tx1"/>
              </a:solidFill>
              <a:latin typeface="Candara" panose="020E0502030303020204" pitchFamily="34" charset="0"/>
            </a:endParaRPr>
          </a:p>
          <a:p>
            <a:pPr>
              <a:lnSpc>
                <a:spcPct val="70000"/>
              </a:lnSpc>
              <a:buFont typeface="Wingdings" panose="05000000000000000000" pitchFamily="2" charset="2"/>
              <a:buChar char="¶"/>
            </a:pPr>
            <a:endParaRPr lang="en-GB" sz="2200" b="1" dirty="0">
              <a:solidFill>
                <a:schemeClr val="tx1"/>
              </a:solidFill>
              <a:latin typeface="Candara" panose="020E0502030303020204" pitchFamily="34" charset="0"/>
            </a:endParaRPr>
          </a:p>
          <a:p>
            <a:pPr>
              <a:lnSpc>
                <a:spcPct val="70000"/>
              </a:lnSpc>
              <a:buFont typeface="Wingdings" panose="05000000000000000000" pitchFamily="2" charset="2"/>
              <a:buChar char="¶"/>
            </a:pPr>
            <a:endParaRPr lang="en-GB" sz="2200" b="1" dirty="0">
              <a:solidFill>
                <a:schemeClr val="tx1"/>
              </a:solidFill>
              <a:latin typeface="Candara" panose="020E0502030303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3546" y="256903"/>
            <a:ext cx="1719185" cy="1912593"/>
          </a:xfrm>
          <a:prstGeom prst="rect">
            <a:avLst/>
          </a:prstGeom>
        </p:spPr>
      </p:pic>
    </p:spTree>
    <p:extLst>
      <p:ext uri="{BB962C8B-B14F-4D97-AF65-F5344CB8AC3E}">
        <p14:creationId xmlns:p14="http://schemas.microsoft.com/office/powerpoint/2010/main" val="1764191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17129058"/>
              </p:ext>
            </p:extLst>
          </p:nvPr>
        </p:nvGraphicFramePr>
        <p:xfrm>
          <a:off x="453189" y="872297"/>
          <a:ext cx="11002076" cy="5444690"/>
        </p:xfrm>
        <a:graphic>
          <a:graphicData uri="http://schemas.openxmlformats.org/drawingml/2006/table">
            <a:tbl>
              <a:tblPr firstRow="1" bandRow="1">
                <a:tableStyleId>{5C22544A-7EE6-4342-B048-85BDC9FD1C3A}</a:tableStyleId>
              </a:tblPr>
              <a:tblGrid>
                <a:gridCol w="1999066">
                  <a:extLst>
                    <a:ext uri="{9D8B030D-6E8A-4147-A177-3AD203B41FA5}">
                      <a16:colId xmlns:a16="http://schemas.microsoft.com/office/drawing/2014/main" val="20000"/>
                    </a:ext>
                  </a:extLst>
                </a:gridCol>
                <a:gridCol w="201349">
                  <a:extLst>
                    <a:ext uri="{9D8B030D-6E8A-4147-A177-3AD203B41FA5}">
                      <a16:colId xmlns:a16="http://schemas.microsoft.com/office/drawing/2014/main" val="575919272"/>
                    </a:ext>
                  </a:extLst>
                </a:gridCol>
                <a:gridCol w="1644076">
                  <a:extLst>
                    <a:ext uri="{9D8B030D-6E8A-4147-A177-3AD203B41FA5}">
                      <a16:colId xmlns:a16="http://schemas.microsoft.com/office/drawing/2014/main" val="20001"/>
                    </a:ext>
                  </a:extLst>
                </a:gridCol>
                <a:gridCol w="556339">
                  <a:extLst>
                    <a:ext uri="{9D8B030D-6E8A-4147-A177-3AD203B41FA5}">
                      <a16:colId xmlns:a16="http://schemas.microsoft.com/office/drawing/2014/main" val="2108221529"/>
                    </a:ext>
                  </a:extLst>
                </a:gridCol>
                <a:gridCol w="1438716">
                  <a:extLst>
                    <a:ext uri="{9D8B030D-6E8A-4147-A177-3AD203B41FA5}">
                      <a16:colId xmlns:a16="http://schemas.microsoft.com/office/drawing/2014/main" val="20002"/>
                    </a:ext>
                  </a:extLst>
                </a:gridCol>
                <a:gridCol w="761699">
                  <a:extLst>
                    <a:ext uri="{9D8B030D-6E8A-4147-A177-3AD203B41FA5}">
                      <a16:colId xmlns:a16="http://schemas.microsoft.com/office/drawing/2014/main" val="1658957734"/>
                    </a:ext>
                  </a:extLst>
                </a:gridCol>
                <a:gridCol w="1316482">
                  <a:extLst>
                    <a:ext uri="{9D8B030D-6E8A-4147-A177-3AD203B41FA5}">
                      <a16:colId xmlns:a16="http://schemas.microsoft.com/office/drawing/2014/main" val="20003"/>
                    </a:ext>
                  </a:extLst>
                </a:gridCol>
                <a:gridCol w="1637608">
                  <a:extLst>
                    <a:ext uri="{9D8B030D-6E8A-4147-A177-3AD203B41FA5}">
                      <a16:colId xmlns:a16="http://schemas.microsoft.com/office/drawing/2014/main" val="4157676662"/>
                    </a:ext>
                  </a:extLst>
                </a:gridCol>
                <a:gridCol w="1446741">
                  <a:extLst>
                    <a:ext uri="{9D8B030D-6E8A-4147-A177-3AD203B41FA5}">
                      <a16:colId xmlns:a16="http://schemas.microsoft.com/office/drawing/2014/main" val="4234555902"/>
                    </a:ext>
                  </a:extLst>
                </a:gridCol>
              </a:tblGrid>
              <a:tr h="1311075">
                <a:tc gridSpan="2">
                  <a:txBody>
                    <a:bodyPr/>
                    <a:lstStyle/>
                    <a:p>
                      <a:pPr algn="ctr"/>
                      <a:r>
                        <a:rPr lang="en-GB" sz="4400" dirty="0">
                          <a:latin typeface="Candara" panose="020E0502030303020204" pitchFamily="34" charset="0"/>
                        </a:rPr>
                        <a:t>1H1</a:t>
                      </a:r>
                    </a:p>
                  </a:txBody>
                  <a:tcPr/>
                </a:tc>
                <a:tc hMerge="1">
                  <a:txBody>
                    <a:bodyPr/>
                    <a:lstStyle/>
                    <a:p>
                      <a:endParaRPr lang="en-GB"/>
                    </a:p>
                  </a:txBody>
                  <a:tcPr/>
                </a:tc>
                <a:tc gridSpan="2">
                  <a:txBody>
                    <a:bodyPr/>
                    <a:lstStyle/>
                    <a:p>
                      <a:pPr algn="ctr"/>
                      <a:r>
                        <a:rPr lang="en-GB" sz="4000" dirty="0"/>
                        <a:t>1L1</a:t>
                      </a:r>
                    </a:p>
                  </a:txBody>
                  <a:tcPr/>
                </a:tc>
                <a:tc hMerge="1">
                  <a:txBody>
                    <a:bodyPr/>
                    <a:lstStyle/>
                    <a:p>
                      <a:endParaRPr lang="en-GB"/>
                    </a:p>
                  </a:txBody>
                  <a:tcPr/>
                </a:tc>
                <a:tc gridSpan="2">
                  <a:txBody>
                    <a:bodyPr/>
                    <a:lstStyle/>
                    <a:p>
                      <a:pPr algn="ctr"/>
                      <a:r>
                        <a:rPr lang="en-GB" sz="4400" dirty="0"/>
                        <a:t>1V1</a:t>
                      </a:r>
                    </a:p>
                  </a:txBody>
                  <a:tcPr/>
                </a:tc>
                <a:tc hMerge="1">
                  <a:txBody>
                    <a:bodyPr/>
                    <a:lstStyle/>
                    <a:p>
                      <a:endParaRPr lang="en-GB"/>
                    </a:p>
                  </a:txBody>
                  <a:tcPr/>
                </a:tc>
                <a:tc>
                  <a:txBody>
                    <a:bodyPr/>
                    <a:lstStyle/>
                    <a:p>
                      <a:pPr algn="ctr"/>
                      <a:r>
                        <a:rPr lang="en-GB" sz="4400" dirty="0"/>
                        <a:t>1W1</a:t>
                      </a:r>
                    </a:p>
                  </a:txBody>
                  <a:tcPr/>
                </a:tc>
                <a:tc gridSpan="2">
                  <a:txBody>
                    <a:bodyPr/>
                    <a:lstStyle/>
                    <a:p>
                      <a:pPr algn="ctr"/>
                      <a:r>
                        <a:rPr lang="en-GB" sz="4400" dirty="0"/>
                        <a:t>1M1</a:t>
                      </a:r>
                    </a:p>
                  </a:txBody>
                  <a:tcPr/>
                </a:tc>
                <a:tc hMerge="1">
                  <a:txBody>
                    <a:bodyPr/>
                    <a:lstStyle/>
                    <a:p>
                      <a:endParaRPr lang="en-GB"/>
                    </a:p>
                  </a:txBody>
                  <a:tcPr/>
                </a:tc>
                <a:extLst>
                  <a:ext uri="{0D108BD9-81ED-4DB2-BD59-A6C34878D82A}">
                    <a16:rowId xmlns:a16="http://schemas.microsoft.com/office/drawing/2014/main" val="10000"/>
                  </a:ext>
                </a:extLst>
              </a:tr>
              <a:tr h="1311075">
                <a:tc gridSpan="7">
                  <a:txBody>
                    <a:bodyPr/>
                    <a:lstStyle/>
                    <a:p>
                      <a:pPr algn="ctr"/>
                      <a:r>
                        <a:rPr lang="en-GB" sz="2800" b="1" dirty="0">
                          <a:latin typeface="Candara" panose="020E0502030303020204" pitchFamily="34" charset="0"/>
                        </a:rPr>
                        <a:t>Practical</a:t>
                      </a:r>
                      <a:r>
                        <a:rPr lang="en-GB" sz="2800" b="1" baseline="0" dirty="0">
                          <a:latin typeface="Candara" panose="020E0502030303020204" pitchFamily="34" charset="0"/>
                        </a:rPr>
                        <a:t> Sets 1-7</a:t>
                      </a:r>
                    </a:p>
                    <a:p>
                      <a:pPr algn="ctr"/>
                      <a:r>
                        <a:rPr lang="en-GB" sz="2800" b="1" baseline="0" dirty="0">
                          <a:latin typeface="Candara" panose="020E0502030303020204" pitchFamily="34" charset="0"/>
                        </a:rPr>
                        <a:t>Modern Languages Classes x 4</a:t>
                      </a:r>
                    </a:p>
                    <a:p>
                      <a:pPr algn="ctr"/>
                      <a:r>
                        <a:rPr lang="en-GB" sz="2800" b="1" baseline="0" dirty="0">
                          <a:latin typeface="Candara" panose="020E0502030303020204" pitchFamily="34" charset="0"/>
                        </a:rPr>
                        <a:t>Maths Classes set (after a few weeks) </a:t>
                      </a:r>
                      <a:endParaRPr lang="en-GB" sz="2800" b="1" dirty="0">
                        <a:latin typeface="Candara" panose="020E0502030303020204" pitchFamily="34" charset="0"/>
                      </a:endParaRPr>
                    </a:p>
                  </a:txBody>
                  <a:tcPr>
                    <a:solidFill>
                      <a:schemeClr val="accent1"/>
                    </a:solidFill>
                  </a:tcPr>
                </a:tc>
                <a:tc hMerge="1">
                  <a:txBody>
                    <a:bodyPr/>
                    <a:lstStyle/>
                    <a:p>
                      <a:endParaRPr lang="en-GB"/>
                    </a:p>
                  </a:txBody>
                  <a:tcPr/>
                </a:tc>
                <a:tc hMerge="1">
                  <a:txBody>
                    <a:bodyPr/>
                    <a:lstStyle/>
                    <a:p>
                      <a:endParaRPr lang="en-GB" sz="4000" dirty="0"/>
                    </a:p>
                  </a:txBody>
                  <a:tcPr/>
                </a:tc>
                <a:tc hMerge="1">
                  <a:txBody>
                    <a:bodyPr/>
                    <a:lstStyle/>
                    <a:p>
                      <a:endParaRPr lang="en-GB"/>
                    </a:p>
                  </a:txBody>
                  <a:tcPr/>
                </a:tc>
                <a:tc hMerge="1">
                  <a:txBody>
                    <a:bodyPr/>
                    <a:lstStyle/>
                    <a:p>
                      <a:endParaRPr lang="en-GB" sz="4400" dirty="0"/>
                    </a:p>
                  </a:txBody>
                  <a:tcPr/>
                </a:tc>
                <a:tc hMerge="1">
                  <a:txBody>
                    <a:bodyPr/>
                    <a:lstStyle/>
                    <a:p>
                      <a:endParaRPr lang="en-GB"/>
                    </a:p>
                  </a:txBody>
                  <a:tcPr/>
                </a:tc>
                <a:tc hMerge="1">
                  <a:txBody>
                    <a:bodyPr/>
                    <a:lstStyle/>
                    <a:p>
                      <a:endParaRPr lang="en-GB" sz="4400" dirty="0"/>
                    </a:p>
                  </a:txBody>
                  <a:tcPr/>
                </a:tc>
                <a:tc gridSpan="2">
                  <a:txBody>
                    <a:bodyPr/>
                    <a:lstStyle/>
                    <a:p>
                      <a:pPr algn="ctr"/>
                      <a:endParaRPr lang="en-GB" sz="2800" b="1" dirty="0">
                        <a:latin typeface="Candara" panose="020E0502030303020204" pitchFamily="34" charset="0"/>
                      </a:endParaRPr>
                    </a:p>
                  </a:txBody>
                  <a:tcPr>
                    <a:solidFill>
                      <a:schemeClr val="accent1"/>
                    </a:solidFill>
                  </a:tcPr>
                </a:tc>
                <a:tc hMerge="1">
                  <a:txBody>
                    <a:bodyPr/>
                    <a:lstStyle/>
                    <a:p>
                      <a:endParaRPr lang="en-GB"/>
                    </a:p>
                  </a:txBody>
                  <a:tcPr/>
                </a:tc>
                <a:extLst>
                  <a:ext uri="{0D108BD9-81ED-4DB2-BD59-A6C34878D82A}">
                    <a16:rowId xmlns:a16="http://schemas.microsoft.com/office/drawing/2014/main" val="10001"/>
                  </a:ext>
                </a:extLst>
              </a:tr>
              <a:tr h="1207535">
                <a:tc>
                  <a:txBody>
                    <a:bodyPr/>
                    <a:lstStyle/>
                    <a:p>
                      <a:pPr algn="ctr"/>
                      <a:r>
                        <a:rPr lang="en-GB" sz="4400" dirty="0"/>
                        <a:t>1H2</a:t>
                      </a:r>
                    </a:p>
                  </a:txBody>
                  <a:tcPr>
                    <a:solidFill>
                      <a:srgbClr val="00B0F0"/>
                    </a:solidFill>
                  </a:tcPr>
                </a:tc>
                <a:tc gridSpan="2">
                  <a:txBody>
                    <a:bodyPr/>
                    <a:lstStyle/>
                    <a:p>
                      <a:pPr algn="ctr"/>
                      <a:r>
                        <a:rPr lang="en-GB" sz="4400" dirty="0"/>
                        <a:t>1L2</a:t>
                      </a:r>
                    </a:p>
                  </a:txBody>
                  <a:tcPr>
                    <a:solidFill>
                      <a:srgbClr val="00B0F0"/>
                    </a:solidFill>
                  </a:tcPr>
                </a:tc>
                <a:tc hMerge="1">
                  <a:txBody>
                    <a:bodyPr/>
                    <a:lstStyle/>
                    <a:p>
                      <a:pPr algn="ctr"/>
                      <a:endParaRPr lang="en-GB" sz="4400" dirty="0"/>
                    </a:p>
                  </a:txBody>
                  <a:tcPr>
                    <a:solidFill>
                      <a:srgbClr val="00B0F0"/>
                    </a:solidFill>
                  </a:tcPr>
                </a:tc>
                <a:tc gridSpan="2">
                  <a:txBody>
                    <a:bodyPr/>
                    <a:lstStyle/>
                    <a:p>
                      <a:pPr algn="ctr"/>
                      <a:r>
                        <a:rPr lang="en-GB" sz="4400" dirty="0">
                          <a:latin typeface="Candara" panose="020E0502030303020204" pitchFamily="34" charset="0"/>
                        </a:rPr>
                        <a:t>1V2</a:t>
                      </a:r>
                    </a:p>
                  </a:txBody>
                  <a:tcPr>
                    <a:solidFill>
                      <a:srgbClr val="00B0F0"/>
                    </a:solidFill>
                  </a:tcPr>
                </a:tc>
                <a:tc hMerge="1">
                  <a:txBody>
                    <a:bodyPr/>
                    <a:lstStyle/>
                    <a:p>
                      <a:pPr algn="ctr"/>
                      <a:endParaRPr lang="en-GB" sz="4400" dirty="0">
                        <a:latin typeface="Candara" panose="020E0502030303020204" pitchFamily="34" charset="0"/>
                      </a:endParaRPr>
                    </a:p>
                  </a:txBody>
                  <a:tcPr>
                    <a:solidFill>
                      <a:srgbClr val="00B0F0"/>
                    </a:solidFill>
                  </a:tcPr>
                </a:tc>
                <a:tc gridSpan="2">
                  <a:txBody>
                    <a:bodyPr/>
                    <a:lstStyle/>
                    <a:p>
                      <a:pPr algn="ctr"/>
                      <a:r>
                        <a:rPr lang="en-GB" sz="4400" dirty="0"/>
                        <a:t>1W2</a:t>
                      </a:r>
                    </a:p>
                  </a:txBody>
                  <a:tcPr>
                    <a:solidFill>
                      <a:srgbClr val="00B0F0"/>
                    </a:solidFill>
                  </a:tcPr>
                </a:tc>
                <a:tc hMerge="1">
                  <a:txBody>
                    <a:bodyPr/>
                    <a:lstStyle/>
                    <a:p>
                      <a:pPr algn="ctr"/>
                      <a:endParaRPr lang="en-GB" sz="4400" dirty="0"/>
                    </a:p>
                  </a:txBody>
                  <a:tcPr>
                    <a:solidFill>
                      <a:srgbClr val="00B0F0"/>
                    </a:solidFill>
                  </a:tcPr>
                </a:tc>
                <a:tc>
                  <a:txBody>
                    <a:bodyPr/>
                    <a:lstStyle/>
                    <a:p>
                      <a:pPr algn="ctr"/>
                      <a:r>
                        <a:rPr lang="en-GB" sz="4400" dirty="0" smtClean="0"/>
                        <a:t>1M2</a:t>
                      </a:r>
                      <a:endParaRPr lang="en-GB" sz="4400" dirty="0"/>
                    </a:p>
                  </a:txBody>
                  <a:tcPr>
                    <a:solidFill>
                      <a:srgbClr val="00B0F0"/>
                    </a:solidFill>
                  </a:tcPr>
                </a:tc>
                <a:tc>
                  <a:txBody>
                    <a:bodyPr/>
                    <a:lstStyle/>
                    <a:p>
                      <a:pPr algn="ctr"/>
                      <a:r>
                        <a:rPr lang="en-GB" sz="4400" dirty="0" smtClean="0"/>
                        <a:t>1B2</a:t>
                      </a:r>
                      <a:endParaRPr lang="en-GB" sz="4400" dirty="0"/>
                    </a:p>
                  </a:txBody>
                  <a:tcPr>
                    <a:solidFill>
                      <a:srgbClr val="00B0F0"/>
                    </a:solidFill>
                  </a:tcPr>
                </a:tc>
                <a:extLst>
                  <a:ext uri="{0D108BD9-81ED-4DB2-BD59-A6C34878D82A}">
                    <a16:rowId xmlns:a16="http://schemas.microsoft.com/office/drawing/2014/main" val="10002"/>
                  </a:ext>
                </a:extLst>
              </a:tr>
              <a:tr h="1207535">
                <a:tc gridSpan="7">
                  <a:txBody>
                    <a:bodyPr/>
                    <a:lstStyle/>
                    <a:p>
                      <a:pPr algn="ctr"/>
                      <a:r>
                        <a:rPr lang="en-GB" sz="3200" b="1" dirty="0"/>
                        <a:t>Practical</a:t>
                      </a:r>
                      <a:r>
                        <a:rPr lang="en-GB" sz="3200" b="1" baseline="0" dirty="0"/>
                        <a:t> Sets 8-14</a:t>
                      </a:r>
                    </a:p>
                    <a:p>
                      <a:pPr algn="ctr"/>
                      <a:r>
                        <a:rPr lang="en-GB" sz="3200" b="1" baseline="0" dirty="0"/>
                        <a:t>Modern Languages Classes x 4</a:t>
                      </a:r>
                    </a:p>
                    <a:p>
                      <a:pPr algn="ctr"/>
                      <a:r>
                        <a:rPr lang="en-GB" sz="3200" b="1" baseline="0" dirty="0"/>
                        <a:t>Maths classes set (after a few weeks)</a:t>
                      </a:r>
                      <a:endParaRPr lang="en-GB" sz="3200" b="1" dirty="0"/>
                    </a:p>
                  </a:txBody>
                  <a:tcPr/>
                </a:tc>
                <a:tc hMerge="1">
                  <a:txBody>
                    <a:bodyPr/>
                    <a:lstStyle/>
                    <a:p>
                      <a:endParaRPr lang="en-GB"/>
                    </a:p>
                  </a:txBody>
                  <a:tcPr/>
                </a:tc>
                <a:tc hMerge="1">
                  <a:txBody>
                    <a:bodyPr/>
                    <a:lstStyle/>
                    <a:p>
                      <a:endParaRPr lang="en-GB" sz="4400" dirty="0"/>
                    </a:p>
                  </a:txBody>
                  <a:tcPr/>
                </a:tc>
                <a:tc hMerge="1">
                  <a:txBody>
                    <a:bodyPr/>
                    <a:lstStyle/>
                    <a:p>
                      <a:endParaRPr lang="en-GB"/>
                    </a:p>
                  </a:txBody>
                  <a:tcPr/>
                </a:tc>
                <a:tc hMerge="1">
                  <a:txBody>
                    <a:bodyPr/>
                    <a:lstStyle/>
                    <a:p>
                      <a:endParaRPr lang="en-GB" sz="4400" dirty="0">
                        <a:latin typeface="Candara" panose="020E0502030303020204" pitchFamily="34" charset="0"/>
                      </a:endParaRPr>
                    </a:p>
                  </a:txBody>
                  <a:tcPr/>
                </a:tc>
                <a:tc hMerge="1">
                  <a:txBody>
                    <a:bodyPr/>
                    <a:lstStyle/>
                    <a:p>
                      <a:endParaRPr lang="en-GB"/>
                    </a:p>
                  </a:txBody>
                  <a:tcPr/>
                </a:tc>
                <a:tc hMerge="1">
                  <a:txBody>
                    <a:bodyPr/>
                    <a:lstStyle/>
                    <a:p>
                      <a:endParaRPr lang="en-GB" sz="4400" dirty="0"/>
                    </a:p>
                  </a:txBody>
                  <a:tcPr/>
                </a:tc>
                <a:tc gridSpan="2">
                  <a:txBody>
                    <a:bodyPr/>
                    <a:lstStyle/>
                    <a:p>
                      <a:pPr algn="ctr"/>
                      <a:endParaRPr lang="en-GB" sz="4400" b="1" dirty="0"/>
                    </a:p>
                  </a:txBody>
                  <a:tcPr/>
                </a:tc>
                <a:tc hMerge="1">
                  <a:txBody>
                    <a:bodyPr/>
                    <a:lstStyle/>
                    <a:p>
                      <a:endParaRPr lang="en-GB"/>
                    </a:p>
                  </a:txBody>
                  <a:tcPr/>
                </a:tc>
                <a:extLst>
                  <a:ext uri="{0D108BD9-81ED-4DB2-BD59-A6C34878D82A}">
                    <a16:rowId xmlns:a16="http://schemas.microsoft.com/office/drawing/2014/main" val="10003"/>
                  </a:ext>
                </a:extLst>
              </a:tr>
            </a:tbl>
          </a:graphicData>
        </a:graphic>
      </p:graphicFrame>
      <p:sp>
        <p:nvSpPr>
          <p:cNvPr id="3" name="Title 2"/>
          <p:cNvSpPr>
            <a:spLocks noGrp="1"/>
          </p:cNvSpPr>
          <p:nvPr>
            <p:ph type="title"/>
          </p:nvPr>
        </p:nvSpPr>
        <p:spPr>
          <a:xfrm>
            <a:off x="453189" y="363643"/>
            <a:ext cx="9875520" cy="1133686"/>
          </a:xfrm>
        </p:spPr>
        <p:txBody>
          <a:bodyPr>
            <a:normAutofit fontScale="90000"/>
          </a:bodyPr>
          <a:lstStyle/>
          <a:p>
            <a:pPr algn="ctr"/>
            <a:r>
              <a:rPr lang="en-GB" b="1" dirty="0">
                <a:solidFill>
                  <a:schemeClr val="tx1"/>
                </a:solidFill>
                <a:latin typeface="Candara" panose="020E0502030303020204" pitchFamily="34" charset="0"/>
              </a:rPr>
              <a:t>Creating Classes from our Information</a:t>
            </a:r>
            <a:br>
              <a:rPr lang="en-GB" b="1" dirty="0">
                <a:solidFill>
                  <a:schemeClr val="tx1"/>
                </a:solidFill>
                <a:latin typeface="Candara" panose="020E0502030303020204" pitchFamily="34" charset="0"/>
              </a:rPr>
            </a:br>
            <a:endParaRPr lang="en-GB" b="1" dirty="0">
              <a:solidFill>
                <a:schemeClr val="tx1"/>
              </a:solidFill>
              <a:latin typeface="Candara" panose="020E0502030303020204" pitchFamily="34" charset="0"/>
            </a:endParaRPr>
          </a:p>
        </p:txBody>
      </p:sp>
    </p:spTree>
    <p:extLst>
      <p:ext uri="{BB962C8B-B14F-4D97-AF65-F5344CB8AC3E}">
        <p14:creationId xmlns:p14="http://schemas.microsoft.com/office/powerpoint/2010/main" val="1766872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508" y="227511"/>
            <a:ext cx="9875520" cy="1356360"/>
          </a:xfrm>
        </p:spPr>
        <p:txBody>
          <a:bodyPr/>
          <a:lstStyle/>
          <a:p>
            <a:r>
              <a:rPr lang="en-GB" dirty="0"/>
              <a:t>Modern Languages 1+2</a:t>
            </a:r>
          </a:p>
        </p:txBody>
      </p:sp>
      <p:sp>
        <p:nvSpPr>
          <p:cNvPr id="3" name="Content Placeholder 2"/>
          <p:cNvSpPr>
            <a:spLocks noGrp="1"/>
          </p:cNvSpPr>
          <p:nvPr>
            <p:ph idx="1"/>
          </p:nvPr>
        </p:nvSpPr>
        <p:spPr>
          <a:xfrm>
            <a:off x="473529" y="2026508"/>
            <a:ext cx="10923814" cy="4374292"/>
          </a:xfrm>
        </p:spPr>
        <p:txBody>
          <a:bodyPr>
            <a:normAutofit/>
          </a:bodyPr>
          <a:lstStyle/>
          <a:p>
            <a:r>
              <a:rPr lang="en-GB" sz="3200" dirty="0">
                <a:solidFill>
                  <a:schemeClr val="tx1"/>
                </a:solidFill>
                <a:latin typeface="Candara" panose="020E0502030303020204" pitchFamily="34" charset="0"/>
              </a:rPr>
              <a:t>All S1s this year will </a:t>
            </a:r>
            <a:r>
              <a:rPr lang="en-GB" sz="3200" b="1" i="1" dirty="0">
                <a:solidFill>
                  <a:schemeClr val="tx1"/>
                </a:solidFill>
                <a:latin typeface="Candara" panose="020E0502030303020204" pitchFamily="34" charset="0"/>
              </a:rPr>
              <a:t>continue with French and German all year</a:t>
            </a:r>
          </a:p>
          <a:p>
            <a:r>
              <a:rPr lang="en-GB" sz="3200" dirty="0">
                <a:solidFill>
                  <a:schemeClr val="tx1"/>
                </a:solidFill>
                <a:latin typeface="Candara" panose="020E0502030303020204" pitchFamily="34" charset="0"/>
              </a:rPr>
              <a:t>2 periods of French and 1 German </a:t>
            </a:r>
            <a:r>
              <a:rPr lang="en-GB" sz="3200" dirty="0" smtClean="0">
                <a:solidFill>
                  <a:schemeClr val="tx1"/>
                </a:solidFill>
                <a:latin typeface="Candara" panose="020E0502030303020204" pitchFamily="34" charset="0"/>
              </a:rPr>
              <a:t>until </a:t>
            </a:r>
            <a:r>
              <a:rPr lang="en-GB" sz="3200" dirty="0">
                <a:solidFill>
                  <a:schemeClr val="tx1"/>
                </a:solidFill>
                <a:latin typeface="Candara" panose="020E0502030303020204" pitchFamily="34" charset="0"/>
              </a:rPr>
              <a:t>Christmas then swap</a:t>
            </a:r>
          </a:p>
          <a:p>
            <a:r>
              <a:rPr lang="en-GB" sz="3200" dirty="0" smtClean="0">
                <a:solidFill>
                  <a:schemeClr val="tx1"/>
                </a:solidFill>
                <a:latin typeface="Candara" panose="020E0502030303020204" pitchFamily="34" charset="0"/>
              </a:rPr>
              <a:t>2 different </a:t>
            </a:r>
            <a:r>
              <a:rPr lang="en-GB" sz="3200" dirty="0">
                <a:solidFill>
                  <a:schemeClr val="tx1"/>
                </a:solidFill>
                <a:latin typeface="Candara" panose="020E0502030303020204" pitchFamily="34" charset="0"/>
              </a:rPr>
              <a:t>teachers </a:t>
            </a:r>
            <a:r>
              <a:rPr lang="en-GB" sz="3200" dirty="0" smtClean="0">
                <a:solidFill>
                  <a:schemeClr val="tx1"/>
                </a:solidFill>
                <a:latin typeface="Candara" panose="020E0502030303020204" pitchFamily="34" charset="0"/>
              </a:rPr>
              <a:t>to </a:t>
            </a:r>
            <a:r>
              <a:rPr lang="en-GB" sz="3200" dirty="0">
                <a:solidFill>
                  <a:schemeClr val="tx1"/>
                </a:solidFill>
                <a:latin typeface="Candara" panose="020E0502030303020204" pitchFamily="34" charset="0"/>
              </a:rPr>
              <a:t>differentiate language</a:t>
            </a:r>
          </a:p>
          <a:p>
            <a:r>
              <a:rPr lang="en-GB" sz="3200" dirty="0">
                <a:solidFill>
                  <a:schemeClr val="tx1"/>
                </a:solidFill>
                <a:latin typeface="Candara" panose="020E0502030303020204" pitchFamily="34" charset="0"/>
              </a:rPr>
              <a:t> Opportunity in S2 to Specialise more with one main language</a:t>
            </a:r>
          </a:p>
          <a:p>
            <a:r>
              <a:rPr lang="en-GB" sz="3200" dirty="0">
                <a:solidFill>
                  <a:schemeClr val="tx1"/>
                </a:solidFill>
                <a:latin typeface="Candara" panose="020E0502030303020204" pitchFamily="34" charset="0"/>
              </a:rPr>
              <a:t>All pupils at </a:t>
            </a:r>
            <a:r>
              <a:rPr lang="en-GB" sz="3200" dirty="0" err="1">
                <a:solidFill>
                  <a:schemeClr val="tx1"/>
                </a:solidFill>
                <a:latin typeface="Candara" panose="020E0502030303020204" pitchFamily="34" charset="0"/>
              </a:rPr>
              <a:t>Boroughmuir</a:t>
            </a:r>
            <a:r>
              <a:rPr lang="en-GB" sz="3200" dirty="0">
                <a:solidFill>
                  <a:schemeClr val="tx1"/>
                </a:solidFill>
                <a:latin typeface="Candara" panose="020E0502030303020204" pitchFamily="34" charset="0"/>
              </a:rPr>
              <a:t> continue with a language until S4</a:t>
            </a:r>
          </a:p>
          <a:p>
            <a:r>
              <a:rPr lang="en-GB" sz="3200" dirty="0">
                <a:solidFill>
                  <a:schemeClr val="tx1"/>
                </a:solidFill>
                <a:latin typeface="Candara" panose="020E0502030303020204" pitchFamily="34" charset="0"/>
              </a:rPr>
              <a:t>We </a:t>
            </a:r>
            <a:r>
              <a:rPr lang="en-GB" sz="3200" dirty="0" smtClean="0">
                <a:solidFill>
                  <a:schemeClr val="tx1"/>
                </a:solidFill>
                <a:latin typeface="Candara" panose="020E0502030303020204" pitchFamily="34" charset="0"/>
              </a:rPr>
              <a:t>also have </a:t>
            </a:r>
            <a:r>
              <a:rPr lang="en-GB" sz="3200" dirty="0">
                <a:solidFill>
                  <a:schemeClr val="tx1"/>
                </a:solidFill>
                <a:latin typeface="Candara" panose="020E0502030303020204" pitchFamily="34" charset="0"/>
              </a:rPr>
              <a:t>a class of 30 doing Mandarin</a:t>
            </a:r>
          </a:p>
          <a:p>
            <a:endParaRPr lang="en-GB" sz="3200" dirty="0">
              <a:solidFill>
                <a:schemeClr val="tx1"/>
              </a:solidFill>
              <a:latin typeface="Candara" panose="020E0502030303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8307" y="437133"/>
            <a:ext cx="2449921" cy="1589375"/>
          </a:xfrm>
          <a:prstGeom prst="rect">
            <a:avLst/>
          </a:prstGeom>
        </p:spPr>
      </p:pic>
    </p:spTree>
    <p:extLst>
      <p:ext uri="{BB962C8B-B14F-4D97-AF65-F5344CB8AC3E}">
        <p14:creationId xmlns:p14="http://schemas.microsoft.com/office/powerpoint/2010/main" val="1511466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3160" y="513802"/>
            <a:ext cx="9875520" cy="1356360"/>
          </a:xfrm>
        </p:spPr>
        <p:txBody>
          <a:bodyPr/>
          <a:lstStyle/>
          <a:p>
            <a:r>
              <a:rPr lang="en-GB" dirty="0">
                <a:solidFill>
                  <a:schemeClr val="tx1"/>
                </a:solidFill>
                <a:latin typeface="Candara" panose="020E0502030303020204" pitchFamily="34" charset="0"/>
              </a:rPr>
              <a:t>What does Transition into S1 Look Like &amp; Sound like?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32" y="389823"/>
            <a:ext cx="1330642" cy="1480339"/>
          </a:xfrm>
          <a:prstGeom prst="rect">
            <a:avLst/>
          </a:prstGeom>
        </p:spPr>
      </p:pic>
      <p:sp>
        <p:nvSpPr>
          <p:cNvPr id="6" name="Content Placeholder 5"/>
          <p:cNvSpPr>
            <a:spLocks noGrp="1"/>
          </p:cNvSpPr>
          <p:nvPr>
            <p:ph idx="1"/>
          </p:nvPr>
        </p:nvSpPr>
        <p:spPr>
          <a:xfrm>
            <a:off x="4210396" y="2015837"/>
            <a:ext cx="9872871" cy="4038600"/>
          </a:xfrm>
        </p:spPr>
        <p:txBody>
          <a:bodyPr>
            <a:normAutofit/>
          </a:bodyPr>
          <a:lstStyle/>
          <a:p>
            <a:pPr marL="45720" indent="0">
              <a:buNone/>
            </a:pPr>
            <a:r>
              <a:rPr lang="en-GB" sz="4800" b="1" dirty="0">
                <a:solidFill>
                  <a:schemeClr val="tx1"/>
                </a:solidFill>
                <a:latin typeface="Candara" panose="020E0502030303020204" pitchFamily="34" charset="0"/>
              </a:rPr>
              <a:t>Danny</a:t>
            </a:r>
          </a:p>
          <a:p>
            <a:pPr marL="45720" indent="0">
              <a:buNone/>
            </a:pPr>
            <a:r>
              <a:rPr lang="en-GB" sz="4800" b="1" dirty="0">
                <a:solidFill>
                  <a:schemeClr val="tx1"/>
                </a:solidFill>
                <a:latin typeface="Candara" panose="020E0502030303020204" pitchFamily="34" charset="0"/>
              </a:rPr>
              <a:t>Sage</a:t>
            </a:r>
          </a:p>
          <a:p>
            <a:pPr marL="45720" indent="0">
              <a:buNone/>
            </a:pPr>
            <a:r>
              <a:rPr lang="en-GB" sz="4800" b="1" dirty="0">
                <a:solidFill>
                  <a:schemeClr val="tx1"/>
                </a:solidFill>
                <a:latin typeface="Candara" panose="020E0502030303020204" pitchFamily="34" charset="0"/>
              </a:rPr>
              <a:t>Akshat</a:t>
            </a:r>
          </a:p>
          <a:p>
            <a:pPr marL="45720" indent="0">
              <a:buNone/>
            </a:pPr>
            <a:r>
              <a:rPr lang="en-GB" sz="4800" b="1" dirty="0">
                <a:solidFill>
                  <a:schemeClr val="tx1"/>
                </a:solidFill>
                <a:latin typeface="Candara" panose="020E0502030303020204" pitchFamily="34" charset="0"/>
              </a:rPr>
              <a:t>Redd</a:t>
            </a:r>
          </a:p>
        </p:txBody>
      </p:sp>
    </p:spTree>
    <p:extLst>
      <p:ext uri="{BB962C8B-B14F-4D97-AF65-F5344CB8AC3E}">
        <p14:creationId xmlns:p14="http://schemas.microsoft.com/office/powerpoint/2010/main" val="635122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29" y="0"/>
            <a:ext cx="9875520" cy="1356360"/>
          </a:xfrm>
        </p:spPr>
        <p:txBody>
          <a:bodyPr/>
          <a:lstStyle/>
          <a:p>
            <a:pPr algn="ctr"/>
            <a:r>
              <a:rPr lang="en-GB" dirty="0"/>
              <a:t>A Typical Day </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1089289193"/>
              </p:ext>
            </p:extLst>
          </p:nvPr>
        </p:nvGraphicFramePr>
        <p:xfrm>
          <a:off x="244929" y="1063531"/>
          <a:ext cx="11609613" cy="5367749"/>
        </p:xfrm>
        <a:graphic>
          <a:graphicData uri="http://schemas.openxmlformats.org/drawingml/2006/table">
            <a:tbl>
              <a:tblPr firstRow="1" bandRow="1">
                <a:tableStyleId>{5C22544A-7EE6-4342-B048-85BDC9FD1C3A}</a:tableStyleId>
              </a:tblPr>
              <a:tblGrid>
                <a:gridCol w="947057">
                  <a:extLst>
                    <a:ext uri="{9D8B030D-6E8A-4147-A177-3AD203B41FA5}">
                      <a16:colId xmlns:a16="http://schemas.microsoft.com/office/drawing/2014/main" val="1897691886"/>
                    </a:ext>
                  </a:extLst>
                </a:gridCol>
                <a:gridCol w="1306285">
                  <a:extLst>
                    <a:ext uri="{9D8B030D-6E8A-4147-A177-3AD203B41FA5}">
                      <a16:colId xmlns:a16="http://schemas.microsoft.com/office/drawing/2014/main" val="3988817115"/>
                    </a:ext>
                  </a:extLst>
                </a:gridCol>
                <a:gridCol w="1616529">
                  <a:extLst>
                    <a:ext uri="{9D8B030D-6E8A-4147-A177-3AD203B41FA5}">
                      <a16:colId xmlns:a16="http://schemas.microsoft.com/office/drawing/2014/main" val="860354675"/>
                    </a:ext>
                  </a:extLst>
                </a:gridCol>
                <a:gridCol w="1175657">
                  <a:extLst>
                    <a:ext uri="{9D8B030D-6E8A-4147-A177-3AD203B41FA5}">
                      <a16:colId xmlns:a16="http://schemas.microsoft.com/office/drawing/2014/main" val="842294538"/>
                    </a:ext>
                  </a:extLst>
                </a:gridCol>
                <a:gridCol w="1404257">
                  <a:extLst>
                    <a:ext uri="{9D8B030D-6E8A-4147-A177-3AD203B41FA5}">
                      <a16:colId xmlns:a16="http://schemas.microsoft.com/office/drawing/2014/main" val="2096712375"/>
                    </a:ext>
                  </a:extLst>
                </a:gridCol>
                <a:gridCol w="1289957">
                  <a:extLst>
                    <a:ext uri="{9D8B030D-6E8A-4147-A177-3AD203B41FA5}">
                      <a16:colId xmlns:a16="http://schemas.microsoft.com/office/drawing/2014/main" val="751447975"/>
                    </a:ext>
                  </a:extLst>
                </a:gridCol>
                <a:gridCol w="1289957">
                  <a:extLst>
                    <a:ext uri="{9D8B030D-6E8A-4147-A177-3AD203B41FA5}">
                      <a16:colId xmlns:a16="http://schemas.microsoft.com/office/drawing/2014/main" val="4128905240"/>
                    </a:ext>
                  </a:extLst>
                </a:gridCol>
                <a:gridCol w="1289957">
                  <a:extLst>
                    <a:ext uri="{9D8B030D-6E8A-4147-A177-3AD203B41FA5}">
                      <a16:colId xmlns:a16="http://schemas.microsoft.com/office/drawing/2014/main" val="989104802"/>
                    </a:ext>
                  </a:extLst>
                </a:gridCol>
                <a:gridCol w="1289957">
                  <a:extLst>
                    <a:ext uri="{9D8B030D-6E8A-4147-A177-3AD203B41FA5}">
                      <a16:colId xmlns:a16="http://schemas.microsoft.com/office/drawing/2014/main" val="1389533740"/>
                    </a:ext>
                  </a:extLst>
                </a:gridCol>
              </a:tblGrid>
              <a:tr h="840559">
                <a:tc>
                  <a:txBody>
                    <a:bodyPr/>
                    <a:lstStyle/>
                    <a:p>
                      <a:pPr algn="ctr"/>
                      <a:r>
                        <a:rPr lang="en-GB" sz="2800" dirty="0" err="1">
                          <a:solidFill>
                            <a:schemeClr val="tx1"/>
                          </a:solidFill>
                          <a:latin typeface="Candara" panose="020E0502030303020204" pitchFamily="34" charset="0"/>
                        </a:rPr>
                        <a:t>Reg</a:t>
                      </a:r>
                      <a:endParaRPr lang="en-GB" sz="2800" dirty="0">
                        <a:solidFill>
                          <a:schemeClr val="tx1"/>
                        </a:solidFill>
                        <a:latin typeface="Candara" panose="020E0502030303020204" pitchFamily="34" charset="0"/>
                      </a:endParaRPr>
                    </a:p>
                  </a:txBody>
                  <a:tcPr/>
                </a:tc>
                <a:tc>
                  <a:txBody>
                    <a:bodyPr/>
                    <a:lstStyle/>
                    <a:p>
                      <a:pPr algn="ctr"/>
                      <a:r>
                        <a:rPr lang="en-GB" sz="2800" dirty="0">
                          <a:solidFill>
                            <a:schemeClr val="tx1"/>
                          </a:solidFill>
                          <a:latin typeface="Candara" panose="020E0502030303020204" pitchFamily="34" charset="0"/>
                        </a:rPr>
                        <a:t>1</a:t>
                      </a:r>
                    </a:p>
                  </a:txBody>
                  <a:tcPr/>
                </a:tc>
                <a:tc>
                  <a:txBody>
                    <a:bodyPr/>
                    <a:lstStyle/>
                    <a:p>
                      <a:pPr algn="ctr"/>
                      <a:r>
                        <a:rPr lang="en-GB" sz="2800" dirty="0">
                          <a:solidFill>
                            <a:schemeClr val="tx1"/>
                          </a:solidFill>
                          <a:latin typeface="Candara" panose="020E0502030303020204" pitchFamily="34" charset="0"/>
                        </a:rPr>
                        <a:t>2</a:t>
                      </a:r>
                    </a:p>
                  </a:txBody>
                  <a:tcPr/>
                </a:tc>
                <a:tc>
                  <a:txBody>
                    <a:bodyPr/>
                    <a:lstStyle/>
                    <a:p>
                      <a:pPr algn="ctr"/>
                      <a:r>
                        <a:rPr lang="en-GB" sz="2800" dirty="0">
                          <a:solidFill>
                            <a:schemeClr val="tx1"/>
                          </a:solidFill>
                          <a:latin typeface="Candara" panose="020E0502030303020204" pitchFamily="34" charset="0"/>
                        </a:rPr>
                        <a:t>Break</a:t>
                      </a:r>
                    </a:p>
                  </a:txBody>
                  <a:tcPr>
                    <a:solidFill>
                      <a:schemeClr val="accent4"/>
                    </a:solidFill>
                  </a:tcPr>
                </a:tc>
                <a:tc>
                  <a:txBody>
                    <a:bodyPr/>
                    <a:lstStyle/>
                    <a:p>
                      <a:pPr algn="ctr"/>
                      <a:r>
                        <a:rPr lang="en-GB" sz="2800" dirty="0">
                          <a:solidFill>
                            <a:schemeClr val="tx1"/>
                          </a:solidFill>
                          <a:latin typeface="Candara" panose="020E0502030303020204" pitchFamily="34" charset="0"/>
                        </a:rPr>
                        <a:t>3</a:t>
                      </a:r>
                    </a:p>
                  </a:txBody>
                  <a:tcPr/>
                </a:tc>
                <a:tc>
                  <a:txBody>
                    <a:bodyPr/>
                    <a:lstStyle/>
                    <a:p>
                      <a:pPr algn="ctr"/>
                      <a:r>
                        <a:rPr lang="en-GB" sz="2800" dirty="0">
                          <a:solidFill>
                            <a:schemeClr val="tx1"/>
                          </a:solidFill>
                          <a:latin typeface="Candara" panose="020E0502030303020204" pitchFamily="34" charset="0"/>
                        </a:rPr>
                        <a:t>4</a:t>
                      </a:r>
                    </a:p>
                  </a:txBody>
                  <a:tcPr/>
                </a:tc>
                <a:tc>
                  <a:txBody>
                    <a:bodyPr/>
                    <a:lstStyle/>
                    <a:p>
                      <a:pPr algn="ctr"/>
                      <a:r>
                        <a:rPr lang="en-GB" sz="2800" dirty="0">
                          <a:solidFill>
                            <a:schemeClr val="tx1"/>
                          </a:solidFill>
                          <a:latin typeface="Candara" panose="020E0502030303020204" pitchFamily="34" charset="0"/>
                        </a:rPr>
                        <a:t>Lunch</a:t>
                      </a:r>
                    </a:p>
                  </a:txBody>
                  <a:tcPr>
                    <a:solidFill>
                      <a:schemeClr val="accent4"/>
                    </a:solidFill>
                  </a:tcPr>
                </a:tc>
                <a:tc>
                  <a:txBody>
                    <a:bodyPr/>
                    <a:lstStyle/>
                    <a:p>
                      <a:pPr algn="ctr"/>
                      <a:r>
                        <a:rPr lang="en-GB" sz="2800" dirty="0">
                          <a:solidFill>
                            <a:schemeClr val="tx1"/>
                          </a:solidFill>
                          <a:latin typeface="Candara" panose="020E0502030303020204" pitchFamily="34" charset="0"/>
                        </a:rPr>
                        <a:t>5</a:t>
                      </a:r>
                    </a:p>
                  </a:txBody>
                  <a:tcPr/>
                </a:tc>
                <a:tc>
                  <a:txBody>
                    <a:bodyPr/>
                    <a:lstStyle/>
                    <a:p>
                      <a:pPr algn="ctr"/>
                      <a:r>
                        <a:rPr lang="en-GB" sz="2800" dirty="0">
                          <a:solidFill>
                            <a:schemeClr val="tx1"/>
                          </a:solidFill>
                          <a:latin typeface="Candara" panose="020E0502030303020204" pitchFamily="34" charset="0"/>
                        </a:rPr>
                        <a:t>6</a:t>
                      </a:r>
                    </a:p>
                  </a:txBody>
                  <a:tcPr/>
                </a:tc>
                <a:extLst>
                  <a:ext uri="{0D108BD9-81ED-4DB2-BD59-A6C34878D82A}">
                    <a16:rowId xmlns:a16="http://schemas.microsoft.com/office/drawing/2014/main" val="1401833804"/>
                  </a:ext>
                </a:extLst>
              </a:tr>
              <a:tr h="840559">
                <a:tc>
                  <a:txBody>
                    <a:bodyPr/>
                    <a:lstStyle/>
                    <a:p>
                      <a:r>
                        <a:rPr lang="en-GB" sz="2800" dirty="0"/>
                        <a:t>8.32-8.45</a:t>
                      </a:r>
                    </a:p>
                  </a:txBody>
                  <a:tcPr/>
                </a:tc>
                <a:tc>
                  <a:txBody>
                    <a:bodyPr/>
                    <a:lstStyle/>
                    <a:p>
                      <a:r>
                        <a:rPr lang="en-GB" sz="2800" dirty="0"/>
                        <a:t>8.45-9.40</a:t>
                      </a:r>
                    </a:p>
                  </a:txBody>
                  <a:tcPr/>
                </a:tc>
                <a:tc>
                  <a:txBody>
                    <a:bodyPr/>
                    <a:lstStyle/>
                    <a:p>
                      <a:r>
                        <a:rPr lang="en-GB" sz="2800" dirty="0"/>
                        <a:t>9.40-10.35</a:t>
                      </a:r>
                    </a:p>
                  </a:txBody>
                  <a:tcPr/>
                </a:tc>
                <a:tc rowSpan="4">
                  <a:txBody>
                    <a:bodyPr/>
                    <a:lstStyle/>
                    <a:p>
                      <a:endParaRPr lang="en-GB" sz="2800" dirty="0">
                        <a:solidFill>
                          <a:schemeClr val="tx1"/>
                        </a:solidFill>
                      </a:endParaRPr>
                    </a:p>
                    <a:p>
                      <a:endParaRPr lang="en-GB" sz="2800" dirty="0">
                        <a:solidFill>
                          <a:schemeClr val="tx1"/>
                        </a:solidFill>
                      </a:endParaRPr>
                    </a:p>
                    <a:p>
                      <a:endParaRPr lang="en-GB" sz="2800" dirty="0">
                        <a:solidFill>
                          <a:schemeClr val="tx1"/>
                        </a:solidFill>
                      </a:endParaRPr>
                    </a:p>
                    <a:p>
                      <a:r>
                        <a:rPr lang="en-GB" sz="2800" dirty="0">
                          <a:solidFill>
                            <a:schemeClr val="tx1"/>
                          </a:solidFill>
                        </a:rPr>
                        <a:t>10.35-10.50</a:t>
                      </a:r>
                    </a:p>
                  </a:txBody>
                  <a:tcPr>
                    <a:solidFill>
                      <a:schemeClr val="accent4"/>
                    </a:solidFill>
                  </a:tcPr>
                </a:tc>
                <a:tc>
                  <a:txBody>
                    <a:bodyPr/>
                    <a:lstStyle/>
                    <a:p>
                      <a:r>
                        <a:rPr lang="en-GB" sz="2800" dirty="0"/>
                        <a:t>10.50-11.50</a:t>
                      </a:r>
                    </a:p>
                  </a:txBody>
                  <a:tcPr/>
                </a:tc>
                <a:tc>
                  <a:txBody>
                    <a:bodyPr/>
                    <a:lstStyle/>
                    <a:p>
                      <a:r>
                        <a:rPr lang="en-GB" sz="2800" dirty="0"/>
                        <a:t>11.50-12.50</a:t>
                      </a:r>
                    </a:p>
                  </a:txBody>
                  <a:tcPr/>
                </a:tc>
                <a:tc rowSpan="5">
                  <a:txBody>
                    <a:bodyPr/>
                    <a:lstStyle/>
                    <a:p>
                      <a:endParaRPr lang="en-GB" sz="2800" dirty="0"/>
                    </a:p>
                    <a:p>
                      <a:endParaRPr lang="en-GB" sz="2800" dirty="0"/>
                    </a:p>
                    <a:p>
                      <a:endParaRPr lang="en-GB" sz="2800" dirty="0"/>
                    </a:p>
                    <a:p>
                      <a:r>
                        <a:rPr lang="en-GB" sz="2800" dirty="0"/>
                        <a:t>12.50-1.35</a:t>
                      </a:r>
                    </a:p>
                    <a:p>
                      <a:endParaRPr lang="en-GB" sz="2800" dirty="0"/>
                    </a:p>
                    <a:p>
                      <a:r>
                        <a:rPr lang="en-GB" sz="2800" dirty="0"/>
                        <a:t>Clubs</a:t>
                      </a:r>
                    </a:p>
                    <a:p>
                      <a:r>
                        <a:rPr lang="en-GB" sz="2800" dirty="0"/>
                        <a:t>Hub</a:t>
                      </a:r>
                    </a:p>
                    <a:p>
                      <a:r>
                        <a:rPr lang="en-GB" sz="2800" dirty="0"/>
                        <a:t>Library</a:t>
                      </a:r>
                    </a:p>
                  </a:txBody>
                  <a:tcPr>
                    <a:solidFill>
                      <a:schemeClr val="accent4"/>
                    </a:solidFill>
                  </a:tcPr>
                </a:tc>
                <a:tc>
                  <a:txBody>
                    <a:bodyPr/>
                    <a:lstStyle/>
                    <a:p>
                      <a:r>
                        <a:rPr lang="en-GB" sz="2800" dirty="0"/>
                        <a:t>1.35-2.30</a:t>
                      </a:r>
                    </a:p>
                  </a:txBody>
                  <a:tcPr/>
                </a:tc>
                <a:tc>
                  <a:txBody>
                    <a:bodyPr/>
                    <a:lstStyle/>
                    <a:p>
                      <a:r>
                        <a:rPr lang="en-GB" sz="2800" dirty="0"/>
                        <a:t>2.30-3.30</a:t>
                      </a:r>
                    </a:p>
                  </a:txBody>
                  <a:tcPr/>
                </a:tc>
                <a:extLst>
                  <a:ext uri="{0D108BD9-81ED-4DB2-BD59-A6C34878D82A}">
                    <a16:rowId xmlns:a16="http://schemas.microsoft.com/office/drawing/2014/main" val="899596135"/>
                  </a:ext>
                </a:extLst>
              </a:tr>
              <a:tr h="514716">
                <a:tc>
                  <a:txBody>
                    <a:bodyPr/>
                    <a:lstStyle/>
                    <a:p>
                      <a:endParaRPr lang="en-GB" dirty="0"/>
                    </a:p>
                  </a:txBody>
                  <a:tcPr/>
                </a:tc>
                <a:tc>
                  <a:txBody>
                    <a:bodyPr/>
                    <a:lstStyle/>
                    <a:p>
                      <a:endParaRPr lang="en-GB" dirty="0"/>
                    </a:p>
                  </a:txBody>
                  <a:tcPr/>
                </a:tc>
                <a:tc>
                  <a:txBody>
                    <a:bodyPr/>
                    <a:lstStyle/>
                    <a:p>
                      <a:endParaRPr lang="en-GB" dirty="0"/>
                    </a:p>
                  </a:txBody>
                  <a:tcPr/>
                </a:tc>
                <a:tc vMerge="1">
                  <a:txBody>
                    <a:bodyPr/>
                    <a:lstStyle/>
                    <a:p>
                      <a:endParaRPr lang="en-GB" dirty="0">
                        <a:solidFill>
                          <a:schemeClr val="tx1"/>
                        </a:solidFill>
                      </a:endParaRPr>
                    </a:p>
                  </a:txBody>
                  <a:tcPr>
                    <a:solidFill>
                      <a:schemeClr val="accent4"/>
                    </a:solidFill>
                  </a:tcPr>
                </a:tc>
                <a:tc>
                  <a:txBody>
                    <a:bodyPr/>
                    <a:lstStyle/>
                    <a:p>
                      <a:endParaRPr lang="en-GB" dirty="0"/>
                    </a:p>
                  </a:txBody>
                  <a:tcPr/>
                </a:tc>
                <a:tc>
                  <a:txBody>
                    <a:bodyPr/>
                    <a:lstStyle/>
                    <a:p>
                      <a:endParaRPr lang="en-GB" dirty="0"/>
                    </a:p>
                  </a:txBody>
                  <a:tcPr/>
                </a:tc>
                <a:tc vMerge="1">
                  <a:txBody>
                    <a:bodyPr/>
                    <a:lstStyle/>
                    <a:p>
                      <a:endParaRPr lang="en-GB" dirty="0"/>
                    </a:p>
                  </a:txBody>
                  <a:tcPr>
                    <a:solidFill>
                      <a:schemeClr val="accent4"/>
                    </a:solidFill>
                  </a:tcPr>
                </a:tc>
                <a:tc>
                  <a:txBody>
                    <a:bodyPr/>
                    <a:lstStyle/>
                    <a:p>
                      <a:endParaRPr lang="en-GB"/>
                    </a:p>
                  </a:txBody>
                  <a:tcPr/>
                </a:tc>
                <a:tc>
                  <a:txBody>
                    <a:bodyPr/>
                    <a:lstStyle/>
                    <a:p>
                      <a:endParaRPr lang="en-GB"/>
                    </a:p>
                  </a:txBody>
                  <a:tcPr/>
                </a:tc>
                <a:extLst>
                  <a:ext uri="{0D108BD9-81ED-4DB2-BD59-A6C34878D82A}">
                    <a16:rowId xmlns:a16="http://schemas.microsoft.com/office/drawing/2014/main" val="1379246859"/>
                  </a:ext>
                </a:extLst>
              </a:tr>
              <a:tr h="840559">
                <a:tc>
                  <a:txBody>
                    <a:bodyPr/>
                    <a:lstStyle/>
                    <a:p>
                      <a:r>
                        <a:rPr lang="en-GB" sz="2400" b="1" dirty="0">
                          <a:solidFill>
                            <a:schemeClr val="tx1"/>
                          </a:solidFill>
                          <a:latin typeface="Candara" panose="020E0502030303020204" pitchFamily="34" charset="0"/>
                        </a:rPr>
                        <a:t>Mon</a:t>
                      </a:r>
                    </a:p>
                  </a:txBody>
                  <a:tcPr/>
                </a:tc>
                <a:tc>
                  <a:txBody>
                    <a:bodyPr/>
                    <a:lstStyle/>
                    <a:p>
                      <a:r>
                        <a:rPr lang="en-GB" sz="2400" b="1" dirty="0">
                          <a:latin typeface="Candara" panose="020E0502030303020204" pitchFamily="34" charset="0"/>
                        </a:rPr>
                        <a:t>Science</a:t>
                      </a:r>
                    </a:p>
                    <a:p>
                      <a:r>
                        <a:rPr lang="en-GB" sz="2400" b="1" dirty="0">
                          <a:latin typeface="Candara" panose="020E0502030303020204" pitchFamily="34" charset="0"/>
                        </a:rPr>
                        <a:t>1.6</a:t>
                      </a:r>
                    </a:p>
                  </a:txBody>
                  <a:tcPr/>
                </a:tc>
                <a:tc>
                  <a:txBody>
                    <a:bodyPr/>
                    <a:lstStyle/>
                    <a:p>
                      <a:r>
                        <a:rPr lang="en-GB" sz="2400" b="1" dirty="0">
                          <a:latin typeface="Candara" panose="020E0502030303020204" pitchFamily="34" charset="0"/>
                        </a:rPr>
                        <a:t>History</a:t>
                      </a:r>
                    </a:p>
                    <a:p>
                      <a:r>
                        <a:rPr lang="en-GB" sz="2400" b="1" dirty="0">
                          <a:latin typeface="Candara" panose="020E0502030303020204" pitchFamily="34" charset="0"/>
                        </a:rPr>
                        <a:t> 1H2</a:t>
                      </a:r>
                    </a:p>
                  </a:txBody>
                  <a:tcPr/>
                </a:tc>
                <a:tc vMerge="1">
                  <a:txBody>
                    <a:bodyPr/>
                    <a:lstStyle/>
                    <a:p>
                      <a:endParaRPr lang="en-GB" sz="2400" b="1" dirty="0">
                        <a:solidFill>
                          <a:schemeClr val="tx1"/>
                        </a:solidFill>
                        <a:latin typeface="Candara" panose="020E0502030303020204" pitchFamily="34" charset="0"/>
                      </a:endParaRPr>
                    </a:p>
                  </a:txBody>
                  <a:tcPr>
                    <a:solidFill>
                      <a:schemeClr val="accent4"/>
                    </a:solidFill>
                  </a:tcPr>
                </a:tc>
                <a:tc>
                  <a:txBody>
                    <a:bodyPr/>
                    <a:lstStyle/>
                    <a:p>
                      <a:r>
                        <a:rPr lang="en-GB" sz="2400" b="1" dirty="0">
                          <a:latin typeface="Candara" panose="020E0502030303020204" pitchFamily="34" charset="0"/>
                        </a:rPr>
                        <a:t>Maths</a:t>
                      </a:r>
                    </a:p>
                    <a:p>
                      <a:r>
                        <a:rPr lang="en-GB" sz="2400" b="1" dirty="0">
                          <a:latin typeface="Candara" panose="020E0502030303020204" pitchFamily="34" charset="0"/>
                        </a:rPr>
                        <a:t>Set</a:t>
                      </a:r>
                    </a:p>
                  </a:txBody>
                  <a:tcPr/>
                </a:tc>
                <a:tc>
                  <a:txBody>
                    <a:bodyPr/>
                    <a:lstStyle/>
                    <a:p>
                      <a:r>
                        <a:rPr lang="en-GB" sz="2400" b="1" dirty="0">
                          <a:latin typeface="Candara" panose="020E0502030303020204" pitchFamily="34" charset="0"/>
                        </a:rPr>
                        <a:t>German</a:t>
                      </a:r>
                      <a:r>
                        <a:rPr lang="en-GB" sz="2400" b="1" baseline="0" dirty="0">
                          <a:latin typeface="Candara" panose="020E0502030303020204" pitchFamily="34" charset="0"/>
                        </a:rPr>
                        <a:t> </a:t>
                      </a:r>
                      <a:endParaRPr lang="en-GB" sz="2400" b="1" dirty="0">
                        <a:latin typeface="Candara" panose="020E0502030303020204" pitchFamily="34" charset="0"/>
                      </a:endParaRPr>
                    </a:p>
                  </a:txBody>
                  <a:tcPr/>
                </a:tc>
                <a:tc vMerge="1">
                  <a:txBody>
                    <a:bodyPr/>
                    <a:lstStyle/>
                    <a:p>
                      <a:endParaRPr lang="en-GB" sz="2400" b="1" dirty="0">
                        <a:latin typeface="Candara" panose="020E0502030303020204" pitchFamily="34" charset="0"/>
                      </a:endParaRPr>
                    </a:p>
                  </a:txBody>
                  <a:tcPr>
                    <a:solidFill>
                      <a:schemeClr val="accent4"/>
                    </a:solidFill>
                  </a:tcPr>
                </a:tc>
                <a:tc>
                  <a:txBody>
                    <a:bodyPr/>
                    <a:lstStyle/>
                    <a:p>
                      <a:r>
                        <a:rPr lang="en-GB" sz="2400" b="1" dirty="0">
                          <a:latin typeface="Candara" panose="020E0502030303020204" pitchFamily="34" charset="0"/>
                        </a:rPr>
                        <a:t>CDT</a:t>
                      </a:r>
                    </a:p>
                    <a:p>
                      <a:r>
                        <a:rPr lang="en-GB" sz="2400" b="1" dirty="0">
                          <a:latin typeface="Candara" panose="020E0502030303020204" pitchFamily="34" charset="0"/>
                        </a:rPr>
                        <a:t>1.6</a:t>
                      </a:r>
                    </a:p>
                  </a:txBody>
                  <a:tcPr/>
                </a:tc>
                <a:tc>
                  <a:txBody>
                    <a:bodyPr/>
                    <a:lstStyle/>
                    <a:p>
                      <a:r>
                        <a:rPr lang="en-GB" sz="2400" b="1" dirty="0">
                          <a:latin typeface="Candara" panose="020E0502030303020204" pitchFamily="34" charset="0"/>
                        </a:rPr>
                        <a:t>English</a:t>
                      </a:r>
                    </a:p>
                    <a:p>
                      <a:r>
                        <a:rPr lang="en-GB" sz="2400" b="1" dirty="0">
                          <a:latin typeface="Candara" panose="020E0502030303020204" pitchFamily="34" charset="0"/>
                        </a:rPr>
                        <a:t>1H2</a:t>
                      </a:r>
                    </a:p>
                  </a:txBody>
                  <a:tcPr/>
                </a:tc>
                <a:extLst>
                  <a:ext uri="{0D108BD9-81ED-4DB2-BD59-A6C34878D82A}">
                    <a16:rowId xmlns:a16="http://schemas.microsoft.com/office/drawing/2014/main" val="2633511204"/>
                  </a:ext>
                </a:extLst>
              </a:tr>
              <a:tr h="1282155">
                <a:tc>
                  <a:txBody>
                    <a:bodyPr/>
                    <a:lstStyle/>
                    <a:p>
                      <a:r>
                        <a:rPr lang="en-GB" sz="2400" b="1" dirty="0">
                          <a:latin typeface="Candara" panose="020E0502030303020204" pitchFamily="34" charset="0"/>
                        </a:rPr>
                        <a:t>Tues</a:t>
                      </a:r>
                    </a:p>
                  </a:txBody>
                  <a:tcPr/>
                </a:tc>
                <a:tc>
                  <a:txBody>
                    <a:bodyPr/>
                    <a:lstStyle/>
                    <a:p>
                      <a:r>
                        <a:rPr lang="en-GB" sz="2400" b="1" dirty="0">
                          <a:latin typeface="Candara" panose="020E0502030303020204" pitchFamily="34" charset="0"/>
                        </a:rPr>
                        <a:t>Art</a:t>
                      </a:r>
                    </a:p>
                    <a:p>
                      <a:r>
                        <a:rPr lang="en-GB" sz="2400" b="1" dirty="0">
                          <a:latin typeface="Candara" panose="020E0502030303020204" pitchFamily="34" charset="0"/>
                        </a:rPr>
                        <a:t>1.6</a:t>
                      </a:r>
                    </a:p>
                  </a:txBody>
                  <a:tcPr/>
                </a:tc>
                <a:tc>
                  <a:txBody>
                    <a:bodyPr/>
                    <a:lstStyle/>
                    <a:p>
                      <a:r>
                        <a:rPr lang="en-GB" sz="2400" b="1" dirty="0">
                          <a:latin typeface="Candara" panose="020E0502030303020204" pitchFamily="34" charset="0"/>
                        </a:rPr>
                        <a:t>Home </a:t>
                      </a:r>
                      <a:r>
                        <a:rPr lang="en-GB" sz="2400" b="1" dirty="0" err="1">
                          <a:latin typeface="Candara" panose="020E0502030303020204" pitchFamily="34" charset="0"/>
                        </a:rPr>
                        <a:t>Ec</a:t>
                      </a:r>
                      <a:endParaRPr lang="en-GB" sz="2400" b="1" dirty="0">
                        <a:latin typeface="Candara" panose="020E0502030303020204" pitchFamily="34" charset="0"/>
                      </a:endParaRPr>
                    </a:p>
                    <a:p>
                      <a:r>
                        <a:rPr lang="en-GB" sz="2400" b="1" dirty="0">
                          <a:latin typeface="Candara" panose="020E0502030303020204" pitchFamily="34" charset="0"/>
                        </a:rPr>
                        <a:t>1.6</a:t>
                      </a:r>
                    </a:p>
                  </a:txBody>
                  <a:tcPr/>
                </a:tc>
                <a:tc vMerge="1">
                  <a:txBody>
                    <a:bodyPr/>
                    <a:lstStyle/>
                    <a:p>
                      <a:endParaRPr lang="en-GB" sz="2400" b="1" dirty="0">
                        <a:solidFill>
                          <a:schemeClr val="tx1"/>
                        </a:solidFill>
                        <a:latin typeface="Candara" panose="020E0502030303020204" pitchFamily="34" charset="0"/>
                      </a:endParaRPr>
                    </a:p>
                  </a:txBody>
                  <a:tcPr>
                    <a:solidFill>
                      <a:schemeClr val="accent4"/>
                    </a:solidFill>
                  </a:tcPr>
                </a:tc>
                <a:tc>
                  <a:txBody>
                    <a:bodyPr/>
                    <a:lstStyle/>
                    <a:p>
                      <a:r>
                        <a:rPr lang="en-GB" sz="2400" b="1" dirty="0">
                          <a:latin typeface="Candara" panose="020E0502030303020204" pitchFamily="34" charset="0"/>
                        </a:rPr>
                        <a:t>Modern</a:t>
                      </a:r>
                      <a:r>
                        <a:rPr lang="en-GB" sz="2400" b="1" baseline="0" dirty="0">
                          <a:latin typeface="Candara" panose="020E0502030303020204" pitchFamily="34" charset="0"/>
                        </a:rPr>
                        <a:t> Studies</a:t>
                      </a:r>
                    </a:p>
                    <a:p>
                      <a:r>
                        <a:rPr lang="en-GB" sz="2400" b="1" baseline="0" dirty="0">
                          <a:latin typeface="Candara" panose="020E0502030303020204" pitchFamily="34" charset="0"/>
                        </a:rPr>
                        <a:t>1H2</a:t>
                      </a:r>
                    </a:p>
                  </a:txBody>
                  <a:tcPr/>
                </a:tc>
                <a:tc>
                  <a:txBody>
                    <a:bodyPr/>
                    <a:lstStyle/>
                    <a:p>
                      <a:r>
                        <a:rPr lang="en-GB" sz="2400" b="1" dirty="0">
                          <a:latin typeface="Candara" panose="020E0502030303020204" pitchFamily="34" charset="0"/>
                        </a:rPr>
                        <a:t>Drama</a:t>
                      </a:r>
                    </a:p>
                    <a:p>
                      <a:endParaRPr lang="en-GB" sz="2400" b="1" dirty="0">
                        <a:latin typeface="Candara" panose="020E0502030303020204" pitchFamily="34" charset="0"/>
                      </a:endParaRPr>
                    </a:p>
                    <a:p>
                      <a:r>
                        <a:rPr lang="en-GB" sz="2400" b="1" dirty="0">
                          <a:latin typeface="Candara" panose="020E0502030303020204" pitchFamily="34" charset="0"/>
                        </a:rPr>
                        <a:t>1H2</a:t>
                      </a:r>
                    </a:p>
                  </a:txBody>
                  <a:tcPr/>
                </a:tc>
                <a:tc vMerge="1">
                  <a:txBody>
                    <a:bodyPr/>
                    <a:lstStyle/>
                    <a:p>
                      <a:endParaRPr lang="en-GB" sz="2400" b="1" dirty="0">
                        <a:latin typeface="Candara" panose="020E0502030303020204" pitchFamily="34" charset="0"/>
                      </a:endParaRPr>
                    </a:p>
                  </a:txBody>
                  <a:tcPr>
                    <a:solidFill>
                      <a:schemeClr val="accent4"/>
                    </a:solidFill>
                  </a:tcPr>
                </a:tc>
                <a:tc>
                  <a:txBody>
                    <a:bodyPr/>
                    <a:lstStyle/>
                    <a:p>
                      <a:r>
                        <a:rPr lang="en-GB" sz="2400" b="1" dirty="0">
                          <a:latin typeface="Candara" panose="020E0502030303020204" pitchFamily="34" charset="0"/>
                        </a:rPr>
                        <a:t>PE</a:t>
                      </a:r>
                    </a:p>
                    <a:p>
                      <a:r>
                        <a:rPr lang="en-GB" sz="2400" b="1" dirty="0">
                          <a:latin typeface="Candara" panose="020E0502030303020204" pitchFamily="34" charset="0"/>
                        </a:rPr>
                        <a:t>1H2</a:t>
                      </a:r>
                    </a:p>
                  </a:txBody>
                  <a:tcPr/>
                </a:tc>
                <a:tc>
                  <a:txBody>
                    <a:bodyPr/>
                    <a:lstStyle/>
                    <a:p>
                      <a:r>
                        <a:rPr lang="en-GB" sz="2400" b="1" dirty="0">
                          <a:latin typeface="Candara" panose="020E0502030303020204" pitchFamily="34" charset="0"/>
                        </a:rPr>
                        <a:t>PE</a:t>
                      </a:r>
                    </a:p>
                    <a:p>
                      <a:r>
                        <a:rPr lang="en-GB" sz="2400" b="1" dirty="0">
                          <a:latin typeface="Candara" panose="020E0502030303020204" pitchFamily="34" charset="0"/>
                        </a:rPr>
                        <a:t>1H2</a:t>
                      </a:r>
                    </a:p>
                  </a:txBody>
                  <a:tcPr/>
                </a:tc>
                <a:extLst>
                  <a:ext uri="{0D108BD9-81ED-4DB2-BD59-A6C34878D82A}">
                    <a16:rowId xmlns:a16="http://schemas.microsoft.com/office/drawing/2014/main" val="325607173"/>
                  </a:ext>
                </a:extLst>
              </a:tr>
              <a:tr h="840559">
                <a:tc>
                  <a:txBody>
                    <a:bodyPr/>
                    <a:lstStyle/>
                    <a:p>
                      <a:r>
                        <a:rPr lang="en-GB" sz="2400" b="1" dirty="0"/>
                        <a:t>Fri</a:t>
                      </a:r>
                    </a:p>
                  </a:txBody>
                  <a:tcPr/>
                </a:tc>
                <a:tc>
                  <a:txBody>
                    <a:bodyPr/>
                    <a:lstStyle/>
                    <a:p>
                      <a:r>
                        <a:rPr lang="en-GB" sz="2400" b="1" dirty="0"/>
                        <a:t>PSE</a:t>
                      </a:r>
                    </a:p>
                    <a:p>
                      <a:r>
                        <a:rPr lang="en-GB" sz="2400" b="1" dirty="0"/>
                        <a:t>1H2</a:t>
                      </a:r>
                    </a:p>
                  </a:txBody>
                  <a:tcPr/>
                </a:tc>
                <a:tc>
                  <a:txBody>
                    <a:bodyPr/>
                    <a:lstStyle/>
                    <a:p>
                      <a:r>
                        <a:rPr lang="en-GB" sz="2400" b="1" dirty="0"/>
                        <a:t>English</a:t>
                      </a:r>
                    </a:p>
                    <a:p>
                      <a:r>
                        <a:rPr lang="en-GB" sz="2400" b="1" dirty="0"/>
                        <a:t>1H2</a:t>
                      </a:r>
                    </a:p>
                  </a:txBody>
                  <a:tcPr/>
                </a:tc>
                <a:tc>
                  <a:txBody>
                    <a:bodyPr/>
                    <a:lstStyle/>
                    <a:p>
                      <a:endParaRPr lang="en-GB" sz="2400" b="1" dirty="0">
                        <a:solidFill>
                          <a:schemeClr val="tx1"/>
                        </a:solidFill>
                      </a:endParaRPr>
                    </a:p>
                  </a:txBody>
                  <a:tcPr>
                    <a:solidFill>
                      <a:schemeClr val="accent4"/>
                    </a:solidFill>
                  </a:tcPr>
                </a:tc>
                <a:tc>
                  <a:txBody>
                    <a:bodyPr/>
                    <a:lstStyle/>
                    <a:p>
                      <a:r>
                        <a:rPr lang="en-GB" sz="2400" b="1" dirty="0"/>
                        <a:t>Music</a:t>
                      </a:r>
                    </a:p>
                    <a:p>
                      <a:r>
                        <a:rPr lang="en-GB" sz="2400" b="1" dirty="0"/>
                        <a:t>1.6</a:t>
                      </a:r>
                    </a:p>
                  </a:txBody>
                  <a:tcPr/>
                </a:tc>
                <a:tc>
                  <a:txBody>
                    <a:bodyPr/>
                    <a:lstStyle/>
                    <a:p>
                      <a:r>
                        <a:rPr lang="en-GB" sz="2400" b="1" dirty="0"/>
                        <a:t>IT </a:t>
                      </a:r>
                    </a:p>
                    <a:p>
                      <a:r>
                        <a:rPr lang="en-GB" sz="2400" b="1" dirty="0"/>
                        <a:t>1H2</a:t>
                      </a:r>
                    </a:p>
                  </a:txBody>
                  <a:tcPr/>
                </a:tc>
                <a:tc vMerge="1">
                  <a:txBody>
                    <a:bodyPr/>
                    <a:lstStyle/>
                    <a:p>
                      <a:endParaRPr lang="en-GB" dirty="0"/>
                    </a:p>
                  </a:txBody>
                  <a:tcPr>
                    <a:solidFill>
                      <a:schemeClr val="accent4"/>
                    </a:solidFill>
                  </a:tcPr>
                </a:tc>
                <a:tc gridSpan="2">
                  <a:txBody>
                    <a:bodyPr/>
                    <a:lstStyle/>
                    <a:p>
                      <a:r>
                        <a:rPr lang="en-GB" sz="2800" dirty="0">
                          <a:solidFill>
                            <a:schemeClr val="tx1"/>
                          </a:solidFill>
                        </a:rPr>
                        <a:t>Finish at 12.50 on Fridays </a:t>
                      </a:r>
                    </a:p>
                  </a:txBody>
                  <a:tcPr>
                    <a:solidFill>
                      <a:schemeClr val="accent2"/>
                    </a:solidFill>
                  </a:tcPr>
                </a:tc>
                <a:tc hMerge="1">
                  <a:txBody>
                    <a:bodyPr/>
                    <a:lstStyle/>
                    <a:p>
                      <a:endParaRPr lang="en-GB" dirty="0"/>
                    </a:p>
                  </a:txBody>
                  <a:tcPr>
                    <a:solidFill>
                      <a:schemeClr val="accent2"/>
                    </a:solidFill>
                  </a:tcPr>
                </a:tc>
                <a:extLst>
                  <a:ext uri="{0D108BD9-81ED-4DB2-BD59-A6C34878D82A}">
                    <a16:rowId xmlns:a16="http://schemas.microsoft.com/office/drawing/2014/main" val="3757259882"/>
                  </a:ext>
                </a:extLst>
              </a:tr>
            </a:tbl>
          </a:graphicData>
        </a:graphic>
      </p:graphicFrame>
    </p:spTree>
    <p:extLst>
      <p:ext uri="{BB962C8B-B14F-4D97-AF65-F5344CB8AC3E}">
        <p14:creationId xmlns:p14="http://schemas.microsoft.com/office/powerpoint/2010/main" val="1044922747"/>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435</TotalTime>
  <Words>1416</Words>
  <Application>Microsoft Office PowerPoint</Application>
  <PresentationFormat>Widescreen</PresentationFormat>
  <Paragraphs>320</Paragraphs>
  <Slides>36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Calibri</vt:lpstr>
      <vt:lpstr>Candara</vt:lpstr>
      <vt:lpstr>Century Gothic</vt:lpstr>
      <vt:lpstr>Corbel</vt:lpstr>
      <vt:lpstr>Courier New</vt:lpstr>
      <vt:lpstr>Times New Roman</vt:lpstr>
      <vt:lpstr>Wingdings</vt:lpstr>
      <vt:lpstr>Basis</vt:lpstr>
      <vt:lpstr>Welcome to Boroughmuir</vt:lpstr>
      <vt:lpstr>PowerPoint Presentation</vt:lpstr>
      <vt:lpstr>PowerPoint Presentation</vt:lpstr>
      <vt:lpstr>The Transition Process 2017/18</vt:lpstr>
      <vt:lpstr>The Transition Process </vt:lpstr>
      <vt:lpstr>Creating Classes from our Information </vt:lpstr>
      <vt:lpstr>Modern Languages 1+2</vt:lpstr>
      <vt:lpstr>What does Transition into S1 Look Like &amp; Sound like?</vt:lpstr>
      <vt:lpstr>A Typical Day </vt:lpstr>
      <vt:lpstr>Subjects Studied in S1 &amp; Periods Per week  </vt:lpstr>
      <vt:lpstr>3 Day Visit – Day 1 - Meggetland</vt:lpstr>
      <vt:lpstr>And…</vt:lpstr>
      <vt:lpstr>3 Day Visit – Days 2 &amp; 3</vt:lpstr>
      <vt:lpstr>Extra-curricular Clubs and Activities</vt:lpstr>
      <vt:lpstr>Dress Code</vt:lpstr>
      <vt:lpstr>Some Useful Dates</vt:lpstr>
      <vt:lpstr>Pupil Support TEAM (Guidance) Your first point of contact &amp; House System </vt:lpstr>
      <vt:lpstr>Aim</vt:lpstr>
      <vt:lpstr>Tracking and Monitoring Process</vt:lpstr>
      <vt:lpstr>Concerns</vt:lpstr>
      <vt:lpstr>Information</vt:lpstr>
      <vt:lpstr>Support for Learning Staff</vt:lpstr>
      <vt:lpstr>SFL Support at Transition We work closely with primary schools to ensure that literacy and numeracy support is continued for individual pupils.</vt:lpstr>
      <vt:lpstr> Support for Learning at Boroughmuir  </vt:lpstr>
      <vt:lpstr>Supporting Pupils Overcome Barriers to Learning</vt:lpstr>
      <vt:lpstr>                Using IT to Support Learning</vt:lpstr>
      <vt:lpstr>                  Support during social times</vt:lpstr>
      <vt:lpstr>Instrumental Music in Boroughmuir </vt:lpstr>
      <vt:lpstr>PowerPoint Presentation</vt:lpstr>
      <vt:lpstr>PowerPoint Presentation</vt:lpstr>
      <vt:lpstr>A reminder : Two pathways</vt:lpstr>
      <vt:lpstr>S1 Auditions : Complete by 28/9/18</vt:lpstr>
      <vt:lpstr>There are opportunities for ALL S1 to take part in other musical activities…</vt:lpstr>
      <vt:lpstr>PowerPoint Presentation</vt:lpstr>
      <vt:lpstr>We look forward to seeing some of our new S1 perform in the Christmas Concert!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Boroughmuir</dc:title>
  <dc:creator>Juliet Presly</dc:creator>
  <cp:lastModifiedBy>Juliet Presly</cp:lastModifiedBy>
  <cp:revision>97</cp:revision>
  <cp:lastPrinted>2016-10-27T06:42:46Z</cp:lastPrinted>
  <dcterms:created xsi:type="dcterms:W3CDTF">2016-06-19T09:52:07Z</dcterms:created>
  <dcterms:modified xsi:type="dcterms:W3CDTF">2018-06-26T07:07:45Z</dcterms:modified>
</cp:coreProperties>
</file>