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handoutMasterIdLst>
    <p:handoutMasterId r:id="rId27"/>
  </p:handoutMasterIdLst>
  <p:sldIdLst>
    <p:sldId id="256" r:id="rId3"/>
    <p:sldId id="276" r:id="rId4"/>
    <p:sldId id="287" r:id="rId5"/>
    <p:sldId id="259" r:id="rId6"/>
    <p:sldId id="266" r:id="rId7"/>
    <p:sldId id="267" r:id="rId8"/>
    <p:sldId id="268" r:id="rId9"/>
    <p:sldId id="278" r:id="rId10"/>
    <p:sldId id="279" r:id="rId11"/>
    <p:sldId id="280" r:id="rId12"/>
    <p:sldId id="269" r:id="rId13"/>
    <p:sldId id="282" r:id="rId14"/>
    <p:sldId id="281" r:id="rId15"/>
    <p:sldId id="270" r:id="rId16"/>
    <p:sldId id="271" r:id="rId17"/>
    <p:sldId id="260" r:id="rId18"/>
    <p:sldId id="265" r:id="rId19"/>
    <p:sldId id="273" r:id="rId20"/>
    <p:sldId id="283" r:id="rId21"/>
    <p:sldId id="274" r:id="rId22"/>
    <p:sldId id="285" r:id="rId23"/>
    <p:sldId id="286" r:id="rId24"/>
    <p:sldId id="275" r:id="rId25"/>
    <p:sldId id="288" r:id="rId26"/>
  </p:sldIdLst>
  <p:sldSz cx="12192000" cy="6858000"/>
  <p:notesSz cx="6805613" cy="9939338"/>
  <p:defaultTex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34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7E83A708-A9B9-4F4A-A3B4-E0B4E7DAB4A3}" type="datetimeFigureOut">
              <a:rPr lang="en-GB" smtClean="0"/>
              <a:t>08/02/2016</a:t>
            </a:fld>
            <a:endParaRPr lang="en-GB"/>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CD531866-045D-4F4F-A0B8-881451286530}" type="slidenum">
              <a:rPr lang="en-GB" smtClean="0"/>
              <a:t>‹#›</a:t>
            </a:fld>
            <a:endParaRPr lang="en-GB"/>
          </a:p>
        </p:txBody>
      </p:sp>
    </p:spTree>
    <p:extLst>
      <p:ext uri="{BB962C8B-B14F-4D97-AF65-F5344CB8AC3E}">
        <p14:creationId xmlns:p14="http://schemas.microsoft.com/office/powerpoint/2010/main" val="30692382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322509FE-AFCC-6743-ABA4-64AABB2DA5F9}" type="slidenum">
              <a:rPr lang="en-US"/>
              <a:pPr>
                <a:defRPr/>
              </a:pPr>
              <a:t>‹#›</a:t>
            </a:fld>
            <a:endParaRPr lang="en-US"/>
          </a:p>
        </p:txBody>
      </p:sp>
    </p:spTree>
    <p:extLst>
      <p:ext uri="{BB962C8B-B14F-4D97-AF65-F5344CB8AC3E}">
        <p14:creationId xmlns:p14="http://schemas.microsoft.com/office/powerpoint/2010/main" val="38768028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CD3BA373-1BA9-2549-8E2D-7609C63C06B1}" type="slidenum">
              <a:rPr lang="en-US"/>
              <a:pPr>
                <a:defRPr/>
              </a:pPr>
              <a:t>‹#›</a:t>
            </a:fld>
            <a:endParaRPr lang="en-US"/>
          </a:p>
        </p:txBody>
      </p:sp>
    </p:spTree>
    <p:extLst>
      <p:ext uri="{BB962C8B-B14F-4D97-AF65-F5344CB8AC3E}">
        <p14:creationId xmlns:p14="http://schemas.microsoft.com/office/powerpoint/2010/main" val="6548155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82000" y="1122363"/>
            <a:ext cx="2286000" cy="413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24000" y="1122363"/>
            <a:ext cx="6705600" cy="413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FC707059-D39D-8F46-9991-3C503ABA02A3}" type="slidenum">
              <a:rPr lang="en-US"/>
              <a:pPr>
                <a:defRPr/>
              </a:pPr>
              <a:t>‹#›</a:t>
            </a:fld>
            <a:endParaRPr lang="en-US"/>
          </a:p>
        </p:txBody>
      </p:sp>
    </p:spTree>
    <p:extLst>
      <p:ext uri="{BB962C8B-B14F-4D97-AF65-F5344CB8AC3E}">
        <p14:creationId xmlns:p14="http://schemas.microsoft.com/office/powerpoint/2010/main" val="16537769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9C6C1450-9141-C74C-9409-2ECB4F9C2DB0}" type="slidenum">
              <a:rPr lang="en-US"/>
              <a:pPr>
                <a:defRPr/>
              </a:pPr>
              <a:t>‹#›</a:t>
            </a:fld>
            <a:endParaRPr lang="en-US"/>
          </a:p>
        </p:txBody>
      </p:sp>
    </p:spTree>
    <p:extLst>
      <p:ext uri="{BB962C8B-B14F-4D97-AF65-F5344CB8AC3E}">
        <p14:creationId xmlns:p14="http://schemas.microsoft.com/office/powerpoint/2010/main" val="1745854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7B7EA37B-087B-A045-B9FA-44E710E0044F}" type="slidenum">
              <a:rPr lang="en-US"/>
              <a:pPr>
                <a:defRPr/>
              </a:pPr>
              <a:t>‹#›</a:t>
            </a:fld>
            <a:endParaRPr lang="en-US"/>
          </a:p>
        </p:txBody>
      </p:sp>
    </p:spTree>
    <p:extLst>
      <p:ext uri="{BB962C8B-B14F-4D97-AF65-F5344CB8AC3E}">
        <p14:creationId xmlns:p14="http://schemas.microsoft.com/office/powerpoint/2010/main" val="39125285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8D475708-FD27-774E-9611-E9C6D9F792B7}" type="slidenum">
              <a:rPr lang="en-US"/>
              <a:pPr>
                <a:defRPr/>
              </a:pPr>
              <a:t>‹#›</a:t>
            </a:fld>
            <a:endParaRPr lang="en-US"/>
          </a:p>
        </p:txBody>
      </p:sp>
    </p:spTree>
    <p:extLst>
      <p:ext uri="{BB962C8B-B14F-4D97-AF65-F5344CB8AC3E}">
        <p14:creationId xmlns:p14="http://schemas.microsoft.com/office/powerpoint/2010/main" val="7598574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4038"/>
            <a:ext cx="5181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4038"/>
            <a:ext cx="5181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Box 3"/>
          <p:cNvSpPr txBox="1">
            <a:spLocks noGrp="1" noChangeArrowheads="1"/>
          </p:cNvSpPr>
          <p:nvPr>
            <p:ph type="sldNum" sz="quarter" idx="10"/>
          </p:nvPr>
        </p:nvSpPr>
        <p:spPr>
          <a:ln/>
        </p:spPr>
        <p:txBody>
          <a:bodyPr/>
          <a:lstStyle>
            <a:lvl1pPr>
              <a:defRPr/>
            </a:lvl1pPr>
          </a:lstStyle>
          <a:p>
            <a:pPr>
              <a:defRPr/>
            </a:pPr>
            <a:fld id="{8240CAD5-C477-174D-995A-E57B7B999D98}" type="slidenum">
              <a:rPr lang="en-US"/>
              <a:pPr>
                <a:defRPr/>
              </a:pPr>
              <a:t>‹#›</a:t>
            </a:fld>
            <a:endParaRPr lang="en-US"/>
          </a:p>
        </p:txBody>
      </p:sp>
    </p:spTree>
    <p:extLst>
      <p:ext uri="{BB962C8B-B14F-4D97-AF65-F5344CB8AC3E}">
        <p14:creationId xmlns:p14="http://schemas.microsoft.com/office/powerpoint/2010/main" val="51665297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3"/>
          <p:cNvSpPr txBox="1">
            <a:spLocks noGrp="1" noChangeArrowheads="1"/>
          </p:cNvSpPr>
          <p:nvPr>
            <p:ph type="sldNum" sz="quarter" idx="10"/>
          </p:nvPr>
        </p:nvSpPr>
        <p:spPr>
          <a:ln/>
        </p:spPr>
        <p:txBody>
          <a:bodyPr/>
          <a:lstStyle>
            <a:lvl1pPr>
              <a:defRPr/>
            </a:lvl1pPr>
          </a:lstStyle>
          <a:p>
            <a:pPr>
              <a:defRPr/>
            </a:pPr>
            <a:fld id="{AB3E9F95-C1AC-FB4F-A0B8-AE519BFF336A}" type="slidenum">
              <a:rPr lang="en-US"/>
              <a:pPr>
                <a:defRPr/>
              </a:pPr>
              <a:t>‹#›</a:t>
            </a:fld>
            <a:endParaRPr lang="en-US"/>
          </a:p>
        </p:txBody>
      </p:sp>
    </p:spTree>
    <p:extLst>
      <p:ext uri="{BB962C8B-B14F-4D97-AF65-F5344CB8AC3E}">
        <p14:creationId xmlns:p14="http://schemas.microsoft.com/office/powerpoint/2010/main" val="34968147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Box 3"/>
          <p:cNvSpPr txBox="1">
            <a:spLocks noGrp="1" noChangeArrowheads="1"/>
          </p:cNvSpPr>
          <p:nvPr>
            <p:ph type="sldNum" sz="quarter" idx="10"/>
          </p:nvPr>
        </p:nvSpPr>
        <p:spPr>
          <a:ln/>
        </p:spPr>
        <p:txBody>
          <a:bodyPr/>
          <a:lstStyle>
            <a:lvl1pPr>
              <a:defRPr/>
            </a:lvl1pPr>
          </a:lstStyle>
          <a:p>
            <a:pPr>
              <a:defRPr/>
            </a:pPr>
            <a:fld id="{3BBEAB10-923C-7A4A-BCFF-2D7E2385E07F}" type="slidenum">
              <a:rPr lang="en-US"/>
              <a:pPr>
                <a:defRPr/>
              </a:pPr>
              <a:t>‹#›</a:t>
            </a:fld>
            <a:endParaRPr lang="en-US"/>
          </a:p>
        </p:txBody>
      </p:sp>
    </p:spTree>
    <p:extLst>
      <p:ext uri="{BB962C8B-B14F-4D97-AF65-F5344CB8AC3E}">
        <p14:creationId xmlns:p14="http://schemas.microsoft.com/office/powerpoint/2010/main" val="321282494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858BE2E-1C70-E54F-AE64-65F2F47F660D}" type="slidenum">
              <a:rPr lang="en-US"/>
              <a:pPr>
                <a:defRPr/>
              </a:pPr>
              <a:t>‹#›</a:t>
            </a:fld>
            <a:endParaRPr lang="en-US"/>
          </a:p>
        </p:txBody>
      </p:sp>
    </p:spTree>
    <p:extLst>
      <p:ext uri="{BB962C8B-B14F-4D97-AF65-F5344CB8AC3E}">
        <p14:creationId xmlns:p14="http://schemas.microsoft.com/office/powerpoint/2010/main" val="28640564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A1D7FCF-3056-E54B-92AD-DAD76654BA10}" type="slidenum">
              <a:rPr lang="en-US"/>
              <a:pPr>
                <a:defRPr/>
              </a:pPr>
              <a:t>‹#›</a:t>
            </a:fld>
            <a:endParaRPr lang="en-US"/>
          </a:p>
        </p:txBody>
      </p:sp>
    </p:spTree>
    <p:extLst>
      <p:ext uri="{BB962C8B-B14F-4D97-AF65-F5344CB8AC3E}">
        <p14:creationId xmlns:p14="http://schemas.microsoft.com/office/powerpoint/2010/main" val="8793520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7D540CDD-487B-EB42-B480-16A45226251F}" type="slidenum">
              <a:rPr lang="en-US"/>
              <a:pPr>
                <a:defRPr/>
              </a:pPr>
              <a:t>‹#›</a:t>
            </a:fld>
            <a:endParaRPr lang="en-US"/>
          </a:p>
        </p:txBody>
      </p:sp>
    </p:spTree>
    <p:extLst>
      <p:ext uri="{BB962C8B-B14F-4D97-AF65-F5344CB8AC3E}">
        <p14:creationId xmlns:p14="http://schemas.microsoft.com/office/powerpoint/2010/main" val="367823121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Lucida Grande" charset="0"/>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15BD476-1959-3C45-A4CC-AD3462E06D42}" type="slidenum">
              <a:rPr lang="en-US"/>
              <a:pPr>
                <a:defRPr/>
              </a:pPr>
              <a:t>‹#›</a:t>
            </a:fld>
            <a:endParaRPr lang="en-US"/>
          </a:p>
        </p:txBody>
      </p:sp>
    </p:spTree>
    <p:extLst>
      <p:ext uri="{BB962C8B-B14F-4D97-AF65-F5344CB8AC3E}">
        <p14:creationId xmlns:p14="http://schemas.microsoft.com/office/powerpoint/2010/main" val="42420211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8F7C49DD-724D-E841-AEC9-CA415DC17004}" type="slidenum">
              <a:rPr lang="en-US"/>
              <a:pPr>
                <a:defRPr/>
              </a:pPr>
              <a:t>‹#›</a:t>
            </a:fld>
            <a:endParaRPr lang="en-US"/>
          </a:p>
        </p:txBody>
      </p:sp>
    </p:spTree>
    <p:extLst>
      <p:ext uri="{BB962C8B-B14F-4D97-AF65-F5344CB8AC3E}">
        <p14:creationId xmlns:p14="http://schemas.microsoft.com/office/powerpoint/2010/main" val="33637219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3538"/>
            <a:ext cx="2628900" cy="58134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3538"/>
            <a:ext cx="7734300" cy="5813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A11FB92B-C5C4-0740-BA05-FA5C679C6B9D}" type="slidenum">
              <a:rPr lang="en-US"/>
              <a:pPr>
                <a:defRPr/>
              </a:pPr>
              <a:t>‹#›</a:t>
            </a:fld>
            <a:endParaRPr lang="en-US"/>
          </a:p>
        </p:txBody>
      </p:sp>
    </p:spTree>
    <p:extLst>
      <p:ext uri="{BB962C8B-B14F-4D97-AF65-F5344CB8AC3E}">
        <p14:creationId xmlns:p14="http://schemas.microsoft.com/office/powerpoint/2010/main" val="1288089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A474199A-F72F-E24D-A5CA-61C7D8C82D00}" type="slidenum">
              <a:rPr lang="en-US"/>
              <a:pPr>
                <a:defRPr/>
              </a:pPr>
              <a:t>‹#›</a:t>
            </a:fld>
            <a:endParaRPr lang="en-US"/>
          </a:p>
        </p:txBody>
      </p:sp>
    </p:spTree>
    <p:extLst>
      <p:ext uri="{BB962C8B-B14F-4D97-AF65-F5344CB8AC3E}">
        <p14:creationId xmlns:p14="http://schemas.microsoft.com/office/powerpoint/2010/main" val="4119178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24000" y="3602038"/>
            <a:ext cx="4495800" cy="1655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3602038"/>
            <a:ext cx="4495800" cy="1655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Box 3"/>
          <p:cNvSpPr txBox="1">
            <a:spLocks noGrp="1" noChangeArrowheads="1"/>
          </p:cNvSpPr>
          <p:nvPr>
            <p:ph type="sldNum" sz="quarter" idx="10"/>
          </p:nvPr>
        </p:nvSpPr>
        <p:spPr>
          <a:ln/>
        </p:spPr>
        <p:txBody>
          <a:bodyPr/>
          <a:lstStyle>
            <a:lvl1pPr>
              <a:defRPr/>
            </a:lvl1pPr>
          </a:lstStyle>
          <a:p>
            <a:pPr>
              <a:defRPr/>
            </a:pPr>
            <a:fld id="{C14E0229-55BE-4240-97B2-FFE62D9FC7D9}" type="slidenum">
              <a:rPr lang="en-US"/>
              <a:pPr>
                <a:defRPr/>
              </a:pPr>
              <a:t>‹#›</a:t>
            </a:fld>
            <a:endParaRPr lang="en-US"/>
          </a:p>
        </p:txBody>
      </p:sp>
    </p:spTree>
    <p:extLst>
      <p:ext uri="{BB962C8B-B14F-4D97-AF65-F5344CB8AC3E}">
        <p14:creationId xmlns:p14="http://schemas.microsoft.com/office/powerpoint/2010/main" val="8987208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3"/>
          <p:cNvSpPr txBox="1">
            <a:spLocks noGrp="1" noChangeArrowheads="1"/>
          </p:cNvSpPr>
          <p:nvPr>
            <p:ph type="sldNum" sz="quarter" idx="10"/>
          </p:nvPr>
        </p:nvSpPr>
        <p:spPr>
          <a:ln/>
        </p:spPr>
        <p:txBody>
          <a:bodyPr/>
          <a:lstStyle>
            <a:lvl1pPr>
              <a:defRPr/>
            </a:lvl1pPr>
          </a:lstStyle>
          <a:p>
            <a:pPr>
              <a:defRPr/>
            </a:pPr>
            <a:fld id="{91AF8B4B-7B78-8040-9D31-0D238072E6FE}" type="slidenum">
              <a:rPr lang="en-US"/>
              <a:pPr>
                <a:defRPr/>
              </a:pPr>
              <a:t>‹#›</a:t>
            </a:fld>
            <a:endParaRPr lang="en-US"/>
          </a:p>
        </p:txBody>
      </p:sp>
    </p:spTree>
    <p:extLst>
      <p:ext uri="{BB962C8B-B14F-4D97-AF65-F5344CB8AC3E}">
        <p14:creationId xmlns:p14="http://schemas.microsoft.com/office/powerpoint/2010/main" val="819370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Box 3"/>
          <p:cNvSpPr txBox="1">
            <a:spLocks noGrp="1" noChangeArrowheads="1"/>
          </p:cNvSpPr>
          <p:nvPr>
            <p:ph type="sldNum" sz="quarter" idx="10"/>
          </p:nvPr>
        </p:nvSpPr>
        <p:spPr>
          <a:ln/>
        </p:spPr>
        <p:txBody>
          <a:bodyPr/>
          <a:lstStyle>
            <a:lvl1pPr>
              <a:defRPr/>
            </a:lvl1pPr>
          </a:lstStyle>
          <a:p>
            <a:pPr>
              <a:defRPr/>
            </a:pPr>
            <a:fld id="{2241FEC7-BA14-6540-82C7-8A1646CD0F8E}" type="slidenum">
              <a:rPr lang="en-US"/>
              <a:pPr>
                <a:defRPr/>
              </a:pPr>
              <a:t>‹#›</a:t>
            </a:fld>
            <a:endParaRPr lang="en-US"/>
          </a:p>
        </p:txBody>
      </p:sp>
    </p:spTree>
    <p:extLst>
      <p:ext uri="{BB962C8B-B14F-4D97-AF65-F5344CB8AC3E}">
        <p14:creationId xmlns:p14="http://schemas.microsoft.com/office/powerpoint/2010/main" val="16511070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596487D-2183-B642-9291-F238A02788D0}" type="slidenum">
              <a:rPr lang="en-US"/>
              <a:pPr>
                <a:defRPr/>
              </a:pPr>
              <a:t>‹#›</a:t>
            </a:fld>
            <a:endParaRPr lang="en-US"/>
          </a:p>
        </p:txBody>
      </p:sp>
    </p:spTree>
    <p:extLst>
      <p:ext uri="{BB962C8B-B14F-4D97-AF65-F5344CB8AC3E}">
        <p14:creationId xmlns:p14="http://schemas.microsoft.com/office/powerpoint/2010/main" val="35018665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E7FC6D3-45F4-F644-B7D3-F0FCD51EDAD6}" type="slidenum">
              <a:rPr lang="en-US"/>
              <a:pPr>
                <a:defRPr/>
              </a:pPr>
              <a:t>‹#›</a:t>
            </a:fld>
            <a:endParaRPr lang="en-US"/>
          </a:p>
        </p:txBody>
      </p:sp>
    </p:spTree>
    <p:extLst>
      <p:ext uri="{BB962C8B-B14F-4D97-AF65-F5344CB8AC3E}">
        <p14:creationId xmlns:p14="http://schemas.microsoft.com/office/powerpoint/2010/main" val="38422454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Lucida Grande" charset="0"/>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DB924D3-CBCF-5B45-A3B3-DDFD0F838D74}" type="slidenum">
              <a:rPr lang="en-US"/>
              <a:pPr>
                <a:defRPr/>
              </a:pPr>
              <a:t>‹#›</a:t>
            </a:fld>
            <a:endParaRPr lang="en-US"/>
          </a:p>
        </p:txBody>
      </p:sp>
    </p:spTree>
    <p:extLst>
      <p:ext uri="{BB962C8B-B14F-4D97-AF65-F5344CB8AC3E}">
        <p14:creationId xmlns:p14="http://schemas.microsoft.com/office/powerpoint/2010/main" val="11291445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524000" y="1122363"/>
            <a:ext cx="9144000" cy="238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b" anchorCtr="0" compatLnSpc="1">
            <a:prstTxWarp prst="textNoShape">
              <a:avLst/>
            </a:prstTxWarp>
          </a:bodyPr>
          <a:lstStyle/>
          <a:p>
            <a:pPr lvl="0"/>
            <a:r>
              <a:rPr lang="en-US">
                <a:sym typeface="Lucida Grande" charset="0"/>
              </a:rPr>
              <a:t>Click to edit Master title style</a:t>
            </a:r>
          </a:p>
        </p:txBody>
      </p:sp>
      <p:sp>
        <p:nvSpPr>
          <p:cNvPr id="1027" name="Rectangle 2"/>
          <p:cNvSpPr>
            <a:spLocks noGrp="1" noChangeArrowheads="1"/>
          </p:cNvSpPr>
          <p:nvPr>
            <p:ph type="body" idx="1"/>
          </p:nvPr>
        </p:nvSpPr>
        <p:spPr bwMode="auto">
          <a:xfrm>
            <a:off x="1524000" y="3602038"/>
            <a:ext cx="9144000"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 name="Text Box 3"/>
          <p:cNvSpPr txBox="1">
            <a:spLocks noGrp="1" noChangeArrowheads="1"/>
          </p:cNvSpPr>
          <p:nvPr>
            <p:ph type="sldNum" sz="quarter" idx="4"/>
          </p:nvPr>
        </p:nvSpPr>
        <p:spPr bwMode="auto">
          <a:xfrm>
            <a:off x="11071225" y="6454775"/>
            <a:ext cx="282575" cy="266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eaLnBrk="1" hangingPunct="1">
              <a:defRPr sz="1200">
                <a:solidFill>
                  <a:srgbClr val="878787"/>
                </a:solidFill>
                <a:latin typeface="Lucida Grande" charset="0"/>
                <a:ea typeface="ヒラギノ角ゴ ProN W3" charset="0"/>
                <a:cs typeface="ヒラギノ角ゴ ProN W3" charset="0"/>
                <a:sym typeface="Lucida Grande"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defRPr/>
            </a:pPr>
            <a:fld id="{3777C829-1E95-574E-A0C5-940B00952E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hf hdr="0" ftr="0" dt="0"/>
  <p:txStyles>
    <p:titleStyle>
      <a:lvl1pPr algn="ctr" rtl="0" eaLnBrk="0" fontAlgn="base" hangingPunct="0">
        <a:lnSpc>
          <a:spcPct val="90000"/>
        </a:lnSpc>
        <a:spcBef>
          <a:spcPct val="0"/>
        </a:spcBef>
        <a:spcAft>
          <a:spcPct val="0"/>
        </a:spcAft>
        <a:defRPr sz="6000" kern="1200">
          <a:solidFill>
            <a:schemeClr val="tx1"/>
          </a:solidFill>
          <a:latin typeface="+mj-lt"/>
          <a:ea typeface="+mj-ea"/>
          <a:cs typeface="+mj-cs"/>
          <a:sym typeface="Lucida Grande" charset="0"/>
        </a:defRPr>
      </a:lvl1pPr>
      <a:lvl2pPr algn="ctr" rtl="0" eaLnBrk="0" fontAlgn="base" hangingPunct="0">
        <a:lnSpc>
          <a:spcPct val="90000"/>
        </a:lnSpc>
        <a:spcBef>
          <a:spcPct val="0"/>
        </a:spcBef>
        <a:spcAft>
          <a:spcPct val="0"/>
        </a:spcAft>
        <a:defRPr sz="6000">
          <a:solidFill>
            <a:schemeClr val="tx1"/>
          </a:solidFill>
          <a:latin typeface="Lucida Grande" charset="0"/>
          <a:ea typeface="ヒラギノ角ゴ ProN W3" charset="0"/>
          <a:cs typeface="ヒラギノ角ゴ ProN W3" charset="0"/>
          <a:sym typeface="Lucida Grande" charset="0"/>
        </a:defRPr>
      </a:lvl2pPr>
      <a:lvl3pPr algn="ctr" rtl="0" eaLnBrk="0" fontAlgn="base" hangingPunct="0">
        <a:lnSpc>
          <a:spcPct val="90000"/>
        </a:lnSpc>
        <a:spcBef>
          <a:spcPct val="0"/>
        </a:spcBef>
        <a:spcAft>
          <a:spcPct val="0"/>
        </a:spcAft>
        <a:defRPr sz="6000">
          <a:solidFill>
            <a:schemeClr val="tx1"/>
          </a:solidFill>
          <a:latin typeface="Lucida Grande" charset="0"/>
          <a:ea typeface="ヒラギノ角ゴ ProN W3" charset="0"/>
          <a:cs typeface="ヒラギノ角ゴ ProN W3" charset="0"/>
          <a:sym typeface="Lucida Grande" charset="0"/>
        </a:defRPr>
      </a:lvl3pPr>
      <a:lvl4pPr algn="ctr" rtl="0" eaLnBrk="0" fontAlgn="base" hangingPunct="0">
        <a:lnSpc>
          <a:spcPct val="90000"/>
        </a:lnSpc>
        <a:spcBef>
          <a:spcPct val="0"/>
        </a:spcBef>
        <a:spcAft>
          <a:spcPct val="0"/>
        </a:spcAft>
        <a:defRPr sz="6000">
          <a:solidFill>
            <a:schemeClr val="tx1"/>
          </a:solidFill>
          <a:latin typeface="Lucida Grande" charset="0"/>
          <a:ea typeface="ヒラギノ角ゴ ProN W3" charset="0"/>
          <a:cs typeface="ヒラギノ角ゴ ProN W3" charset="0"/>
          <a:sym typeface="Lucida Grande" charset="0"/>
        </a:defRPr>
      </a:lvl4pPr>
      <a:lvl5pPr algn="ctr" rtl="0" eaLnBrk="0" fontAlgn="base" hangingPunct="0">
        <a:lnSpc>
          <a:spcPct val="90000"/>
        </a:lnSpc>
        <a:spcBef>
          <a:spcPct val="0"/>
        </a:spcBef>
        <a:spcAft>
          <a:spcPct val="0"/>
        </a:spcAft>
        <a:defRPr sz="6000">
          <a:solidFill>
            <a:schemeClr val="tx1"/>
          </a:solidFill>
          <a:latin typeface="Lucida Grande" charset="0"/>
          <a:ea typeface="ヒラギノ角ゴ ProN W3" charset="0"/>
          <a:cs typeface="ヒラギノ角ゴ ProN W3" charset="0"/>
          <a:sym typeface="Lucida Grande" charset="0"/>
        </a:defRPr>
      </a:lvl5pPr>
      <a:lvl6pPr marL="457200" algn="ctr" rtl="0" fontAlgn="base">
        <a:lnSpc>
          <a:spcPct val="90000"/>
        </a:lnSpc>
        <a:spcBef>
          <a:spcPct val="0"/>
        </a:spcBef>
        <a:spcAft>
          <a:spcPct val="0"/>
        </a:spcAft>
        <a:defRPr sz="6000">
          <a:solidFill>
            <a:schemeClr val="tx1"/>
          </a:solidFill>
          <a:latin typeface="Lucida Grande" charset="0"/>
          <a:ea typeface="ヒラギノ角ゴ ProN W3" charset="0"/>
          <a:cs typeface="ヒラギノ角ゴ ProN W3" charset="0"/>
          <a:sym typeface="Lucida Grande" charset="0"/>
        </a:defRPr>
      </a:lvl6pPr>
      <a:lvl7pPr marL="914400" algn="ctr" rtl="0" fontAlgn="base">
        <a:lnSpc>
          <a:spcPct val="90000"/>
        </a:lnSpc>
        <a:spcBef>
          <a:spcPct val="0"/>
        </a:spcBef>
        <a:spcAft>
          <a:spcPct val="0"/>
        </a:spcAft>
        <a:defRPr sz="6000">
          <a:solidFill>
            <a:schemeClr val="tx1"/>
          </a:solidFill>
          <a:latin typeface="Lucida Grande" charset="0"/>
          <a:ea typeface="ヒラギノ角ゴ ProN W3" charset="0"/>
          <a:cs typeface="ヒラギノ角ゴ ProN W3" charset="0"/>
          <a:sym typeface="Lucida Grande" charset="0"/>
        </a:defRPr>
      </a:lvl7pPr>
      <a:lvl8pPr marL="1371600" algn="ctr" rtl="0" fontAlgn="base">
        <a:lnSpc>
          <a:spcPct val="90000"/>
        </a:lnSpc>
        <a:spcBef>
          <a:spcPct val="0"/>
        </a:spcBef>
        <a:spcAft>
          <a:spcPct val="0"/>
        </a:spcAft>
        <a:defRPr sz="6000">
          <a:solidFill>
            <a:schemeClr val="tx1"/>
          </a:solidFill>
          <a:latin typeface="Lucida Grande" charset="0"/>
          <a:ea typeface="ヒラギノ角ゴ ProN W3" charset="0"/>
          <a:cs typeface="ヒラギノ角ゴ ProN W3" charset="0"/>
          <a:sym typeface="Lucida Grande" charset="0"/>
        </a:defRPr>
      </a:lvl8pPr>
      <a:lvl9pPr marL="1828800" algn="ctr" rtl="0" fontAlgn="base">
        <a:lnSpc>
          <a:spcPct val="90000"/>
        </a:lnSpc>
        <a:spcBef>
          <a:spcPct val="0"/>
        </a:spcBef>
        <a:spcAft>
          <a:spcPct val="0"/>
        </a:spcAft>
        <a:defRPr sz="60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ctr" rtl="0" eaLnBrk="0" fontAlgn="base" hangingPunct="0">
        <a:lnSpc>
          <a:spcPct val="90000"/>
        </a:lnSpc>
        <a:spcBef>
          <a:spcPts val="1000"/>
        </a:spcBef>
        <a:spcAft>
          <a:spcPct val="0"/>
        </a:spcAft>
        <a:defRPr sz="2400" kern="1200">
          <a:solidFill>
            <a:schemeClr val="tx1"/>
          </a:solidFill>
          <a:latin typeface="+mn-lt"/>
          <a:ea typeface="+mn-ea"/>
          <a:cs typeface="+mn-cs"/>
          <a:sym typeface="Lucida Grande" charset="0"/>
        </a:defRPr>
      </a:lvl1pPr>
      <a:lvl2pPr marL="419100" indent="38100" algn="ctr" rtl="0" eaLnBrk="0" fontAlgn="base" hangingPunct="0">
        <a:lnSpc>
          <a:spcPct val="90000"/>
        </a:lnSpc>
        <a:spcBef>
          <a:spcPts val="500"/>
        </a:spcBef>
        <a:spcAft>
          <a:spcPct val="0"/>
        </a:spcAft>
        <a:defRPr sz="2000" kern="1200">
          <a:solidFill>
            <a:schemeClr val="tx1"/>
          </a:solidFill>
          <a:latin typeface="+mn-lt"/>
          <a:ea typeface="+mn-ea"/>
          <a:cs typeface="+mn-cs"/>
          <a:sym typeface="Lucida Grande" charset="0"/>
        </a:defRPr>
      </a:lvl2pPr>
      <a:lvl3pPr marL="876300" indent="38100" algn="ctr" rtl="0" eaLnBrk="0" fontAlgn="base" hangingPunct="0">
        <a:lnSpc>
          <a:spcPct val="90000"/>
        </a:lnSpc>
        <a:spcBef>
          <a:spcPts val="500"/>
        </a:spcBef>
        <a:spcAft>
          <a:spcPct val="0"/>
        </a:spcAft>
        <a:defRPr kern="1200">
          <a:solidFill>
            <a:schemeClr val="tx1"/>
          </a:solidFill>
          <a:latin typeface="+mn-lt"/>
          <a:ea typeface="+mn-ea"/>
          <a:cs typeface="+mn-cs"/>
          <a:sym typeface="Lucida Grande" charset="0"/>
        </a:defRPr>
      </a:lvl3pPr>
      <a:lvl4pPr marL="1333500" indent="38100" algn="ctr" rtl="0" eaLnBrk="0" fontAlgn="base" hangingPunct="0">
        <a:lnSpc>
          <a:spcPct val="90000"/>
        </a:lnSpc>
        <a:spcBef>
          <a:spcPts val="500"/>
        </a:spcBef>
        <a:spcAft>
          <a:spcPct val="0"/>
        </a:spcAft>
        <a:defRPr sz="1600" kern="1200">
          <a:solidFill>
            <a:schemeClr val="tx1"/>
          </a:solidFill>
          <a:latin typeface="+mn-lt"/>
          <a:ea typeface="+mn-ea"/>
          <a:cs typeface="+mn-cs"/>
          <a:sym typeface="Lucida Grande" charset="0"/>
        </a:defRPr>
      </a:lvl4pPr>
      <a:lvl5pPr marL="1790700" indent="38100" algn="ctr" rtl="0" eaLnBrk="0" fontAlgn="base" hangingPunct="0">
        <a:lnSpc>
          <a:spcPct val="90000"/>
        </a:lnSpc>
        <a:spcBef>
          <a:spcPts val="500"/>
        </a:spcBef>
        <a:spcAft>
          <a:spcPct val="0"/>
        </a:spcAft>
        <a:defRPr sz="1600" kern="1200">
          <a:solidFill>
            <a:schemeClr val="tx1"/>
          </a:solidFill>
          <a:latin typeface="+mn-lt"/>
          <a:ea typeface="+mn-ea"/>
          <a:cs typeface="+mn-cs"/>
          <a:sym typeface="Lucida Grand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838200" y="363538"/>
            <a:ext cx="10515600" cy="132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Lucida Grande" charset="0"/>
              </a:rPr>
              <a:t>Click to edit Master title style</a:t>
            </a:r>
          </a:p>
        </p:txBody>
      </p:sp>
      <p:sp>
        <p:nvSpPr>
          <p:cNvPr id="13315" name="Rectangle 2"/>
          <p:cNvSpPr>
            <a:spLocks noGrp="1" noChangeArrowheads="1"/>
          </p:cNvSpPr>
          <p:nvPr>
            <p:ph type="body" idx="1"/>
          </p:nvPr>
        </p:nvSpPr>
        <p:spPr bwMode="auto">
          <a:xfrm>
            <a:off x="838200" y="1824038"/>
            <a:ext cx="10515600" cy="435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 name="Text Box 3"/>
          <p:cNvSpPr txBox="1">
            <a:spLocks noGrp="1" noChangeArrowheads="1"/>
          </p:cNvSpPr>
          <p:nvPr>
            <p:ph type="sldNum" sz="quarter" idx="4"/>
          </p:nvPr>
        </p:nvSpPr>
        <p:spPr bwMode="auto">
          <a:xfrm>
            <a:off x="11071225" y="6454775"/>
            <a:ext cx="282575" cy="266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eaLnBrk="1" hangingPunct="1">
              <a:defRPr sz="1200">
                <a:solidFill>
                  <a:srgbClr val="878787"/>
                </a:solidFill>
                <a:latin typeface="Lucida Grande" charset="0"/>
                <a:ea typeface="ヒラギノ角ゴ ProN W3" charset="0"/>
                <a:cs typeface="ヒラギノ角ゴ ProN W3" charset="0"/>
                <a:sym typeface="Lucida Grande"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defRPr/>
            </a:pPr>
            <a:fld id="{7C1E0A2C-FCAE-1B49-9CBA-278CDB2E5F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sym typeface="Lucida Grande" charset="0"/>
        </a:defRPr>
      </a:lvl1pPr>
      <a:lvl2pPr algn="l" rtl="0" eaLnBrk="0" fontAlgn="base" hangingPunct="0">
        <a:lnSpc>
          <a:spcPct val="90000"/>
        </a:lnSpc>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l" rtl="0" eaLnBrk="0" fontAlgn="base" hangingPunct="0">
        <a:lnSpc>
          <a:spcPct val="90000"/>
        </a:lnSpc>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l" rtl="0" eaLnBrk="0" fontAlgn="base" hangingPunct="0">
        <a:lnSpc>
          <a:spcPct val="90000"/>
        </a:lnSpc>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l" rtl="0" eaLnBrk="0" fontAlgn="base" hangingPunct="0">
        <a:lnSpc>
          <a:spcPct val="90000"/>
        </a:lnSpc>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l" rtl="0" fontAlgn="base">
        <a:lnSpc>
          <a:spcPct val="90000"/>
        </a:lnSpc>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l" rtl="0" fontAlgn="base">
        <a:lnSpc>
          <a:spcPct val="90000"/>
        </a:lnSpc>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l" rtl="0" fontAlgn="base">
        <a:lnSpc>
          <a:spcPct val="90000"/>
        </a:lnSpc>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l" rtl="0" fontAlgn="base">
        <a:lnSpc>
          <a:spcPct val="90000"/>
        </a:lnSpc>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228600" indent="-228600" algn="l" rtl="0" eaLnBrk="0" fontAlgn="base" hangingPunct="0">
        <a:lnSpc>
          <a:spcPct val="90000"/>
        </a:lnSpc>
        <a:spcBef>
          <a:spcPts val="1000"/>
        </a:spcBef>
        <a:spcAft>
          <a:spcPct val="0"/>
        </a:spcAft>
        <a:buClr>
          <a:srgbClr val="000000"/>
        </a:buClr>
        <a:buSzPct val="100000"/>
        <a:buFont typeface="Arial" charset="0"/>
        <a:buChar char="•"/>
        <a:defRPr sz="2800" kern="1200">
          <a:solidFill>
            <a:schemeClr val="tx1"/>
          </a:solidFill>
          <a:latin typeface="+mn-lt"/>
          <a:ea typeface="+mn-ea"/>
          <a:cs typeface="+mn-cs"/>
          <a:sym typeface="Lucida Grande" charset="0"/>
        </a:defRPr>
      </a:lvl1pPr>
      <a:lvl2pPr marL="647700" indent="-228600" algn="l" rtl="0" eaLnBrk="0" fontAlgn="base" hangingPunct="0">
        <a:lnSpc>
          <a:spcPct val="90000"/>
        </a:lnSpc>
        <a:spcBef>
          <a:spcPts val="500"/>
        </a:spcBef>
        <a:spcAft>
          <a:spcPct val="0"/>
        </a:spcAft>
        <a:buClr>
          <a:srgbClr val="000000"/>
        </a:buClr>
        <a:buSzPct val="100000"/>
        <a:buFont typeface="Arial" charset="0"/>
        <a:buChar char="•"/>
        <a:defRPr sz="2400" kern="1200">
          <a:solidFill>
            <a:schemeClr val="tx1"/>
          </a:solidFill>
          <a:latin typeface="+mn-lt"/>
          <a:ea typeface="+mn-ea"/>
          <a:cs typeface="+mn-cs"/>
          <a:sym typeface="Lucida Grande" charset="0"/>
        </a:defRPr>
      </a:lvl2pPr>
      <a:lvl3pPr marL="1104900" indent="-228600" algn="l" rtl="0" eaLnBrk="0" fontAlgn="base" hangingPunct="0">
        <a:lnSpc>
          <a:spcPct val="90000"/>
        </a:lnSpc>
        <a:spcBef>
          <a:spcPts val="500"/>
        </a:spcBef>
        <a:spcAft>
          <a:spcPct val="0"/>
        </a:spcAft>
        <a:buClr>
          <a:srgbClr val="000000"/>
        </a:buClr>
        <a:buSzPct val="100000"/>
        <a:buFont typeface="Arial" charset="0"/>
        <a:buChar char="•"/>
        <a:defRPr sz="2000" kern="1200">
          <a:solidFill>
            <a:schemeClr val="tx1"/>
          </a:solidFill>
          <a:latin typeface="+mn-lt"/>
          <a:ea typeface="+mn-ea"/>
          <a:cs typeface="+mn-cs"/>
          <a:sym typeface="Lucida Grande" charset="0"/>
        </a:defRPr>
      </a:lvl3pPr>
      <a:lvl4pPr marL="1562100" indent="-228600" algn="l" rtl="0" eaLnBrk="0" fontAlgn="base" hangingPunct="0">
        <a:lnSpc>
          <a:spcPct val="90000"/>
        </a:lnSpc>
        <a:spcBef>
          <a:spcPts val="500"/>
        </a:spcBef>
        <a:spcAft>
          <a:spcPct val="0"/>
        </a:spcAft>
        <a:buClr>
          <a:srgbClr val="000000"/>
        </a:buClr>
        <a:buSzPct val="100000"/>
        <a:buFont typeface="Arial" charset="0"/>
        <a:buChar char="•"/>
        <a:defRPr kern="1200">
          <a:solidFill>
            <a:schemeClr val="tx1"/>
          </a:solidFill>
          <a:latin typeface="+mn-lt"/>
          <a:ea typeface="+mn-ea"/>
          <a:cs typeface="+mn-cs"/>
          <a:sym typeface="Lucida Grande" charset="0"/>
        </a:defRPr>
      </a:lvl4pPr>
      <a:lvl5pPr marL="2019300" indent="-228600" algn="l" rtl="0" eaLnBrk="0" fontAlgn="base" hangingPunct="0">
        <a:lnSpc>
          <a:spcPct val="90000"/>
        </a:lnSpc>
        <a:spcBef>
          <a:spcPts val="500"/>
        </a:spcBef>
        <a:spcAft>
          <a:spcPct val="0"/>
        </a:spcAft>
        <a:buClr>
          <a:srgbClr val="000000"/>
        </a:buClr>
        <a:buSzPct val="100000"/>
        <a:buFont typeface="Arial" charset="0"/>
        <a:buChar char="•"/>
        <a:defRPr kern="1200">
          <a:solidFill>
            <a:schemeClr val="tx1"/>
          </a:solidFill>
          <a:latin typeface="+mn-lt"/>
          <a:ea typeface="+mn-ea"/>
          <a:cs typeface="+mn-cs"/>
          <a:sym typeface="Lucida Grand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p:cNvSpPr>
          <p:nvPr/>
        </p:nvSpPr>
        <p:spPr bwMode="auto">
          <a:xfrm>
            <a:off x="695400" y="332656"/>
            <a:ext cx="5130800" cy="936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txBody>
          <a:bodyPr lIns="38100" tIns="38100" rIns="38100" bIns="38100"/>
          <a:lstStyle/>
          <a:p>
            <a:pPr eaLnBrk="1" hangingPunct="1"/>
            <a:r>
              <a:rPr lang="en-US" sz="3600" b="1" dirty="0">
                <a:solidFill>
                  <a:schemeClr val="tx1"/>
                </a:solidFill>
                <a:latin typeface="Arial"/>
                <a:cs typeface="Arial"/>
                <a:sym typeface="Arial Bold" charset="0"/>
              </a:rPr>
              <a:t>Julie TAYMOR</a:t>
            </a:r>
            <a:endParaRPr lang="en-US" sz="1800" b="1" dirty="0">
              <a:solidFill>
                <a:schemeClr val="tx1"/>
              </a:solidFill>
              <a:latin typeface="Arial"/>
              <a:cs typeface="Arial"/>
              <a:sym typeface="Lucida Grande" charset="0"/>
            </a:endParaRPr>
          </a:p>
          <a:p>
            <a:pPr eaLnBrk="1" hangingPunct="1"/>
            <a:r>
              <a:rPr lang="en-US" sz="1800" dirty="0" smtClean="0">
                <a:solidFill>
                  <a:schemeClr val="tx1"/>
                </a:solidFill>
                <a:latin typeface="Arial" charset="0"/>
                <a:cs typeface="Arial" charset="0"/>
                <a:sym typeface="Arial" charset="0"/>
              </a:rPr>
              <a:t>USA </a:t>
            </a:r>
            <a:r>
              <a:rPr lang="en-US" sz="1800" dirty="0">
                <a:solidFill>
                  <a:schemeClr val="tx1"/>
                </a:solidFill>
                <a:latin typeface="Arial" charset="0"/>
                <a:cs typeface="Arial" charset="0"/>
                <a:sym typeface="Arial" charset="0"/>
              </a:rPr>
              <a:t>1952 - Present</a:t>
            </a:r>
          </a:p>
        </p:txBody>
      </p:sp>
      <p:pic>
        <p:nvPicPr>
          <p:cNvPr id="2560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44272" y="332656"/>
            <a:ext cx="3286497" cy="2374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25603" name="Rectangle 3"/>
          <p:cNvSpPr>
            <a:spLocks/>
          </p:cNvSpPr>
          <p:nvPr/>
        </p:nvSpPr>
        <p:spPr bwMode="auto">
          <a:xfrm>
            <a:off x="623392" y="1268760"/>
            <a:ext cx="7704856" cy="5328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txBody>
          <a:bodyPr lIns="38100" tIns="38100" rIns="38100" bIns="38100"/>
          <a:lstStyle/>
          <a:p>
            <a:pPr marL="285750" indent="-285750" algn="just" eaLnBrk="1" hangingPunct="1">
              <a:buFont typeface="Arial"/>
              <a:buChar char="•"/>
            </a:pPr>
            <a:r>
              <a:rPr lang="en-US" sz="1800" dirty="0" smtClean="0">
                <a:solidFill>
                  <a:schemeClr val="tx1"/>
                </a:solidFill>
                <a:latin typeface="Arial" charset="0"/>
                <a:cs typeface="Arial" charset="0"/>
                <a:sym typeface="Arial" charset="0"/>
              </a:rPr>
              <a:t>Julie </a:t>
            </a:r>
            <a:r>
              <a:rPr lang="en-US" sz="1800" dirty="0" err="1" smtClean="0">
                <a:solidFill>
                  <a:schemeClr val="tx1"/>
                </a:solidFill>
                <a:latin typeface="Arial" charset="0"/>
                <a:cs typeface="Arial" charset="0"/>
                <a:sym typeface="Arial" charset="0"/>
              </a:rPr>
              <a:t>Taymor</a:t>
            </a:r>
            <a:r>
              <a:rPr lang="en-US" sz="1800" dirty="0" smtClean="0">
                <a:solidFill>
                  <a:schemeClr val="tx1"/>
                </a:solidFill>
                <a:latin typeface="Arial" charset="0"/>
                <a:cs typeface="Arial" charset="0"/>
                <a:sym typeface="Arial" charset="0"/>
              </a:rPr>
              <a:t> is a successful theatre and film director, designer and producer.</a:t>
            </a:r>
          </a:p>
          <a:p>
            <a:pPr marL="285750" indent="-285750" algn="just" eaLnBrk="1" hangingPunct="1">
              <a:buFont typeface="Arial"/>
              <a:buChar char="•"/>
            </a:pPr>
            <a:r>
              <a:rPr lang="en-US" sz="1800" b="1" dirty="0" smtClean="0">
                <a:solidFill>
                  <a:schemeClr val="tx1"/>
                </a:solidFill>
                <a:latin typeface="Arial" charset="0"/>
                <a:cs typeface="Arial" charset="0"/>
                <a:sym typeface="Arial" charset="0"/>
              </a:rPr>
              <a:t>Young </a:t>
            </a:r>
            <a:r>
              <a:rPr lang="en-US" sz="1800" b="1" dirty="0">
                <a:solidFill>
                  <a:schemeClr val="tx1"/>
                </a:solidFill>
                <a:latin typeface="Arial" charset="0"/>
                <a:cs typeface="Arial" charset="0"/>
                <a:sym typeface="Arial" charset="0"/>
              </a:rPr>
              <a:t>Julie </a:t>
            </a:r>
            <a:r>
              <a:rPr lang="en-US" sz="1800" b="1" dirty="0" err="1">
                <a:solidFill>
                  <a:schemeClr val="tx1"/>
                </a:solidFill>
                <a:latin typeface="Arial" charset="0"/>
                <a:cs typeface="Arial" charset="0"/>
                <a:sym typeface="Arial" charset="0"/>
              </a:rPr>
              <a:t>Taymor</a:t>
            </a:r>
            <a:r>
              <a:rPr lang="en-US" sz="1800" b="1" dirty="0">
                <a:solidFill>
                  <a:schemeClr val="tx1"/>
                </a:solidFill>
                <a:latin typeface="Arial" charset="0"/>
                <a:cs typeface="Arial" charset="0"/>
                <a:sym typeface="Arial" charset="0"/>
              </a:rPr>
              <a:t> was fond of international folklore and mythology, and also developed a passion for theatre. She spent her formative years living in several countries</a:t>
            </a:r>
            <a:r>
              <a:rPr lang="en-US" sz="1800" b="1" dirty="0" smtClean="0">
                <a:solidFill>
                  <a:schemeClr val="tx1"/>
                </a:solidFill>
                <a:latin typeface="Arial" charset="0"/>
                <a:cs typeface="Arial" charset="0"/>
                <a:sym typeface="Arial" charset="0"/>
              </a:rPr>
              <a:t>.</a:t>
            </a:r>
            <a:endParaRPr lang="en-US" sz="1800" b="1" dirty="0">
              <a:solidFill>
                <a:schemeClr val="tx1"/>
              </a:solidFill>
              <a:latin typeface="Arial" charset="0"/>
              <a:sym typeface="Arial" charset="0"/>
            </a:endParaRPr>
          </a:p>
          <a:p>
            <a:pPr marL="285750" indent="-285750" algn="just" eaLnBrk="1" hangingPunct="1">
              <a:buFont typeface="Arial"/>
              <a:buChar char="•"/>
            </a:pPr>
            <a:r>
              <a:rPr lang="en-US" sz="1800" dirty="0">
                <a:solidFill>
                  <a:schemeClr val="tx1"/>
                </a:solidFill>
                <a:latin typeface="Arial" charset="0"/>
                <a:cs typeface="Arial" charset="0"/>
                <a:sym typeface="Arial" charset="0"/>
              </a:rPr>
              <a:t>During the 1970s, </a:t>
            </a:r>
            <a:r>
              <a:rPr lang="en-US" sz="1800" dirty="0" err="1">
                <a:solidFill>
                  <a:schemeClr val="tx1"/>
                </a:solidFill>
                <a:latin typeface="Arial" charset="0"/>
                <a:cs typeface="Arial" charset="0"/>
                <a:sym typeface="Arial" charset="0"/>
              </a:rPr>
              <a:t>Taymor</a:t>
            </a:r>
            <a:r>
              <a:rPr lang="en-US" sz="1800" dirty="0">
                <a:solidFill>
                  <a:schemeClr val="tx1"/>
                </a:solidFill>
                <a:latin typeface="Arial" charset="0"/>
                <a:cs typeface="Arial" charset="0"/>
                <a:sym typeface="Arial" charset="0"/>
              </a:rPr>
              <a:t> lived in Japan, studying the art of puppetry and Japanese theatre. </a:t>
            </a:r>
            <a:endParaRPr lang="en-US" sz="1800" dirty="0" smtClean="0">
              <a:solidFill>
                <a:schemeClr val="tx1"/>
              </a:solidFill>
              <a:latin typeface="Arial" charset="0"/>
              <a:cs typeface="Arial" charset="0"/>
              <a:sym typeface="Arial" charset="0"/>
            </a:endParaRPr>
          </a:p>
          <a:p>
            <a:pPr marL="285750" indent="-285750" algn="just" eaLnBrk="1" hangingPunct="1">
              <a:buFont typeface="Arial"/>
              <a:buChar char="•"/>
            </a:pPr>
            <a:r>
              <a:rPr lang="en-US" sz="1800" b="1" dirty="0" smtClean="0">
                <a:solidFill>
                  <a:schemeClr val="tx1"/>
                </a:solidFill>
                <a:latin typeface="Arial" charset="0"/>
                <a:cs typeface="Arial" charset="0"/>
                <a:sym typeface="Arial" charset="0"/>
              </a:rPr>
              <a:t>She </a:t>
            </a:r>
            <a:r>
              <a:rPr lang="en-US" sz="1800" b="1" dirty="0">
                <a:solidFill>
                  <a:schemeClr val="tx1"/>
                </a:solidFill>
                <a:latin typeface="Arial" charset="0"/>
                <a:cs typeface="Arial" charset="0"/>
                <a:sym typeface="Arial" charset="0"/>
              </a:rPr>
              <a:t>spent five years in Indonesia, working as director of international theatre with Asian, European, and American actors</a:t>
            </a:r>
            <a:r>
              <a:rPr lang="en-US" sz="1800" b="1" dirty="0" smtClean="0">
                <a:solidFill>
                  <a:schemeClr val="tx1"/>
                </a:solidFill>
                <a:latin typeface="Arial" charset="0"/>
                <a:cs typeface="Arial" charset="0"/>
                <a:sym typeface="Arial" charset="0"/>
              </a:rPr>
              <a:t>.</a:t>
            </a:r>
          </a:p>
          <a:p>
            <a:pPr marL="285750" indent="-285750" algn="just" eaLnBrk="1" hangingPunct="1">
              <a:buFont typeface="Arial"/>
              <a:buChar char="•"/>
            </a:pPr>
            <a:r>
              <a:rPr lang="en-US" sz="1800" dirty="0" smtClean="0">
                <a:solidFill>
                  <a:schemeClr val="tx1"/>
                </a:solidFill>
                <a:latin typeface="Arial" charset="0"/>
                <a:cs typeface="Arial" charset="0"/>
                <a:sym typeface="Arial" charset="0"/>
              </a:rPr>
              <a:t>Back </a:t>
            </a:r>
            <a:r>
              <a:rPr lang="en-US" sz="1800" dirty="0">
                <a:solidFill>
                  <a:schemeClr val="tx1"/>
                </a:solidFill>
                <a:latin typeface="Arial" charset="0"/>
                <a:cs typeface="Arial" charset="0"/>
                <a:sym typeface="Arial" charset="0"/>
              </a:rPr>
              <a:t>in the USA, she worked on and off </a:t>
            </a:r>
            <a:r>
              <a:rPr lang="en-US" sz="1800" dirty="0" smtClean="0">
                <a:solidFill>
                  <a:schemeClr val="tx1"/>
                </a:solidFill>
                <a:latin typeface="Arial" charset="0"/>
                <a:cs typeface="Arial" charset="0"/>
                <a:sym typeface="Arial" charset="0"/>
              </a:rPr>
              <a:t>Broadway - she </a:t>
            </a:r>
            <a:r>
              <a:rPr lang="en-US" sz="1800" dirty="0">
                <a:solidFill>
                  <a:schemeClr val="tx1"/>
                </a:solidFill>
                <a:latin typeface="Arial" charset="0"/>
                <a:cs typeface="Arial" charset="0"/>
                <a:sym typeface="Arial" charset="0"/>
              </a:rPr>
              <a:t>achieved her first success with staging a fairy tale, "The King Stag", and then toured 66 cities across the world, including Los Angeles, Venice, Tokyo, and Moscow</a:t>
            </a:r>
            <a:r>
              <a:rPr lang="en-US" sz="1800" dirty="0" smtClean="0">
                <a:solidFill>
                  <a:schemeClr val="tx1"/>
                </a:solidFill>
                <a:latin typeface="Arial" charset="0"/>
                <a:cs typeface="Arial" charset="0"/>
                <a:sym typeface="Arial" charset="0"/>
              </a:rPr>
              <a:t>.</a:t>
            </a:r>
            <a:endParaRPr lang="en-US" sz="1800" dirty="0">
              <a:solidFill>
                <a:schemeClr val="tx1"/>
              </a:solidFill>
              <a:latin typeface="Arial" charset="0"/>
              <a:sym typeface="Arial" charset="0"/>
            </a:endParaRPr>
          </a:p>
          <a:p>
            <a:pPr marL="285750" indent="-285750" algn="just" eaLnBrk="1" hangingPunct="1">
              <a:buFont typeface="Arial"/>
              <a:buChar char="•"/>
            </a:pPr>
            <a:r>
              <a:rPr lang="en-US" sz="1800" b="1" dirty="0">
                <a:solidFill>
                  <a:schemeClr val="tx1"/>
                </a:solidFill>
                <a:latin typeface="Arial" charset="0"/>
                <a:cs typeface="Arial" charset="0"/>
                <a:sym typeface="Arial" charset="0"/>
              </a:rPr>
              <a:t>In 1997, </a:t>
            </a:r>
            <a:r>
              <a:rPr lang="en-US" sz="1800" b="1" dirty="0" err="1">
                <a:solidFill>
                  <a:schemeClr val="tx1"/>
                </a:solidFill>
                <a:latin typeface="Arial" charset="0"/>
                <a:cs typeface="Arial" charset="0"/>
                <a:sym typeface="Arial" charset="0"/>
              </a:rPr>
              <a:t>Taymor</a:t>
            </a:r>
            <a:r>
              <a:rPr lang="en-US" sz="1800" b="1" dirty="0">
                <a:solidFill>
                  <a:schemeClr val="tx1"/>
                </a:solidFill>
                <a:latin typeface="Arial" charset="0"/>
                <a:cs typeface="Arial" charset="0"/>
                <a:sym typeface="Arial" charset="0"/>
              </a:rPr>
              <a:t> directed a massive Walt Disney Company's production of "The Lion King" on Broadway, for which she also co-designed over 100 costumes and masks of animals, and earned two Tony Awards.</a:t>
            </a:r>
            <a:r>
              <a:rPr lang="en-US" sz="1800" b="1" dirty="0">
                <a:solidFill>
                  <a:schemeClr val="tx1"/>
                </a:solidFill>
                <a:latin typeface="Lucida Grande" charset="0"/>
                <a:sym typeface="Lucida Grande" charset="0"/>
              </a:rPr>
              <a:t/>
            </a:r>
            <a:br>
              <a:rPr lang="en-US" sz="1800" b="1" dirty="0">
                <a:solidFill>
                  <a:schemeClr val="tx1"/>
                </a:solidFill>
                <a:latin typeface="Lucida Grande" charset="0"/>
                <a:sym typeface="Lucida Grande" charset="0"/>
              </a:rPr>
            </a:br>
            <a:endParaRPr lang="en-US" sz="1800" b="1" dirty="0">
              <a:solidFill>
                <a:schemeClr val="tx1"/>
              </a:solidFill>
              <a:latin typeface="Lucida Grande" charset="0"/>
              <a:sym typeface="Lucida Grande"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767408" y="363538"/>
            <a:ext cx="5184130" cy="688975"/>
          </a:xfrm>
        </p:spPr>
        <p:txBody>
          <a:bodyPr/>
          <a:lstStyle/>
          <a:p>
            <a:r>
              <a:rPr lang="en-US" b="1" dirty="0">
                <a:solidFill>
                  <a:srgbClr val="FF0000"/>
                </a:solidFill>
                <a:latin typeface="Arial"/>
                <a:ea typeface="ヒラギノ角ゴ ProN W3" charset="0"/>
                <a:cs typeface="Arial"/>
              </a:rPr>
              <a:t>Scar - character</a:t>
            </a:r>
          </a:p>
        </p:txBody>
      </p:sp>
      <p:sp>
        <p:nvSpPr>
          <p:cNvPr id="35842" name="Content Placeholder 2"/>
          <p:cNvSpPr>
            <a:spLocks noGrp="1"/>
          </p:cNvSpPr>
          <p:nvPr>
            <p:ph sz="half" idx="1"/>
          </p:nvPr>
        </p:nvSpPr>
        <p:spPr>
          <a:xfrm>
            <a:off x="623392" y="1484784"/>
            <a:ext cx="6769100" cy="4608735"/>
          </a:xfrm>
        </p:spPr>
        <p:txBody>
          <a:bodyPr/>
          <a:lstStyle/>
          <a:p>
            <a:r>
              <a:rPr lang="en-US" dirty="0">
                <a:latin typeface="Arial"/>
                <a:ea typeface="ヒラギノ角ゴ ProN W3" charset="0"/>
                <a:cs typeface="Arial"/>
              </a:rPr>
              <a:t>Scar is the main antagonist and younger brother of </a:t>
            </a:r>
            <a:r>
              <a:rPr lang="en-US" dirty="0" err="1">
                <a:latin typeface="Arial"/>
                <a:ea typeface="ヒラギノ角ゴ ProN W3" charset="0"/>
                <a:cs typeface="Arial"/>
              </a:rPr>
              <a:t>Mufasa</a:t>
            </a:r>
            <a:r>
              <a:rPr lang="en-US" dirty="0">
                <a:latin typeface="Arial"/>
                <a:ea typeface="ヒラギノ角ゴ ProN W3" charset="0"/>
                <a:cs typeface="Arial"/>
              </a:rPr>
              <a:t>.</a:t>
            </a:r>
          </a:p>
          <a:p>
            <a:r>
              <a:rPr lang="en-US" dirty="0">
                <a:latin typeface="Arial"/>
                <a:ea typeface="ヒラギノ角ゴ ProN W3" charset="0"/>
                <a:cs typeface="Arial"/>
              </a:rPr>
              <a:t> </a:t>
            </a:r>
            <a:r>
              <a:rPr lang="en-US" b="1" dirty="0">
                <a:latin typeface="Arial"/>
                <a:ea typeface="ヒラギノ角ゴ ProN W3" charset="0"/>
                <a:cs typeface="Arial"/>
              </a:rPr>
              <a:t>Believes he should be on the throne and will stop at nothing to become King of Pride Rock.</a:t>
            </a:r>
          </a:p>
          <a:p>
            <a:r>
              <a:rPr lang="en-US" dirty="0">
                <a:latin typeface="Arial"/>
                <a:ea typeface="ヒラギノ角ゴ ProN W3" charset="0"/>
                <a:cs typeface="Arial"/>
              </a:rPr>
              <a:t>He is a dangerous and damaged character, both physically and mentally.</a:t>
            </a:r>
          </a:p>
          <a:p>
            <a:r>
              <a:rPr lang="en-US" b="1" dirty="0" smtClean="0">
                <a:latin typeface="Arial"/>
                <a:ea typeface="ヒラギノ角ゴ ProN W3" charset="0"/>
                <a:cs typeface="Arial"/>
              </a:rPr>
              <a:t>A dark </a:t>
            </a:r>
            <a:r>
              <a:rPr lang="en-US" b="1" dirty="0">
                <a:latin typeface="Arial"/>
                <a:ea typeface="ヒラギノ角ゴ ProN W3" charset="0"/>
                <a:cs typeface="Arial"/>
              </a:rPr>
              <a:t>and bitter character – smaller and weaker than </a:t>
            </a:r>
            <a:r>
              <a:rPr lang="en-US" b="1" dirty="0" err="1">
                <a:latin typeface="Arial"/>
                <a:ea typeface="ヒラギノ角ゴ ProN W3" charset="0"/>
                <a:cs typeface="Arial"/>
              </a:rPr>
              <a:t>Mufasa</a:t>
            </a:r>
            <a:r>
              <a:rPr lang="en-US" b="1" dirty="0">
                <a:latin typeface="Arial"/>
                <a:ea typeface="ヒラギノ角ゴ ProN W3" charset="0"/>
                <a:cs typeface="Arial"/>
              </a:rPr>
              <a:t> but sly and evil</a:t>
            </a:r>
          </a:p>
          <a:p>
            <a:endParaRPr lang="en-US" dirty="0">
              <a:latin typeface="Lucida Grande" charset="0"/>
              <a:ea typeface="ヒラギノ角ゴ ProN W3" charset="0"/>
              <a:cs typeface="ヒラギノ角ゴ ProN W3" charset="0"/>
            </a:endParaRPr>
          </a:p>
        </p:txBody>
      </p:sp>
      <p:sp>
        <p:nvSpPr>
          <p:cNvPr id="35843" name="Slide Number Placeholder 4"/>
          <p:cNvSpPr>
            <a:spLocks noGrp="1"/>
          </p:cNvSpPr>
          <p:nvPr>
            <p:ph type="sldNum" sz="quarter" idx="10"/>
          </p:nvPr>
        </p:nvSpPr>
        <p:spPr>
          <a:noFill/>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DA78DC1-5EB5-744C-96C7-1461828D9884}" type="slidenum">
              <a:rPr lang="en-US" sz="1200">
                <a:solidFill>
                  <a:srgbClr val="878787"/>
                </a:solidFill>
                <a:latin typeface="Lucida Grande" charset="0"/>
                <a:sym typeface="Lucida Grande" charset="0"/>
              </a:rPr>
              <a:pPr/>
              <a:t>10</a:t>
            </a:fld>
            <a:endParaRPr lang="en-US" sz="1200">
              <a:solidFill>
                <a:srgbClr val="878787"/>
              </a:solidFill>
              <a:latin typeface="Lucida Grande" charset="0"/>
              <a:sym typeface="Lucida Grande" charset="0"/>
            </a:endParaRPr>
          </a:p>
        </p:txBody>
      </p:sp>
      <p:pic>
        <p:nvPicPr>
          <p:cNvPr id="35844" name="Picture 13" descr="scar 2.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24788" y="476250"/>
            <a:ext cx="3959225" cy="596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23888" y="188913"/>
            <a:ext cx="6840264" cy="904875"/>
          </a:xfrm>
        </p:spPr>
        <p:txBody>
          <a:bodyPr/>
          <a:lstStyle/>
          <a:p>
            <a:r>
              <a:rPr lang="en-US" b="1" dirty="0">
                <a:solidFill>
                  <a:srgbClr val="FF0000"/>
                </a:solidFill>
                <a:latin typeface="Arial"/>
                <a:ea typeface="ヒラギノ角ゴ ProN W3" charset="0"/>
                <a:cs typeface="Arial"/>
              </a:rPr>
              <a:t>Scar Costume - Mask</a:t>
            </a:r>
          </a:p>
        </p:txBody>
      </p:sp>
      <p:sp>
        <p:nvSpPr>
          <p:cNvPr id="36866" name="Content Placeholder 2"/>
          <p:cNvSpPr>
            <a:spLocks noGrp="1"/>
          </p:cNvSpPr>
          <p:nvPr>
            <p:ph idx="1"/>
          </p:nvPr>
        </p:nvSpPr>
        <p:spPr>
          <a:xfrm>
            <a:off x="550863" y="1125538"/>
            <a:ext cx="7346950" cy="5399087"/>
          </a:xfrm>
        </p:spPr>
        <p:txBody>
          <a:bodyPr/>
          <a:lstStyle/>
          <a:p>
            <a:r>
              <a:rPr lang="en-US" sz="2400" dirty="0">
                <a:latin typeface="Arial"/>
                <a:ea typeface="ヒラギノ角ゴ ProN W3" charset="0"/>
                <a:cs typeface="Arial"/>
              </a:rPr>
              <a:t>Scar’s mask, like </a:t>
            </a:r>
            <a:r>
              <a:rPr lang="en-US" sz="2400" dirty="0" err="1">
                <a:latin typeface="Arial"/>
                <a:ea typeface="ヒラギノ角ゴ ProN W3" charset="0"/>
                <a:cs typeface="Arial"/>
              </a:rPr>
              <a:t>Mufasa’s</a:t>
            </a:r>
            <a:r>
              <a:rPr lang="en-US" sz="2400" dirty="0">
                <a:latin typeface="Arial"/>
                <a:ea typeface="ヒラギノ角ゴ ProN W3" charset="0"/>
                <a:cs typeface="Arial"/>
              </a:rPr>
              <a:t>, is mechanically set on his head like a ‘crown’ but can be moved </a:t>
            </a:r>
            <a:r>
              <a:rPr lang="en-US" sz="2400" dirty="0" smtClean="0">
                <a:latin typeface="Arial"/>
                <a:ea typeface="ヒラギノ角ゴ ProN W3" charset="0"/>
                <a:cs typeface="Arial"/>
              </a:rPr>
              <a:t>forward on </a:t>
            </a:r>
            <a:r>
              <a:rPr lang="en-US" sz="2400" dirty="0">
                <a:latin typeface="Arial"/>
                <a:ea typeface="ヒラギノ角ゴ ProN W3" charset="0"/>
                <a:cs typeface="Arial"/>
              </a:rPr>
              <a:t>a </a:t>
            </a:r>
            <a:r>
              <a:rPr lang="en-US" sz="2400" dirty="0" smtClean="0">
                <a:latin typeface="Arial"/>
                <a:ea typeface="ヒラギノ角ゴ ProN W3" charset="0"/>
                <a:cs typeface="Arial"/>
              </a:rPr>
              <a:t>rail </a:t>
            </a:r>
            <a:r>
              <a:rPr lang="en-US" sz="2400" dirty="0">
                <a:latin typeface="Arial"/>
                <a:ea typeface="ヒラギノ角ゴ ProN W3" charset="0"/>
                <a:cs typeface="Arial"/>
              </a:rPr>
              <a:t>to create dramatic </a:t>
            </a:r>
            <a:r>
              <a:rPr lang="en-US" sz="2400" dirty="0" smtClean="0">
                <a:latin typeface="Arial"/>
                <a:ea typeface="ヒラギノ角ゴ ProN W3" charset="0"/>
                <a:cs typeface="Arial"/>
              </a:rPr>
              <a:t>effect and an aggressive, threatening, animal ‘roar’.</a:t>
            </a:r>
            <a:endParaRPr lang="en-US" sz="2400" dirty="0">
              <a:latin typeface="Arial"/>
              <a:ea typeface="ヒラギノ角ゴ ProN W3" charset="0"/>
              <a:cs typeface="Arial"/>
            </a:endParaRPr>
          </a:p>
          <a:p>
            <a:r>
              <a:rPr lang="en-US" sz="2400" dirty="0">
                <a:latin typeface="Arial"/>
                <a:ea typeface="ヒラギノ角ゴ ProN W3" charset="0"/>
                <a:cs typeface="Arial"/>
              </a:rPr>
              <a:t> </a:t>
            </a:r>
            <a:r>
              <a:rPr lang="en-US" sz="2400" b="1" dirty="0" smtClean="0">
                <a:latin typeface="Arial"/>
                <a:ea typeface="ヒラギノ角ゴ ProN W3" charset="0"/>
                <a:cs typeface="Arial"/>
              </a:rPr>
              <a:t>Unlike </a:t>
            </a:r>
            <a:r>
              <a:rPr lang="en-US" sz="2400" b="1" dirty="0" err="1" smtClean="0">
                <a:latin typeface="Arial"/>
                <a:ea typeface="ヒラギノ角ゴ ProN W3" charset="0"/>
                <a:cs typeface="Arial"/>
              </a:rPr>
              <a:t>Mufasa’s</a:t>
            </a:r>
            <a:r>
              <a:rPr lang="en-US" sz="2400" b="1" dirty="0" smtClean="0">
                <a:latin typeface="Arial"/>
                <a:ea typeface="ヒラギノ角ゴ ProN W3" charset="0"/>
                <a:cs typeface="Arial"/>
              </a:rPr>
              <a:t> wholesome, complete shape, Scar’s </a:t>
            </a:r>
            <a:r>
              <a:rPr lang="en-US" sz="2400" b="1" dirty="0">
                <a:latin typeface="Arial"/>
                <a:ea typeface="ヒラギノ角ゴ ProN W3" charset="0"/>
                <a:cs typeface="Arial"/>
              </a:rPr>
              <a:t>mask is </a:t>
            </a:r>
            <a:r>
              <a:rPr lang="en-US" sz="2400" b="1" dirty="0" smtClean="0">
                <a:latin typeface="Arial"/>
                <a:ea typeface="ヒラギノ角ゴ ProN W3" charset="0"/>
                <a:cs typeface="Arial"/>
              </a:rPr>
              <a:t>twisted and </a:t>
            </a:r>
            <a:r>
              <a:rPr lang="en-US" sz="2400" b="1" dirty="0" err="1">
                <a:latin typeface="Arial"/>
                <a:ea typeface="ヒラギノ角ゴ ProN W3" charset="0"/>
                <a:cs typeface="Arial"/>
              </a:rPr>
              <a:t>asymetrical</a:t>
            </a:r>
            <a:r>
              <a:rPr lang="en-US" sz="2400" b="1" dirty="0">
                <a:latin typeface="Arial"/>
                <a:ea typeface="ヒラギノ角ゴ ProN W3" charset="0"/>
                <a:cs typeface="Arial"/>
              </a:rPr>
              <a:t>, </a:t>
            </a:r>
            <a:r>
              <a:rPr lang="en-US" sz="2400" b="1" dirty="0" smtClean="0">
                <a:latin typeface="Arial"/>
                <a:ea typeface="ヒラギノ角ゴ ProN W3" charset="0"/>
                <a:cs typeface="Arial"/>
              </a:rPr>
              <a:t>with one </a:t>
            </a:r>
            <a:r>
              <a:rPr lang="en-US" sz="2400" b="1" dirty="0">
                <a:latin typeface="Arial"/>
                <a:ea typeface="ヒラギノ角ゴ ProN W3" charset="0"/>
                <a:cs typeface="Arial"/>
              </a:rPr>
              <a:t>eyebrow </a:t>
            </a:r>
            <a:r>
              <a:rPr lang="en-US" sz="2400" b="1" dirty="0" smtClean="0">
                <a:latin typeface="Arial"/>
                <a:ea typeface="ヒラギノ角ゴ ProN W3" charset="0"/>
                <a:cs typeface="Arial"/>
              </a:rPr>
              <a:t>arched, cut away cheekbones and a damaged mane - all suggesting damaged fragility.</a:t>
            </a:r>
            <a:endParaRPr lang="en-US" sz="2400" b="1" dirty="0">
              <a:latin typeface="Arial"/>
              <a:ea typeface="ヒラギノ角ゴ ProN W3" charset="0"/>
              <a:cs typeface="Arial"/>
            </a:endParaRPr>
          </a:p>
          <a:p>
            <a:r>
              <a:rPr lang="en-US" sz="2400" dirty="0">
                <a:latin typeface="Arial"/>
                <a:ea typeface="ヒラギノ角ゴ ProN W3" charset="0"/>
                <a:cs typeface="Arial"/>
              </a:rPr>
              <a:t>A deep scar </a:t>
            </a:r>
            <a:r>
              <a:rPr lang="en-US" sz="2400" dirty="0" smtClean="0">
                <a:latin typeface="Arial"/>
                <a:ea typeface="ヒラギノ角ゴ ProN W3" charset="0"/>
                <a:cs typeface="Arial"/>
              </a:rPr>
              <a:t>on the </a:t>
            </a:r>
            <a:r>
              <a:rPr lang="en-US" sz="2400" dirty="0">
                <a:latin typeface="Arial"/>
                <a:ea typeface="ヒラギノ角ゴ ProN W3" charset="0"/>
                <a:cs typeface="Arial"/>
              </a:rPr>
              <a:t>mask is </a:t>
            </a:r>
            <a:r>
              <a:rPr lang="en-US" sz="2400" dirty="0" smtClean="0">
                <a:latin typeface="Arial"/>
                <a:ea typeface="ヒラギノ角ゴ ProN W3" charset="0"/>
                <a:cs typeface="Arial"/>
              </a:rPr>
              <a:t>echoed </a:t>
            </a:r>
            <a:r>
              <a:rPr lang="en-US" sz="2400" dirty="0">
                <a:latin typeface="Arial"/>
                <a:ea typeface="ヒラギノ角ゴ ProN W3" charset="0"/>
                <a:cs typeface="Arial"/>
              </a:rPr>
              <a:t>in stage make-up</a:t>
            </a:r>
          </a:p>
          <a:p>
            <a:r>
              <a:rPr lang="en-US" sz="2400" b="1" dirty="0">
                <a:latin typeface="Arial"/>
                <a:ea typeface="ヒラギノ角ゴ ProN W3" charset="0"/>
                <a:cs typeface="Arial"/>
              </a:rPr>
              <a:t>“Because he is so </a:t>
            </a:r>
            <a:r>
              <a:rPr lang="en-US" sz="2400" b="1" dirty="0" err="1">
                <a:latin typeface="Arial"/>
                <a:ea typeface="ヒラギノ角ゴ ProN W3" charset="0"/>
                <a:cs typeface="Arial"/>
              </a:rPr>
              <a:t>mis-shapen</a:t>
            </a:r>
            <a:r>
              <a:rPr lang="en-US" sz="2400" b="1" dirty="0">
                <a:latin typeface="Arial"/>
                <a:ea typeface="ヒラギノ角ゴ ProN W3" charset="0"/>
                <a:cs typeface="Arial"/>
              </a:rPr>
              <a:t> psychologically I sculpted him with one eyebrow up, and one down, completely twisting his face” - </a:t>
            </a:r>
            <a:r>
              <a:rPr lang="en-US" sz="2400" b="1" i="1" dirty="0">
                <a:latin typeface="Arial"/>
                <a:ea typeface="ヒラギノ角ゴ ProN W3" charset="0"/>
                <a:cs typeface="Arial"/>
              </a:rPr>
              <a:t>Julie </a:t>
            </a:r>
            <a:r>
              <a:rPr lang="en-US" sz="2400" b="1" i="1" dirty="0" err="1">
                <a:latin typeface="Arial"/>
                <a:ea typeface="ヒラギノ角ゴ ProN W3" charset="0"/>
                <a:cs typeface="Arial"/>
              </a:rPr>
              <a:t>Taymor</a:t>
            </a:r>
            <a:endParaRPr lang="en-US" sz="2400" b="1" i="1" dirty="0">
              <a:latin typeface="Arial"/>
              <a:ea typeface="ヒラギノ角ゴ ProN W3" charset="0"/>
              <a:cs typeface="Arial"/>
            </a:endParaRPr>
          </a:p>
          <a:p>
            <a:endParaRPr lang="en-US" dirty="0">
              <a:latin typeface="Lucida Grande" charset="0"/>
              <a:ea typeface="ヒラギノ角ゴ ProN W3" charset="0"/>
              <a:cs typeface="ヒラギノ角ゴ ProN W3" charset="0"/>
            </a:endParaRPr>
          </a:p>
        </p:txBody>
      </p:sp>
      <p:sp>
        <p:nvSpPr>
          <p:cNvPr id="14340" name="Slide Number Placeholder 3"/>
          <p:cNvSpPr>
            <a:spLocks noGrp="1"/>
          </p:cNvSpPr>
          <p:nvPr>
            <p:ph type="sldNum" sz="quarter" idx="10"/>
          </p:nvPr>
        </p:nvSpPr>
        <p:spPr>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defRPr/>
            </a:pPr>
            <a:fld id="{3A2D2736-4487-D94D-B304-C30D0695C485}" type="slidenum">
              <a:rPr lang="en-US" sz="1200" smtClean="0">
                <a:solidFill>
                  <a:srgbClr val="878787"/>
                </a:solidFill>
                <a:latin typeface="Lucida Grande" charset="0"/>
                <a:sym typeface="Lucida Grande" charset="0"/>
              </a:rPr>
              <a:pPr>
                <a:defRPr/>
              </a:pPr>
              <a:t>11</a:t>
            </a:fld>
            <a:endParaRPr lang="en-US" sz="1200" smtClean="0">
              <a:solidFill>
                <a:srgbClr val="878787"/>
              </a:solidFill>
              <a:latin typeface="Lucida Grande" charset="0"/>
              <a:sym typeface="Lucida Grande" charset="0"/>
            </a:endParaRPr>
          </a:p>
        </p:txBody>
      </p:sp>
      <p:pic>
        <p:nvPicPr>
          <p:cNvPr id="36868" name="Picture 1" descr="scar mask.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72488" y="2924175"/>
            <a:ext cx="2430462" cy="364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9" name="Picture 2" descr="scar &amp; mufasa.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96225" y="115888"/>
            <a:ext cx="3960813" cy="2633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838200" y="363538"/>
            <a:ext cx="5689600" cy="762000"/>
          </a:xfrm>
        </p:spPr>
        <p:txBody>
          <a:bodyPr/>
          <a:lstStyle/>
          <a:p>
            <a:r>
              <a:rPr lang="en-US" b="1" dirty="0">
                <a:solidFill>
                  <a:srgbClr val="FF0000"/>
                </a:solidFill>
                <a:latin typeface="Arial" charset="0"/>
                <a:ea typeface="ヒラギノ角ゴ ProN W3" charset="0"/>
                <a:cs typeface="Arial" charset="0"/>
              </a:rPr>
              <a:t>Scar – </a:t>
            </a:r>
            <a:r>
              <a:rPr lang="en-US" b="1" dirty="0" smtClean="0">
                <a:solidFill>
                  <a:srgbClr val="FF0000"/>
                </a:solidFill>
                <a:latin typeface="Arial" charset="0"/>
                <a:ea typeface="ヒラギノ角ゴ ProN W3" charset="0"/>
                <a:cs typeface="Arial" charset="0"/>
              </a:rPr>
              <a:t>costume</a:t>
            </a:r>
            <a:endParaRPr lang="en-US" b="1" dirty="0">
              <a:solidFill>
                <a:srgbClr val="FF0000"/>
              </a:solidFill>
              <a:latin typeface="Arial" charset="0"/>
              <a:ea typeface="ヒラギノ角ゴ ProN W3" charset="0"/>
              <a:cs typeface="Arial" charset="0"/>
            </a:endParaRPr>
          </a:p>
        </p:txBody>
      </p:sp>
      <p:sp>
        <p:nvSpPr>
          <p:cNvPr id="47106" name="Content Placeholder 2"/>
          <p:cNvSpPr>
            <a:spLocks noGrp="1"/>
          </p:cNvSpPr>
          <p:nvPr>
            <p:ph idx="1"/>
          </p:nvPr>
        </p:nvSpPr>
        <p:spPr>
          <a:xfrm>
            <a:off x="550863" y="1196975"/>
            <a:ext cx="6913562" cy="5327650"/>
          </a:xfrm>
        </p:spPr>
        <p:txBody>
          <a:bodyPr/>
          <a:lstStyle/>
          <a:p>
            <a:pPr>
              <a:defRPr/>
            </a:pPr>
            <a:r>
              <a:rPr lang="en-US" sz="2400" dirty="0">
                <a:latin typeface="Arial"/>
                <a:ea typeface="ヒラギノ角ゴ ProN W3" charset="0"/>
                <a:cs typeface="Arial"/>
              </a:rPr>
              <a:t>“Scar is a more active force in the drama and has a wider range of emotions than </a:t>
            </a:r>
            <a:r>
              <a:rPr lang="en-US" sz="2400" dirty="0" err="1">
                <a:latin typeface="Arial"/>
                <a:ea typeface="ヒラギノ角ゴ ProN W3" charset="0"/>
                <a:cs typeface="Arial"/>
              </a:rPr>
              <a:t>Mufasa</a:t>
            </a:r>
            <a:r>
              <a:rPr lang="en-US" sz="2400" dirty="0">
                <a:latin typeface="Arial"/>
                <a:ea typeface="ヒラギノ角ゴ ProN W3" charset="0"/>
                <a:cs typeface="Arial"/>
              </a:rPr>
              <a:t>” – </a:t>
            </a:r>
            <a:r>
              <a:rPr lang="en-US" sz="2400" i="1" dirty="0">
                <a:latin typeface="Arial"/>
                <a:ea typeface="ヒラギノ角ゴ ProN W3" charset="0"/>
                <a:cs typeface="Arial"/>
              </a:rPr>
              <a:t>Julie </a:t>
            </a:r>
            <a:r>
              <a:rPr lang="en-US" sz="2400" i="1" dirty="0" err="1">
                <a:latin typeface="Arial"/>
                <a:ea typeface="ヒラギノ角ゴ ProN W3" charset="0"/>
                <a:cs typeface="Arial"/>
              </a:rPr>
              <a:t>Taymor</a:t>
            </a:r>
            <a:endParaRPr lang="en-US" sz="2400" i="1" dirty="0">
              <a:latin typeface="Arial"/>
              <a:ea typeface="ヒラギノ角ゴ ProN W3" charset="0"/>
              <a:cs typeface="Arial"/>
            </a:endParaRPr>
          </a:p>
          <a:p>
            <a:pPr>
              <a:defRPr/>
            </a:pPr>
            <a:r>
              <a:rPr lang="en-US" sz="2400" b="1" dirty="0">
                <a:latin typeface="Arial"/>
                <a:ea typeface="ヒラギノ角ゴ ProN W3" charset="0"/>
                <a:cs typeface="Arial"/>
              </a:rPr>
              <a:t>Jodhpur trousers reflect the English  aristocratic gentry – but as a ‘cad’ not a gentleman </a:t>
            </a:r>
          </a:p>
          <a:p>
            <a:pPr>
              <a:defRPr/>
            </a:pPr>
            <a:r>
              <a:rPr lang="en-US" sz="2400" dirty="0">
                <a:latin typeface="Arial"/>
                <a:ea typeface="ヒラギノ角ゴ ProN W3" charset="0"/>
                <a:cs typeface="Arial"/>
              </a:rPr>
              <a:t>His ‘bamboo stick’ costume is a bony, skeletal, fragile construction reflective of the nobility of a Japanese Samurai </a:t>
            </a:r>
            <a:r>
              <a:rPr lang="en-US" sz="2400" dirty="0" smtClean="0">
                <a:latin typeface="Arial"/>
                <a:ea typeface="ヒラギノ角ゴ ProN W3" charset="0"/>
                <a:cs typeface="Arial"/>
              </a:rPr>
              <a:t>warrior</a:t>
            </a:r>
          </a:p>
          <a:p>
            <a:pPr>
              <a:defRPr/>
            </a:pPr>
            <a:r>
              <a:rPr lang="en-US" sz="2400" b="1" dirty="0" smtClean="0">
                <a:latin typeface="Arial"/>
                <a:cs typeface="Arial"/>
                <a:sym typeface="Arial" charset="0"/>
              </a:rPr>
              <a:t>The human qualities of the lions come out in the African styled beadwork, corsets, </a:t>
            </a:r>
            <a:r>
              <a:rPr lang="en-US" sz="2400" b="1" dirty="0" err="1" smtClean="0">
                <a:latin typeface="Arial"/>
                <a:cs typeface="Arial"/>
                <a:sym typeface="Arial" charset="0"/>
              </a:rPr>
              <a:t>armour</a:t>
            </a:r>
            <a:r>
              <a:rPr lang="en-US" sz="2400" b="1" dirty="0" smtClean="0">
                <a:latin typeface="Arial"/>
                <a:cs typeface="Arial"/>
                <a:sym typeface="Arial" charset="0"/>
              </a:rPr>
              <a:t> and cloth, the costumes use silk cloth to negate the human shape, breaking the shoulder line, enhancing the powerful joints and thighs.</a:t>
            </a:r>
          </a:p>
          <a:p>
            <a:pPr>
              <a:defRPr/>
            </a:pPr>
            <a:endParaRPr lang="en-US" sz="2400" dirty="0" smtClean="0">
              <a:latin typeface="Lucida Grande" charset="0"/>
              <a:ea typeface="ヒラギノ角ゴ ProN W3" charset="0"/>
              <a:cs typeface="ヒラギノ角ゴ ProN W3" charset="0"/>
            </a:endParaRPr>
          </a:p>
          <a:p>
            <a:pPr marL="0" indent="0">
              <a:buFont typeface="Arial" charset="0"/>
              <a:buNone/>
              <a:defRPr/>
            </a:pPr>
            <a:endParaRPr lang="en-US" dirty="0">
              <a:latin typeface="Lucida Grande" charset="0"/>
              <a:ea typeface="ヒラギノ角ゴ ProN W3" charset="0"/>
              <a:cs typeface="ヒラギノ角ゴ ProN W3" charset="0"/>
            </a:endParaRPr>
          </a:p>
          <a:p>
            <a:pPr>
              <a:defRPr/>
            </a:pPr>
            <a:endParaRPr lang="en-US" dirty="0">
              <a:latin typeface="Lucida Grande" charset="0"/>
              <a:ea typeface="ヒラギノ角ゴ ProN W3" charset="0"/>
              <a:cs typeface="ヒラギノ角ゴ ProN W3" charset="0"/>
            </a:endParaRPr>
          </a:p>
          <a:p>
            <a:pPr>
              <a:defRPr/>
            </a:pPr>
            <a:endParaRPr lang="en-US" dirty="0">
              <a:latin typeface="Lucida Grande" charset="0"/>
              <a:ea typeface="ヒラギノ角ゴ ProN W3" charset="0"/>
              <a:cs typeface="ヒラギノ角ゴ ProN W3" charset="0"/>
            </a:endParaRPr>
          </a:p>
        </p:txBody>
      </p:sp>
      <p:sp>
        <p:nvSpPr>
          <p:cNvPr id="37891" name="Slide Number Placeholder 3"/>
          <p:cNvSpPr>
            <a:spLocks noGrp="1"/>
          </p:cNvSpPr>
          <p:nvPr>
            <p:ph type="sldNum" sz="quarter" idx="10"/>
          </p:nvPr>
        </p:nvSpPr>
        <p:spPr>
          <a:noFill/>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544D333-45B5-694B-AAF3-ECB8CA8F8A64}" type="slidenum">
              <a:rPr lang="en-US" sz="1200">
                <a:solidFill>
                  <a:srgbClr val="878787"/>
                </a:solidFill>
                <a:latin typeface="Lucida Grande" charset="0"/>
                <a:sym typeface="Lucida Grande" charset="0"/>
              </a:rPr>
              <a:pPr/>
              <a:t>12</a:t>
            </a:fld>
            <a:endParaRPr lang="en-US" sz="1200">
              <a:solidFill>
                <a:srgbClr val="878787"/>
              </a:solidFill>
              <a:latin typeface="Lucida Grande" charset="0"/>
              <a:sym typeface="Lucida Grande" charset="0"/>
            </a:endParaRPr>
          </a:p>
        </p:txBody>
      </p:sp>
      <p:pic>
        <p:nvPicPr>
          <p:cNvPr id="37892" name="Picture 4" descr="scar costume sketch auto.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67663" y="333375"/>
            <a:ext cx="3349625" cy="594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839788" y="188913"/>
            <a:ext cx="5329237" cy="904875"/>
          </a:xfrm>
        </p:spPr>
        <p:txBody>
          <a:bodyPr/>
          <a:lstStyle/>
          <a:p>
            <a:r>
              <a:rPr lang="en-US" b="1" dirty="0" err="1">
                <a:solidFill>
                  <a:srgbClr val="FFC000"/>
                </a:solidFill>
                <a:latin typeface="Arial"/>
                <a:ea typeface="ヒラギノ角ゴ ProN W3" charset="0"/>
                <a:cs typeface="Arial"/>
              </a:rPr>
              <a:t>Mufasa</a:t>
            </a:r>
            <a:r>
              <a:rPr lang="en-US" b="1" dirty="0">
                <a:solidFill>
                  <a:srgbClr val="FFC000"/>
                </a:solidFill>
                <a:latin typeface="Arial"/>
                <a:ea typeface="ヒラギノ角ゴ ProN W3" charset="0"/>
                <a:cs typeface="Arial"/>
              </a:rPr>
              <a:t> - character</a:t>
            </a:r>
          </a:p>
        </p:txBody>
      </p:sp>
      <p:sp>
        <p:nvSpPr>
          <p:cNvPr id="38914" name="Content Placeholder 2"/>
          <p:cNvSpPr>
            <a:spLocks noGrp="1"/>
          </p:cNvSpPr>
          <p:nvPr>
            <p:ph sz="half" idx="1"/>
          </p:nvPr>
        </p:nvSpPr>
        <p:spPr>
          <a:xfrm>
            <a:off x="407369" y="1125538"/>
            <a:ext cx="7272808" cy="5183782"/>
          </a:xfrm>
        </p:spPr>
        <p:txBody>
          <a:bodyPr/>
          <a:lstStyle/>
          <a:p>
            <a:r>
              <a:rPr lang="en-US" dirty="0" err="1">
                <a:latin typeface="Arial"/>
                <a:ea typeface="ヒラギノ角ゴ ProN W3" charset="0"/>
                <a:cs typeface="Arial"/>
              </a:rPr>
              <a:t>Simba’s</a:t>
            </a:r>
            <a:r>
              <a:rPr lang="en-US" dirty="0">
                <a:latin typeface="Arial"/>
                <a:ea typeface="ヒラギノ角ゴ ProN W3" charset="0"/>
                <a:cs typeface="Arial"/>
              </a:rPr>
              <a:t> father and king of the </a:t>
            </a:r>
            <a:r>
              <a:rPr lang="en-US" dirty="0" err="1">
                <a:latin typeface="Arial"/>
                <a:ea typeface="ヒラギノ角ゴ ProN W3" charset="0"/>
                <a:cs typeface="Arial"/>
              </a:rPr>
              <a:t>Pridelands</a:t>
            </a:r>
            <a:endParaRPr lang="en-US" dirty="0">
              <a:latin typeface="Arial"/>
              <a:ea typeface="ヒラギノ角ゴ ProN W3" charset="0"/>
              <a:cs typeface="Arial"/>
            </a:endParaRPr>
          </a:p>
          <a:p>
            <a:r>
              <a:rPr lang="en-US" altLang="ja-JP" b="1" dirty="0" err="1" smtClean="0">
                <a:latin typeface="Arial"/>
                <a:ea typeface="ヒラギノ角ゴ ProN W3" charset="0"/>
                <a:cs typeface="Arial"/>
              </a:rPr>
              <a:t>Mufasa</a:t>
            </a:r>
            <a:r>
              <a:rPr lang="en-US" altLang="ja-JP" b="1" dirty="0" smtClean="0">
                <a:latin typeface="Arial"/>
                <a:ea typeface="ヒラギノ角ゴ ProN W3" charset="0"/>
                <a:cs typeface="Arial"/>
              </a:rPr>
              <a:t> </a:t>
            </a:r>
            <a:r>
              <a:rPr lang="en-US" altLang="ja-JP" b="1" dirty="0">
                <a:latin typeface="Arial"/>
                <a:ea typeface="ヒラギノ角ゴ ProN W3" charset="0"/>
                <a:cs typeface="Arial"/>
              </a:rPr>
              <a:t>is </a:t>
            </a:r>
            <a:r>
              <a:rPr lang="en-US" altLang="ja-JP" b="1" dirty="0" smtClean="0">
                <a:latin typeface="Arial"/>
                <a:ea typeface="ヒラギノ角ゴ ProN W3" charset="0"/>
                <a:cs typeface="Arial"/>
              </a:rPr>
              <a:t>a good leader &amp; teacher cut down his prime – his wholesome spirituality and influence is </a:t>
            </a:r>
            <a:r>
              <a:rPr lang="en-US" altLang="ja-JP" b="1" dirty="0" err="1" smtClean="0">
                <a:latin typeface="Arial"/>
                <a:ea typeface="ヒラギノ角ゴ ProN W3" charset="0"/>
                <a:cs typeface="Arial"/>
              </a:rPr>
              <a:t>symbolised</a:t>
            </a:r>
            <a:r>
              <a:rPr lang="en-US" altLang="ja-JP" b="1" dirty="0" smtClean="0">
                <a:latin typeface="Arial"/>
                <a:ea typeface="ヒラギノ角ゴ ProN W3" charset="0"/>
                <a:cs typeface="Arial"/>
              </a:rPr>
              <a:t> by the sun.</a:t>
            </a:r>
          </a:p>
          <a:p>
            <a:r>
              <a:rPr lang="en-US" dirty="0" smtClean="0">
                <a:latin typeface="Arial"/>
                <a:ea typeface="ヒラギノ角ゴ ProN W3" charset="0"/>
                <a:cs typeface="Arial"/>
              </a:rPr>
              <a:t>The </a:t>
            </a:r>
            <a:r>
              <a:rPr lang="en-US" dirty="0">
                <a:latin typeface="Arial"/>
                <a:ea typeface="ヒラギノ角ゴ ProN W3" charset="0"/>
                <a:cs typeface="Arial"/>
              </a:rPr>
              <a:t>essence of </a:t>
            </a:r>
            <a:r>
              <a:rPr lang="en-US" dirty="0" err="1">
                <a:latin typeface="Arial"/>
                <a:ea typeface="ヒラギノ角ゴ ProN W3" charset="0"/>
                <a:cs typeface="Arial"/>
              </a:rPr>
              <a:t>Mufasa</a:t>
            </a:r>
            <a:r>
              <a:rPr lang="en-US" dirty="0">
                <a:latin typeface="Arial"/>
                <a:ea typeface="ヒラギノ角ゴ ProN W3" charset="0"/>
                <a:cs typeface="Arial"/>
              </a:rPr>
              <a:t> is symmetry – he is </a:t>
            </a:r>
            <a:r>
              <a:rPr lang="en-US" dirty="0" smtClean="0">
                <a:latin typeface="Arial"/>
                <a:ea typeface="ヒラギノ角ゴ ProN W3" charset="0"/>
                <a:cs typeface="Arial"/>
              </a:rPr>
              <a:t>a very </a:t>
            </a:r>
            <a:r>
              <a:rPr lang="en-US" dirty="0">
                <a:latin typeface="Arial"/>
                <a:ea typeface="ヒラギノ角ゴ ProN W3" charset="0"/>
                <a:cs typeface="Arial"/>
              </a:rPr>
              <a:t>balanced and </a:t>
            </a:r>
            <a:r>
              <a:rPr lang="en-US" dirty="0" smtClean="0">
                <a:latin typeface="Arial"/>
                <a:ea typeface="ヒラギノ角ゴ ProN W3" charset="0"/>
                <a:cs typeface="Arial"/>
              </a:rPr>
              <a:t>straight forward </a:t>
            </a:r>
            <a:r>
              <a:rPr lang="en-US" dirty="0">
                <a:latin typeface="Arial"/>
                <a:ea typeface="ヒラギノ角ゴ ProN W3" charset="0"/>
                <a:cs typeface="Arial"/>
              </a:rPr>
              <a:t>personality. </a:t>
            </a:r>
          </a:p>
          <a:p>
            <a:r>
              <a:rPr lang="en-US" b="1" dirty="0" smtClean="0">
                <a:latin typeface="Arial"/>
                <a:ea typeface="ヒラギノ角ゴ ProN W3" charset="0"/>
                <a:cs typeface="Arial"/>
              </a:rPr>
              <a:t>“I </a:t>
            </a:r>
            <a:r>
              <a:rPr lang="en-US" b="1" dirty="0">
                <a:latin typeface="Arial"/>
                <a:ea typeface="ヒラギノ角ゴ ProN W3" charset="0"/>
                <a:cs typeface="Arial"/>
              </a:rPr>
              <a:t>designed his mane to form a circle round his head. He is like a sun god – the </a:t>
            </a:r>
            <a:r>
              <a:rPr lang="en-US" b="1" dirty="0" err="1">
                <a:latin typeface="Arial"/>
                <a:ea typeface="ヒラギノ角ゴ ProN W3" charset="0"/>
                <a:cs typeface="Arial"/>
              </a:rPr>
              <a:t>centre</a:t>
            </a:r>
            <a:r>
              <a:rPr lang="en-US" b="1" dirty="0">
                <a:latin typeface="Arial"/>
                <a:ea typeface="ヒラギノ角ゴ ProN W3" charset="0"/>
                <a:cs typeface="Arial"/>
              </a:rPr>
              <a:t> of the universe</a:t>
            </a:r>
            <a:r>
              <a:rPr lang="en-US" b="1" dirty="0" smtClean="0">
                <a:latin typeface="Arial"/>
                <a:ea typeface="ヒラギノ角ゴ ProN W3" charset="0"/>
                <a:cs typeface="Arial"/>
              </a:rPr>
              <a:t>.” </a:t>
            </a:r>
            <a:r>
              <a:rPr lang="en-US" b="1" i="1" dirty="0" smtClean="0">
                <a:latin typeface="Arial"/>
                <a:ea typeface="ヒラギノ角ゴ ProN W3" charset="0"/>
                <a:cs typeface="Arial"/>
              </a:rPr>
              <a:t>Julie </a:t>
            </a:r>
            <a:r>
              <a:rPr lang="en-US" b="1" i="1" dirty="0" err="1" smtClean="0">
                <a:latin typeface="Arial"/>
                <a:ea typeface="ヒラギノ角ゴ ProN W3" charset="0"/>
                <a:cs typeface="Arial"/>
              </a:rPr>
              <a:t>Taymor</a:t>
            </a:r>
            <a:endParaRPr lang="en-US" b="1" i="1" dirty="0">
              <a:latin typeface="Arial"/>
              <a:ea typeface="ヒラギノ角ゴ ProN W3" charset="0"/>
              <a:cs typeface="Arial"/>
            </a:endParaRPr>
          </a:p>
        </p:txBody>
      </p:sp>
      <p:sp>
        <p:nvSpPr>
          <p:cNvPr id="38915" name="Slide Number Placeholder 4"/>
          <p:cNvSpPr>
            <a:spLocks noGrp="1"/>
          </p:cNvSpPr>
          <p:nvPr>
            <p:ph type="sldNum" sz="quarter" idx="10"/>
          </p:nvPr>
        </p:nvSpPr>
        <p:spPr>
          <a:noFill/>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FDFCCF5C-C56C-A74E-B27E-D462AFE53BDD}" type="slidenum">
              <a:rPr lang="en-US" sz="1200">
                <a:solidFill>
                  <a:srgbClr val="878787"/>
                </a:solidFill>
                <a:latin typeface="Lucida Grande" charset="0"/>
                <a:sym typeface="Lucida Grande" charset="0"/>
              </a:rPr>
              <a:pPr/>
              <a:t>13</a:t>
            </a:fld>
            <a:endParaRPr lang="en-US" sz="1200">
              <a:solidFill>
                <a:srgbClr val="878787"/>
              </a:solidFill>
              <a:latin typeface="Lucida Grande" charset="0"/>
              <a:sym typeface="Lucida Grande" charset="0"/>
            </a:endParaRPr>
          </a:p>
        </p:txBody>
      </p:sp>
      <p:pic>
        <p:nvPicPr>
          <p:cNvPr id="38916" name="Picture 3" descr="mufasa.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24788" y="476250"/>
            <a:ext cx="3887787" cy="586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95400" y="260648"/>
            <a:ext cx="6409928" cy="833214"/>
          </a:xfrm>
        </p:spPr>
        <p:txBody>
          <a:bodyPr/>
          <a:lstStyle/>
          <a:p>
            <a:r>
              <a:rPr lang="en-US" b="1" dirty="0" err="1" smtClean="0">
                <a:solidFill>
                  <a:srgbClr val="FFC000"/>
                </a:solidFill>
                <a:latin typeface="Arial"/>
                <a:ea typeface="ヒラギノ角ゴ ProN W3" charset="0"/>
                <a:cs typeface="Arial"/>
              </a:rPr>
              <a:t>Mufasa</a:t>
            </a:r>
            <a:r>
              <a:rPr lang="en-US" b="1" dirty="0" smtClean="0">
                <a:solidFill>
                  <a:srgbClr val="FFC000"/>
                </a:solidFill>
                <a:latin typeface="Arial"/>
                <a:ea typeface="ヒラギノ角ゴ ProN W3" charset="0"/>
                <a:cs typeface="Arial"/>
              </a:rPr>
              <a:t> - </a:t>
            </a:r>
            <a:r>
              <a:rPr lang="en-US" b="1" dirty="0">
                <a:solidFill>
                  <a:srgbClr val="FFC000"/>
                </a:solidFill>
                <a:latin typeface="Arial"/>
                <a:ea typeface="ヒラギノ角ゴ ProN W3" charset="0"/>
                <a:cs typeface="Arial"/>
              </a:rPr>
              <a:t>Costume</a:t>
            </a:r>
          </a:p>
        </p:txBody>
      </p:sp>
      <p:sp>
        <p:nvSpPr>
          <p:cNvPr id="39938" name="Content Placeholder 2"/>
          <p:cNvSpPr>
            <a:spLocks noGrp="1"/>
          </p:cNvSpPr>
          <p:nvPr>
            <p:ph idx="1"/>
          </p:nvPr>
        </p:nvSpPr>
        <p:spPr>
          <a:xfrm>
            <a:off x="407368" y="1124744"/>
            <a:ext cx="7273925" cy="5400600"/>
          </a:xfrm>
        </p:spPr>
        <p:txBody>
          <a:bodyPr/>
          <a:lstStyle/>
          <a:p>
            <a:r>
              <a:rPr lang="en-US" sz="2400" dirty="0" err="1" smtClean="0">
                <a:latin typeface="Arial"/>
                <a:ea typeface="ヒラギノ角ゴ ProN W3" charset="0"/>
                <a:cs typeface="Arial"/>
              </a:rPr>
              <a:t>Mufasa</a:t>
            </a:r>
            <a:r>
              <a:rPr lang="en-US" sz="2400" dirty="0" smtClean="0">
                <a:latin typeface="Arial"/>
                <a:ea typeface="ヒラギノ角ゴ ProN W3" charset="0"/>
                <a:cs typeface="Arial"/>
              </a:rPr>
              <a:t> was one </a:t>
            </a:r>
            <a:r>
              <a:rPr lang="en-US" sz="2400" dirty="0">
                <a:latin typeface="Arial"/>
                <a:ea typeface="ヒラギノ角ゴ ProN W3" charset="0"/>
                <a:cs typeface="Arial"/>
              </a:rPr>
              <a:t>of the first costumes designed by </a:t>
            </a:r>
            <a:r>
              <a:rPr lang="en-US" sz="2400" dirty="0" err="1" smtClean="0">
                <a:latin typeface="Arial"/>
                <a:ea typeface="ヒラギノ角ゴ ProN W3" charset="0"/>
                <a:cs typeface="Arial"/>
              </a:rPr>
              <a:t>Taymor</a:t>
            </a:r>
            <a:r>
              <a:rPr lang="en-US" sz="2400" dirty="0" smtClean="0">
                <a:latin typeface="Arial"/>
                <a:ea typeface="ヒラギノ角ゴ ProN W3" charset="0"/>
                <a:cs typeface="Arial"/>
              </a:rPr>
              <a:t>, </a:t>
            </a:r>
            <a:r>
              <a:rPr lang="en-US" sz="2400" dirty="0">
                <a:latin typeface="Arial"/>
                <a:ea typeface="ヒラギノ角ゴ ProN W3" charset="0"/>
                <a:cs typeface="Arial"/>
              </a:rPr>
              <a:t>starting with the distinctive mask – portrayed as an animal but to sit on the head as a </a:t>
            </a:r>
            <a:r>
              <a:rPr lang="en-US" sz="2400" dirty="0" smtClean="0">
                <a:latin typeface="Arial"/>
                <a:ea typeface="ヒラギノ角ゴ ProN W3" charset="0"/>
                <a:cs typeface="Arial"/>
              </a:rPr>
              <a:t>crown.</a:t>
            </a:r>
            <a:endParaRPr lang="en-US" sz="2400" dirty="0">
              <a:latin typeface="Arial"/>
              <a:ea typeface="ヒラギノ角ゴ ProN W3" charset="0"/>
              <a:cs typeface="Arial"/>
            </a:endParaRPr>
          </a:p>
          <a:p>
            <a:r>
              <a:rPr lang="en-US" sz="2400" b="1" dirty="0">
                <a:latin typeface="Arial"/>
                <a:ea typeface="ヒラギノ角ゴ ProN W3" charset="0"/>
                <a:cs typeface="Arial"/>
              </a:rPr>
              <a:t>His costume, swords, hair and make-up are all based on traditional </a:t>
            </a:r>
            <a:r>
              <a:rPr lang="en-US" sz="2400" b="1" dirty="0" err="1">
                <a:latin typeface="Arial"/>
                <a:ea typeface="ヒラギノ角ゴ ProN W3" charset="0"/>
                <a:cs typeface="Arial"/>
              </a:rPr>
              <a:t>Maasai</a:t>
            </a:r>
            <a:r>
              <a:rPr lang="en-US" sz="2400" b="1" dirty="0">
                <a:latin typeface="Arial"/>
                <a:ea typeface="ヒラギノ角ゴ ProN W3" charset="0"/>
                <a:cs typeface="Arial"/>
              </a:rPr>
              <a:t> warrior dress with the swords doubling as front legs when on the prowl</a:t>
            </a:r>
            <a:r>
              <a:rPr lang="en-US" sz="2400" b="1" dirty="0" smtClean="0">
                <a:latin typeface="Arial"/>
                <a:ea typeface="ヒラギノ角ゴ ProN W3" charset="0"/>
                <a:cs typeface="Arial"/>
              </a:rPr>
              <a:t>.</a:t>
            </a:r>
          </a:p>
          <a:p>
            <a:r>
              <a:rPr lang="en-US" sz="2400" dirty="0" smtClean="0">
                <a:latin typeface="Arial"/>
                <a:ea typeface="ヒラギノ角ゴ ProN W3" charset="0"/>
                <a:cs typeface="Arial"/>
              </a:rPr>
              <a:t>The sun rays started in the mask, made from burnt peacock feathers, are continued in the costume to give rays of strength and leadership</a:t>
            </a:r>
          </a:p>
          <a:p>
            <a:r>
              <a:rPr lang="en-US" sz="2400" b="1" dirty="0" smtClean="0">
                <a:latin typeface="Arial"/>
                <a:ea typeface="ヒラギノ角ゴ ProN W3" charset="0"/>
                <a:cs typeface="Arial"/>
              </a:rPr>
              <a:t>Like Scar’s mask it can move mechanically forward to suggest aggression and the ‘roar’, when the ‘animal’ is more present than the ‘person’</a:t>
            </a:r>
            <a:endParaRPr lang="en-US" sz="2400" b="1" dirty="0">
              <a:latin typeface="Arial"/>
              <a:ea typeface="ヒラギノ角ゴ ProN W3" charset="0"/>
              <a:cs typeface="Arial"/>
            </a:endParaRPr>
          </a:p>
          <a:p>
            <a:endParaRPr lang="en-US" dirty="0">
              <a:latin typeface="Lucida Grande" charset="0"/>
              <a:ea typeface="ヒラギノ角ゴ ProN W3" charset="0"/>
              <a:cs typeface="ヒラギノ角ゴ ProN W3" charset="0"/>
            </a:endParaRPr>
          </a:p>
        </p:txBody>
      </p:sp>
      <p:sp>
        <p:nvSpPr>
          <p:cNvPr id="15364" name="Slide Number Placeholder 3"/>
          <p:cNvSpPr>
            <a:spLocks noGrp="1"/>
          </p:cNvSpPr>
          <p:nvPr>
            <p:ph type="sldNum" sz="quarter" idx="10"/>
          </p:nvPr>
        </p:nvSpPr>
        <p:spPr>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defRPr/>
            </a:pPr>
            <a:fld id="{A41D1D79-7C8E-794B-89A3-CCD606483964}" type="slidenum">
              <a:rPr lang="en-US" sz="1200" smtClean="0">
                <a:solidFill>
                  <a:srgbClr val="878787"/>
                </a:solidFill>
                <a:latin typeface="Lucida Grande" charset="0"/>
                <a:sym typeface="Lucida Grande" charset="0"/>
              </a:rPr>
              <a:pPr>
                <a:defRPr/>
              </a:pPr>
              <a:t>14</a:t>
            </a:fld>
            <a:endParaRPr lang="en-US" sz="1200" smtClean="0">
              <a:solidFill>
                <a:srgbClr val="878787"/>
              </a:solidFill>
              <a:latin typeface="Lucida Grande" charset="0"/>
              <a:sym typeface="Lucida Grande" charset="0"/>
            </a:endParaRPr>
          </a:p>
        </p:txBody>
      </p:sp>
      <p:pic>
        <p:nvPicPr>
          <p:cNvPr id="2" name="Picture 1" descr="mufasa &amp; young simba.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84232" y="2204864"/>
            <a:ext cx="3007583" cy="4509120"/>
          </a:xfrm>
          <a:prstGeom prst="rect">
            <a:avLst/>
          </a:prstGeom>
        </p:spPr>
      </p:pic>
      <p:pic>
        <p:nvPicPr>
          <p:cNvPr id="3" name="Picture 2" descr="mufasa mode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28448" y="476672"/>
            <a:ext cx="1800200" cy="2968459"/>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838200" y="363538"/>
            <a:ext cx="4537720" cy="977230"/>
          </a:xfrm>
        </p:spPr>
        <p:txBody>
          <a:bodyPr/>
          <a:lstStyle/>
          <a:p>
            <a:r>
              <a:rPr lang="en-US" b="1" dirty="0" err="1">
                <a:solidFill>
                  <a:srgbClr val="CC6600"/>
                </a:solidFill>
                <a:latin typeface="Arial"/>
                <a:ea typeface="ヒラギノ角ゴ ProN W3" charset="0"/>
                <a:cs typeface="Arial"/>
              </a:rPr>
              <a:t>Simba</a:t>
            </a:r>
            <a:r>
              <a:rPr lang="en-US" b="1" dirty="0">
                <a:solidFill>
                  <a:srgbClr val="CC6600"/>
                </a:solidFill>
                <a:latin typeface="Arial"/>
                <a:ea typeface="ヒラギノ角ゴ ProN W3" charset="0"/>
                <a:cs typeface="Arial"/>
              </a:rPr>
              <a:t> Character</a:t>
            </a:r>
          </a:p>
        </p:txBody>
      </p:sp>
      <p:sp>
        <p:nvSpPr>
          <p:cNvPr id="40962" name="Content Placeholder 2"/>
          <p:cNvSpPr>
            <a:spLocks noGrp="1"/>
          </p:cNvSpPr>
          <p:nvPr>
            <p:ph idx="1"/>
          </p:nvPr>
        </p:nvSpPr>
        <p:spPr>
          <a:xfrm>
            <a:off x="838200" y="1824038"/>
            <a:ext cx="6481763" cy="4352925"/>
          </a:xfrm>
        </p:spPr>
        <p:txBody>
          <a:bodyPr/>
          <a:lstStyle/>
          <a:p>
            <a:r>
              <a:rPr lang="en-US" sz="2400" dirty="0" err="1">
                <a:latin typeface="Arial"/>
                <a:ea typeface="ヒラギノ角ゴ ProN W3" charset="0"/>
                <a:cs typeface="Arial"/>
              </a:rPr>
              <a:t>Simba</a:t>
            </a:r>
            <a:r>
              <a:rPr lang="en-US" sz="2400" dirty="0">
                <a:latin typeface="Arial"/>
                <a:ea typeface="ヒラギノ角ゴ ProN W3" charset="0"/>
                <a:cs typeface="Arial"/>
              </a:rPr>
              <a:t> is the protagonist, son of </a:t>
            </a:r>
            <a:r>
              <a:rPr lang="en-US" sz="2400" dirty="0" err="1">
                <a:latin typeface="Arial"/>
                <a:ea typeface="ヒラギノ角ゴ ProN W3" charset="0"/>
                <a:cs typeface="Arial"/>
              </a:rPr>
              <a:t>Mufasa</a:t>
            </a:r>
            <a:r>
              <a:rPr lang="en-US" sz="2400" dirty="0">
                <a:latin typeface="Arial"/>
                <a:ea typeface="ヒラギノ角ゴ ProN W3" charset="0"/>
                <a:cs typeface="Arial"/>
              </a:rPr>
              <a:t> and eventually King of Pride Rock.</a:t>
            </a:r>
          </a:p>
          <a:p>
            <a:r>
              <a:rPr lang="en-US" sz="2400" b="1" dirty="0" err="1">
                <a:latin typeface="Arial"/>
                <a:ea typeface="ヒラギノ角ゴ ProN W3" charset="0"/>
                <a:cs typeface="Arial"/>
              </a:rPr>
              <a:t>Simba</a:t>
            </a:r>
            <a:r>
              <a:rPr lang="en-US" sz="2400" b="1" dirty="0">
                <a:latin typeface="Arial"/>
                <a:ea typeface="ヒラギノ角ゴ ProN W3" charset="0"/>
                <a:cs typeface="Arial"/>
              </a:rPr>
              <a:t> changes greatly from baby, to child, to runaway in exile, to king</a:t>
            </a:r>
            <a:r>
              <a:rPr lang="en-US" sz="2400" b="1" dirty="0" smtClean="0">
                <a:latin typeface="Arial"/>
                <a:ea typeface="ヒラギノ角ゴ ProN W3" charset="0"/>
                <a:cs typeface="Arial"/>
              </a:rPr>
              <a:t>. The development from aimless child to responsible leader is shown in elements of the costume design </a:t>
            </a:r>
          </a:p>
          <a:p>
            <a:r>
              <a:rPr lang="en-US" sz="2400" dirty="0" smtClean="0">
                <a:latin typeface="Arial"/>
                <a:ea typeface="ヒラギノ角ゴ ProN W3" charset="0"/>
                <a:cs typeface="Arial"/>
              </a:rPr>
              <a:t>Portrayed </a:t>
            </a:r>
            <a:r>
              <a:rPr lang="en-US" sz="2400" dirty="0">
                <a:latin typeface="Arial"/>
                <a:ea typeface="ヒラギノ角ゴ ProN W3" charset="0"/>
                <a:cs typeface="Arial"/>
              </a:rPr>
              <a:t>as 3 different types of puppet (hand, rod, shadow) a child actor and an adult actor</a:t>
            </a:r>
            <a:r>
              <a:rPr lang="en-US" sz="2400" dirty="0" smtClean="0">
                <a:latin typeface="Arial"/>
                <a:ea typeface="ヒラギノ角ゴ ProN W3" charset="0"/>
                <a:cs typeface="Arial"/>
              </a:rPr>
              <a:t>.</a:t>
            </a:r>
          </a:p>
          <a:p>
            <a:endParaRPr lang="en-US" dirty="0">
              <a:latin typeface="Arial"/>
              <a:ea typeface="ヒラギノ角ゴ ProN W3" charset="0"/>
              <a:cs typeface="Arial"/>
            </a:endParaRPr>
          </a:p>
        </p:txBody>
      </p:sp>
      <p:sp>
        <p:nvSpPr>
          <p:cNvPr id="16388" name="Slide Number Placeholder 3"/>
          <p:cNvSpPr>
            <a:spLocks noGrp="1"/>
          </p:cNvSpPr>
          <p:nvPr>
            <p:ph type="sldNum" sz="quarter" idx="10"/>
          </p:nvPr>
        </p:nvSpPr>
        <p:spPr>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defRPr/>
            </a:pPr>
            <a:fld id="{F7D91829-8E8E-AA4B-98BD-CB210BE0093D}" type="slidenum">
              <a:rPr lang="en-US" sz="1200" smtClean="0">
                <a:solidFill>
                  <a:srgbClr val="878787"/>
                </a:solidFill>
                <a:latin typeface="Lucida Grande" charset="0"/>
                <a:sym typeface="Lucida Grande" charset="0"/>
              </a:rPr>
              <a:pPr>
                <a:defRPr/>
              </a:pPr>
              <a:t>15</a:t>
            </a:fld>
            <a:endParaRPr lang="en-US" sz="1200" smtClean="0">
              <a:solidFill>
                <a:srgbClr val="878787"/>
              </a:solidFill>
              <a:latin typeface="Lucida Grande" charset="0"/>
              <a:sym typeface="Lucida Grande" charset="0"/>
            </a:endParaRPr>
          </a:p>
        </p:txBody>
      </p:sp>
      <p:pic>
        <p:nvPicPr>
          <p:cNvPr id="4096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96225" y="1654175"/>
            <a:ext cx="4027488" cy="47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32850" y="3500438"/>
            <a:ext cx="3141663" cy="312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pic>
        <p:nvPicPr>
          <p:cNvPr id="4198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88088" y="332656"/>
            <a:ext cx="2783578" cy="4161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41987" name="Rectangle 3"/>
          <p:cNvSpPr>
            <a:spLocks/>
          </p:cNvSpPr>
          <p:nvPr/>
        </p:nvSpPr>
        <p:spPr bwMode="auto">
          <a:xfrm>
            <a:off x="479424" y="404812"/>
            <a:ext cx="511252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txBody>
          <a:bodyPr wrap="square" lIns="38100" tIns="38100" rIns="38100" bIns="38100">
            <a:spAutoFit/>
          </a:bodyPr>
          <a:lstStyle/>
          <a:p>
            <a:pPr eaLnBrk="1" hangingPunct="1"/>
            <a:r>
              <a:rPr lang="en-US" sz="2800" b="1" dirty="0" err="1" smtClean="0">
                <a:solidFill>
                  <a:srgbClr val="CC6600"/>
                </a:solidFill>
                <a:latin typeface="Arial"/>
                <a:cs typeface="Arial"/>
                <a:sym typeface="Arial Bold" charset="0"/>
              </a:rPr>
              <a:t>Simba</a:t>
            </a:r>
            <a:r>
              <a:rPr lang="en-US" sz="2800" b="1" dirty="0" smtClean="0">
                <a:solidFill>
                  <a:srgbClr val="CC6600"/>
                </a:solidFill>
                <a:latin typeface="Arial"/>
                <a:cs typeface="Arial"/>
                <a:sym typeface="Arial Bold" charset="0"/>
              </a:rPr>
              <a:t> - </a:t>
            </a:r>
            <a:r>
              <a:rPr lang="en-US" sz="2800" b="1" dirty="0">
                <a:solidFill>
                  <a:srgbClr val="CC6600"/>
                </a:solidFill>
                <a:latin typeface="Arial"/>
                <a:cs typeface="Arial"/>
                <a:sym typeface="Arial Bold" charset="0"/>
              </a:rPr>
              <a:t>Costume Design</a:t>
            </a:r>
          </a:p>
        </p:txBody>
      </p:sp>
      <p:sp>
        <p:nvSpPr>
          <p:cNvPr id="41988" name="Rectangle 5"/>
          <p:cNvSpPr>
            <a:spLocks/>
          </p:cNvSpPr>
          <p:nvPr/>
        </p:nvSpPr>
        <p:spPr bwMode="auto">
          <a:xfrm>
            <a:off x="263352" y="1052736"/>
            <a:ext cx="6408712" cy="5472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285750" indent="-285750" algn="just" eaLnBrk="1" hangingPunct="1">
              <a:buFont typeface="Arial" charset="0"/>
              <a:buChar char="•"/>
            </a:pPr>
            <a:r>
              <a:rPr lang="en-US" sz="2400" dirty="0">
                <a:solidFill>
                  <a:schemeClr val="tx1"/>
                </a:solidFill>
                <a:latin typeface="Arial" charset="0"/>
                <a:cs typeface="Arial" charset="0"/>
                <a:sym typeface="Arial" charset="0"/>
              </a:rPr>
              <a:t>The </a:t>
            </a:r>
            <a:r>
              <a:rPr lang="en-US" sz="2400" dirty="0" err="1">
                <a:solidFill>
                  <a:schemeClr val="tx1"/>
                </a:solidFill>
                <a:latin typeface="Arial" charset="0"/>
                <a:cs typeface="Arial" charset="0"/>
                <a:sym typeface="Arial" charset="0"/>
              </a:rPr>
              <a:t>Simba</a:t>
            </a:r>
            <a:r>
              <a:rPr lang="en-US" sz="2400" dirty="0">
                <a:solidFill>
                  <a:schemeClr val="tx1"/>
                </a:solidFill>
                <a:latin typeface="Arial" charset="0"/>
                <a:cs typeface="Arial" charset="0"/>
                <a:sym typeface="Arial" charset="0"/>
              </a:rPr>
              <a:t> mask-headdress is made of carbon graphite, a lightweight but durable material cast from a silicone mold, paint and polyester fibers</a:t>
            </a:r>
            <a:r>
              <a:rPr lang="en-US" sz="2400" dirty="0" smtClean="0">
                <a:solidFill>
                  <a:schemeClr val="tx1"/>
                </a:solidFill>
                <a:latin typeface="Arial" charset="0"/>
                <a:cs typeface="Arial" charset="0"/>
                <a:sym typeface="Arial" charset="0"/>
              </a:rPr>
              <a:t>. The clean white mane feathers suggests purity and youth</a:t>
            </a:r>
            <a:endParaRPr lang="en-US" sz="2400" dirty="0">
              <a:solidFill>
                <a:schemeClr val="tx1"/>
              </a:solidFill>
              <a:latin typeface="Arial" charset="0"/>
              <a:cs typeface="Arial" charset="0"/>
              <a:sym typeface="Arial" charset="0"/>
            </a:endParaRPr>
          </a:p>
          <a:p>
            <a:pPr marL="285750" indent="-285750" algn="just" eaLnBrk="1" hangingPunct="1">
              <a:buFont typeface="Arial" charset="0"/>
              <a:buChar char="•"/>
            </a:pPr>
            <a:endParaRPr lang="en-US" sz="2400" dirty="0">
              <a:solidFill>
                <a:schemeClr val="tx1"/>
              </a:solidFill>
              <a:latin typeface="Arial" charset="0"/>
              <a:cs typeface="Arial" charset="0"/>
              <a:sym typeface="Arial" charset="0"/>
            </a:endParaRPr>
          </a:p>
          <a:p>
            <a:pPr marL="285750" indent="-285750" algn="just" eaLnBrk="1" hangingPunct="1">
              <a:buFont typeface="Arial" charset="0"/>
              <a:buChar char="•"/>
            </a:pPr>
            <a:r>
              <a:rPr lang="en-US" sz="2400" b="1" dirty="0" err="1">
                <a:solidFill>
                  <a:schemeClr val="tx1"/>
                </a:solidFill>
                <a:latin typeface="Arial" charset="0"/>
                <a:cs typeface="Arial" charset="0"/>
                <a:sym typeface="Arial" charset="0"/>
              </a:rPr>
              <a:t>Simba’s</a:t>
            </a:r>
            <a:r>
              <a:rPr lang="en-US" sz="2400" b="1" dirty="0">
                <a:solidFill>
                  <a:schemeClr val="tx1"/>
                </a:solidFill>
                <a:latin typeface="Arial" charset="0"/>
                <a:cs typeface="Arial" charset="0"/>
                <a:sym typeface="Arial" charset="0"/>
              </a:rPr>
              <a:t> corset was handmade and includes beadwork of a </a:t>
            </a:r>
            <a:r>
              <a:rPr lang="en-US" sz="2400" b="1" dirty="0" err="1" smtClean="0">
                <a:solidFill>
                  <a:schemeClr val="tx1"/>
                </a:solidFill>
                <a:latin typeface="Arial" charset="0"/>
                <a:cs typeface="Arial" charset="0"/>
                <a:sym typeface="Arial" charset="0"/>
              </a:rPr>
              <a:t>Maasai</a:t>
            </a:r>
            <a:r>
              <a:rPr lang="en-US" sz="2400" b="1" dirty="0" smtClean="0">
                <a:solidFill>
                  <a:schemeClr val="tx1"/>
                </a:solidFill>
                <a:latin typeface="Arial" charset="0"/>
                <a:cs typeface="Arial" charset="0"/>
                <a:sym typeface="Arial" charset="0"/>
              </a:rPr>
              <a:t> </a:t>
            </a:r>
            <a:r>
              <a:rPr lang="en-US" sz="2400" b="1" dirty="0">
                <a:solidFill>
                  <a:schemeClr val="tx1"/>
                </a:solidFill>
                <a:latin typeface="Arial" charset="0"/>
                <a:cs typeface="Arial" charset="0"/>
                <a:sym typeface="Arial" charset="0"/>
              </a:rPr>
              <a:t>warrior with different Balinese elements to show that he is brave, strong and graceful.</a:t>
            </a:r>
          </a:p>
          <a:p>
            <a:pPr marL="285750" indent="-285750" algn="just" eaLnBrk="1" hangingPunct="1">
              <a:buFont typeface="Arial" charset="0"/>
              <a:buChar char="•"/>
            </a:pPr>
            <a:endParaRPr lang="en-US" sz="2400" dirty="0">
              <a:solidFill>
                <a:schemeClr val="tx1"/>
              </a:solidFill>
              <a:latin typeface="Arial" charset="0"/>
              <a:sym typeface="Arial" charset="0"/>
            </a:endParaRPr>
          </a:p>
          <a:p>
            <a:pPr marL="285750" indent="-285750" algn="just" eaLnBrk="1" hangingPunct="1">
              <a:buFont typeface="Arial" charset="0"/>
              <a:buChar char="•"/>
            </a:pPr>
            <a:r>
              <a:rPr lang="en-US" sz="2400" dirty="0" err="1">
                <a:solidFill>
                  <a:schemeClr val="tx1"/>
                </a:solidFill>
                <a:latin typeface="Arial" charset="0"/>
                <a:sym typeface="Arial" charset="0"/>
              </a:rPr>
              <a:t>Simba’s</a:t>
            </a:r>
            <a:r>
              <a:rPr lang="en-US" sz="2400" dirty="0">
                <a:solidFill>
                  <a:schemeClr val="tx1"/>
                </a:solidFill>
                <a:latin typeface="Arial" charset="0"/>
                <a:sym typeface="Arial" charset="0"/>
              </a:rPr>
              <a:t> costume uses brighter and more vibrant </a:t>
            </a:r>
            <a:r>
              <a:rPr lang="en-US" sz="2400" dirty="0" err="1">
                <a:solidFill>
                  <a:schemeClr val="tx1"/>
                </a:solidFill>
                <a:latin typeface="Arial" charset="0"/>
                <a:sym typeface="Arial" charset="0"/>
              </a:rPr>
              <a:t>colours</a:t>
            </a:r>
            <a:r>
              <a:rPr lang="en-US" sz="2400" dirty="0">
                <a:solidFill>
                  <a:schemeClr val="tx1"/>
                </a:solidFill>
                <a:latin typeface="Arial" charset="0"/>
                <a:sym typeface="Arial" charset="0"/>
              </a:rPr>
              <a:t> representing his youth and is contrast to his father </a:t>
            </a:r>
            <a:r>
              <a:rPr lang="en-US" sz="2400" dirty="0" err="1">
                <a:solidFill>
                  <a:schemeClr val="tx1"/>
                </a:solidFill>
                <a:latin typeface="Arial" charset="0"/>
                <a:sym typeface="Arial" charset="0"/>
              </a:rPr>
              <a:t>Mufasa’s</a:t>
            </a:r>
            <a:r>
              <a:rPr lang="en-US" sz="2400" dirty="0">
                <a:solidFill>
                  <a:schemeClr val="tx1"/>
                </a:solidFill>
                <a:latin typeface="Arial" charset="0"/>
                <a:sym typeface="Arial" charset="0"/>
              </a:rPr>
              <a:t> costume.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defRPr/>
            </a:pPr>
            <a:fld id="{EBBDB666-57C3-9842-BCCC-F28F9D79268C}" type="slidenum">
              <a:rPr lang="en-US" sz="1200" smtClean="0">
                <a:solidFill>
                  <a:srgbClr val="878787"/>
                </a:solidFill>
                <a:latin typeface="Lucida Grande" charset="0"/>
                <a:sym typeface="Lucida Grande" charset="0"/>
              </a:rPr>
              <a:pPr>
                <a:defRPr/>
              </a:pPr>
              <a:t>17</a:t>
            </a:fld>
            <a:endParaRPr lang="en-US" sz="1200" smtClean="0">
              <a:solidFill>
                <a:srgbClr val="878787"/>
              </a:solidFill>
              <a:latin typeface="Lucida Grande" charset="0"/>
              <a:sym typeface="Lucida Grande" charset="0"/>
            </a:endParaRPr>
          </a:p>
        </p:txBody>
      </p:sp>
      <p:pic>
        <p:nvPicPr>
          <p:cNvPr id="430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1272" y="908720"/>
            <a:ext cx="4543819" cy="5291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43011" name="Rectangle 2"/>
          <p:cNvSpPr>
            <a:spLocks/>
          </p:cNvSpPr>
          <p:nvPr/>
        </p:nvSpPr>
        <p:spPr bwMode="auto">
          <a:xfrm>
            <a:off x="335360" y="1124744"/>
            <a:ext cx="6795120" cy="5256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285750" indent="-285750" algn="just" eaLnBrk="1" hangingPunct="1">
              <a:buFont typeface="Arial"/>
              <a:buChar char="•"/>
            </a:pPr>
            <a:r>
              <a:rPr lang="en-US" sz="2400" dirty="0" err="1" smtClean="0">
                <a:solidFill>
                  <a:schemeClr val="tx1"/>
                </a:solidFill>
                <a:latin typeface="Arial" charset="0"/>
                <a:cs typeface="Arial" charset="0"/>
                <a:sym typeface="Arial" charset="0"/>
              </a:rPr>
              <a:t>Zazu</a:t>
            </a:r>
            <a:r>
              <a:rPr lang="en-US" sz="2400" dirty="0" smtClean="0">
                <a:solidFill>
                  <a:schemeClr val="tx1"/>
                </a:solidFill>
                <a:latin typeface="Arial" charset="0"/>
                <a:cs typeface="Arial" charset="0"/>
                <a:sym typeface="Arial" charset="0"/>
              </a:rPr>
              <a:t> is a bird – a  hornbill. He acts as a ‘majordomo’ (a butler / advisor) to the King and is continually trying to </a:t>
            </a:r>
            <a:r>
              <a:rPr lang="en-US" sz="2400" dirty="0" err="1" smtClean="0">
                <a:solidFill>
                  <a:schemeClr val="tx1"/>
                </a:solidFill>
                <a:latin typeface="Arial" charset="0"/>
                <a:cs typeface="Arial" charset="0"/>
                <a:sym typeface="Arial" charset="0"/>
              </a:rPr>
              <a:t>organise</a:t>
            </a:r>
            <a:r>
              <a:rPr lang="en-US" sz="2400" dirty="0" smtClean="0">
                <a:solidFill>
                  <a:schemeClr val="tx1"/>
                </a:solidFill>
                <a:latin typeface="Arial" charset="0"/>
                <a:cs typeface="Arial" charset="0"/>
                <a:sym typeface="Arial" charset="0"/>
              </a:rPr>
              <a:t>, advise and interfere in all matters.  His actions add </a:t>
            </a:r>
            <a:r>
              <a:rPr lang="en-US" sz="2400" dirty="0" err="1" smtClean="0">
                <a:solidFill>
                  <a:schemeClr val="tx1"/>
                </a:solidFill>
                <a:latin typeface="Arial" charset="0"/>
                <a:cs typeface="Arial" charset="0"/>
                <a:sym typeface="Arial" charset="0"/>
              </a:rPr>
              <a:t>humour</a:t>
            </a:r>
            <a:r>
              <a:rPr lang="en-US" sz="2400" dirty="0" smtClean="0">
                <a:solidFill>
                  <a:schemeClr val="tx1"/>
                </a:solidFill>
                <a:latin typeface="Arial" charset="0"/>
                <a:cs typeface="Arial" charset="0"/>
                <a:sym typeface="Arial" charset="0"/>
              </a:rPr>
              <a:t> to the story.</a:t>
            </a:r>
          </a:p>
          <a:p>
            <a:pPr marL="285750" indent="-285750" algn="just" eaLnBrk="1" hangingPunct="1">
              <a:buFont typeface="Arial"/>
              <a:buChar char="•"/>
            </a:pPr>
            <a:endParaRPr lang="en-US" sz="2400" dirty="0">
              <a:solidFill>
                <a:schemeClr val="tx1"/>
              </a:solidFill>
              <a:latin typeface="Arial" charset="0"/>
              <a:cs typeface="Arial" charset="0"/>
              <a:sym typeface="Arial" charset="0"/>
            </a:endParaRPr>
          </a:p>
          <a:p>
            <a:pPr marL="285750" indent="-285750" algn="just" eaLnBrk="1" hangingPunct="1">
              <a:buFont typeface="Arial"/>
              <a:buChar char="•"/>
            </a:pPr>
            <a:r>
              <a:rPr lang="en-US" sz="2400" b="1" dirty="0" err="1" smtClean="0">
                <a:latin typeface="Arial"/>
                <a:cs typeface="Arial"/>
              </a:rPr>
              <a:t>Zazu</a:t>
            </a:r>
            <a:r>
              <a:rPr lang="en-US" sz="2400" b="1" dirty="0" smtClean="0">
                <a:latin typeface="Arial"/>
                <a:cs typeface="Arial"/>
              </a:rPr>
              <a:t> is a combination of a stage actor and a bird puppet. </a:t>
            </a:r>
            <a:r>
              <a:rPr lang="en-US" sz="2400" b="1" dirty="0" err="1" smtClean="0">
                <a:latin typeface="Arial"/>
                <a:cs typeface="Arial"/>
              </a:rPr>
              <a:t>Taymor</a:t>
            </a:r>
            <a:r>
              <a:rPr lang="en-US" sz="2400" b="1" dirty="0" smtClean="0">
                <a:latin typeface="Arial"/>
                <a:cs typeface="Arial"/>
              </a:rPr>
              <a:t> calls this a </a:t>
            </a:r>
            <a:r>
              <a:rPr lang="en-US" sz="2400" b="1" dirty="0">
                <a:latin typeface="Arial"/>
                <a:cs typeface="Arial"/>
              </a:rPr>
              <a:t>‘double event</a:t>
            </a:r>
            <a:r>
              <a:rPr lang="en-US" sz="2400" b="1" dirty="0" smtClean="0">
                <a:latin typeface="Arial"/>
                <a:cs typeface="Arial"/>
              </a:rPr>
              <a:t>’ and it adds interest, </a:t>
            </a:r>
            <a:r>
              <a:rPr lang="en-US" sz="2400" b="1" dirty="0" err="1" smtClean="0">
                <a:latin typeface="Arial"/>
                <a:cs typeface="Arial"/>
              </a:rPr>
              <a:t>humour</a:t>
            </a:r>
            <a:r>
              <a:rPr lang="en-US" sz="2400" b="1" dirty="0" smtClean="0">
                <a:latin typeface="Arial"/>
                <a:cs typeface="Arial"/>
              </a:rPr>
              <a:t> and depth to the character. </a:t>
            </a:r>
          </a:p>
          <a:p>
            <a:pPr marL="285750" indent="-285750" algn="just" eaLnBrk="1" hangingPunct="1">
              <a:buFont typeface="Arial"/>
              <a:buChar char="•"/>
            </a:pPr>
            <a:endParaRPr lang="en-US" sz="2400" dirty="0">
              <a:latin typeface="Arial"/>
              <a:cs typeface="Arial"/>
            </a:endParaRPr>
          </a:p>
          <a:p>
            <a:pPr marL="285750" indent="-285750" algn="just" eaLnBrk="1" hangingPunct="1">
              <a:buFont typeface="Arial"/>
              <a:buChar char="•"/>
            </a:pPr>
            <a:r>
              <a:rPr lang="en-US" sz="2400" dirty="0" smtClean="0">
                <a:latin typeface="Arial"/>
                <a:cs typeface="Arial"/>
              </a:rPr>
              <a:t>The ‘double-event’ allows the puppet and actor to interact with each other creating a sense of confusion and ‘slapstick’</a:t>
            </a:r>
            <a:endParaRPr lang="en-US" sz="2400" dirty="0">
              <a:latin typeface="Arial"/>
              <a:cs typeface="Arial"/>
            </a:endParaRPr>
          </a:p>
          <a:p>
            <a:pPr algn="just" eaLnBrk="1" hangingPunct="1"/>
            <a:endParaRPr lang="en-US" sz="1800" dirty="0">
              <a:solidFill>
                <a:schemeClr val="tx1"/>
              </a:solidFill>
              <a:latin typeface="Arial" charset="0"/>
              <a:cs typeface="Arial" charset="0"/>
              <a:sym typeface="Arial" charset="0"/>
            </a:endParaRPr>
          </a:p>
          <a:p>
            <a:pPr eaLnBrk="1" hangingPunct="1"/>
            <a:r>
              <a:rPr lang="en-US" sz="1800" dirty="0" smtClean="0">
                <a:solidFill>
                  <a:schemeClr val="tx1"/>
                </a:solidFill>
                <a:latin typeface="Arial" charset="0"/>
                <a:cs typeface="Arial" charset="0"/>
                <a:sym typeface="Arial" charset="0"/>
              </a:rPr>
              <a:t>.</a:t>
            </a:r>
            <a:endParaRPr lang="en-US" sz="1800" dirty="0">
              <a:solidFill>
                <a:schemeClr val="tx1"/>
              </a:solidFill>
              <a:latin typeface="Arial" charset="0"/>
              <a:cs typeface="Arial" charset="0"/>
              <a:sym typeface="Arial" charset="0"/>
            </a:endParaRPr>
          </a:p>
        </p:txBody>
      </p:sp>
      <p:sp>
        <p:nvSpPr>
          <p:cNvPr id="43012" name="Rectangle 3"/>
          <p:cNvSpPr>
            <a:spLocks/>
          </p:cNvSpPr>
          <p:nvPr/>
        </p:nvSpPr>
        <p:spPr bwMode="auto">
          <a:xfrm>
            <a:off x="407368" y="404664"/>
            <a:ext cx="570706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txBody>
          <a:bodyPr wrap="square" lIns="0" tIns="0" rIns="0" bIns="0">
            <a:spAutoFit/>
          </a:bodyPr>
          <a:lstStyle/>
          <a:p>
            <a:pPr eaLnBrk="1" hangingPunct="1"/>
            <a:r>
              <a:rPr lang="en-US" sz="3200" b="1" dirty="0" err="1">
                <a:solidFill>
                  <a:srgbClr val="00B0F0"/>
                </a:solidFill>
                <a:latin typeface="Arial"/>
                <a:cs typeface="Arial"/>
                <a:sym typeface="Arial Bold" charset="0"/>
              </a:rPr>
              <a:t>Zazu</a:t>
            </a:r>
            <a:r>
              <a:rPr lang="en-US" sz="3200" b="1" dirty="0">
                <a:solidFill>
                  <a:srgbClr val="00B0F0"/>
                </a:solidFill>
                <a:latin typeface="Arial"/>
                <a:cs typeface="Arial"/>
                <a:sym typeface="Arial Bold" charset="0"/>
              </a:rPr>
              <a:t> </a:t>
            </a:r>
            <a:r>
              <a:rPr lang="en-US" sz="3200" b="1" dirty="0" smtClean="0">
                <a:solidFill>
                  <a:srgbClr val="00B0F0"/>
                </a:solidFill>
                <a:latin typeface="Arial"/>
                <a:cs typeface="Arial"/>
                <a:sym typeface="Arial Bold" charset="0"/>
              </a:rPr>
              <a:t>- Character </a:t>
            </a:r>
            <a:r>
              <a:rPr lang="en-US" sz="3200" b="1" dirty="0">
                <a:solidFill>
                  <a:srgbClr val="00B0F0"/>
                </a:solidFill>
                <a:latin typeface="Arial"/>
                <a:cs typeface="Arial"/>
                <a:sym typeface="Arial Bold" charset="0"/>
              </a:rPr>
              <a:t>Design</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23392" y="260648"/>
            <a:ext cx="4681736" cy="792088"/>
          </a:xfrm>
        </p:spPr>
        <p:txBody>
          <a:bodyPr/>
          <a:lstStyle/>
          <a:p>
            <a:r>
              <a:rPr lang="en-US" b="1" dirty="0" err="1">
                <a:solidFill>
                  <a:srgbClr val="00B0F0"/>
                </a:solidFill>
                <a:latin typeface="Arial"/>
                <a:ea typeface="ヒラギノ角ゴ ProN W3" charset="0"/>
                <a:cs typeface="Arial"/>
              </a:rPr>
              <a:t>Zazu</a:t>
            </a:r>
            <a:r>
              <a:rPr lang="en-US" b="1" dirty="0">
                <a:solidFill>
                  <a:srgbClr val="00B0F0"/>
                </a:solidFill>
                <a:latin typeface="Arial"/>
                <a:ea typeface="ヒラギノ角ゴ ProN W3" charset="0"/>
                <a:cs typeface="Arial"/>
              </a:rPr>
              <a:t> </a:t>
            </a:r>
            <a:r>
              <a:rPr lang="en-US" b="1" dirty="0" smtClean="0">
                <a:solidFill>
                  <a:srgbClr val="00B0F0"/>
                </a:solidFill>
                <a:latin typeface="Arial"/>
                <a:ea typeface="ヒラギノ角ゴ ProN W3" charset="0"/>
                <a:cs typeface="Arial"/>
              </a:rPr>
              <a:t>- Costume</a:t>
            </a:r>
            <a:endParaRPr lang="en-US" b="1" dirty="0">
              <a:solidFill>
                <a:srgbClr val="00B0F0"/>
              </a:solidFill>
              <a:latin typeface="Arial"/>
              <a:ea typeface="ヒラギノ角ゴ ProN W3" charset="0"/>
              <a:cs typeface="Arial"/>
            </a:endParaRPr>
          </a:p>
        </p:txBody>
      </p:sp>
      <p:sp>
        <p:nvSpPr>
          <p:cNvPr id="20483" name="Slide Number Placeholder 3"/>
          <p:cNvSpPr>
            <a:spLocks noGrp="1"/>
          </p:cNvSpPr>
          <p:nvPr>
            <p:ph type="sldNum" sz="quarter" idx="10"/>
          </p:nvPr>
        </p:nvSpPr>
        <p:spPr>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defRPr/>
            </a:pPr>
            <a:fld id="{A719FB80-BC0E-AA47-BD18-A8AB0194DCB2}" type="slidenum">
              <a:rPr lang="en-US" sz="1200" smtClean="0">
                <a:solidFill>
                  <a:srgbClr val="878787"/>
                </a:solidFill>
                <a:latin typeface="Lucida Grande" charset="0"/>
                <a:sym typeface="Lucida Grande" charset="0"/>
              </a:rPr>
              <a:pPr>
                <a:defRPr/>
              </a:pPr>
              <a:t>18</a:t>
            </a:fld>
            <a:endParaRPr lang="en-US" sz="1200" smtClean="0">
              <a:solidFill>
                <a:srgbClr val="878787"/>
              </a:solidFill>
              <a:latin typeface="Lucida Grande" charset="0"/>
              <a:sym typeface="Lucida Grande" charset="0"/>
            </a:endParaRPr>
          </a:p>
        </p:txBody>
      </p:sp>
      <p:sp>
        <p:nvSpPr>
          <p:cNvPr id="44035" name="Content Placeholder 2"/>
          <p:cNvSpPr>
            <a:spLocks noGrp="1"/>
          </p:cNvSpPr>
          <p:nvPr>
            <p:ph idx="1"/>
          </p:nvPr>
        </p:nvSpPr>
        <p:spPr>
          <a:xfrm>
            <a:off x="407368" y="1196752"/>
            <a:ext cx="7489825" cy="5112568"/>
          </a:xfrm>
        </p:spPr>
        <p:txBody>
          <a:bodyPr/>
          <a:lstStyle/>
          <a:p>
            <a:r>
              <a:rPr lang="en-US" sz="2400" dirty="0" smtClean="0">
                <a:latin typeface="Arial"/>
                <a:ea typeface="ヒラギノ角ゴ ProN W3" charset="0"/>
                <a:cs typeface="Arial"/>
              </a:rPr>
              <a:t>Styled on Western </a:t>
            </a:r>
            <a:r>
              <a:rPr lang="en-US" sz="2400" dirty="0">
                <a:latin typeface="Arial"/>
                <a:ea typeface="ヒラギノ角ゴ ProN W3" charset="0"/>
                <a:cs typeface="Arial"/>
              </a:rPr>
              <a:t>formal dress (coat and tails) but </a:t>
            </a:r>
            <a:r>
              <a:rPr lang="en-US" sz="2400" dirty="0" smtClean="0">
                <a:latin typeface="Arial"/>
                <a:ea typeface="ヒラギノ角ゴ ProN W3" charset="0"/>
                <a:cs typeface="Arial"/>
              </a:rPr>
              <a:t>printed in geometric patterned fabric </a:t>
            </a:r>
            <a:r>
              <a:rPr lang="en-US" sz="2400" dirty="0">
                <a:latin typeface="Arial"/>
                <a:ea typeface="ヒラギノ角ゴ ProN W3" charset="0"/>
                <a:cs typeface="Arial"/>
              </a:rPr>
              <a:t>based </a:t>
            </a:r>
            <a:r>
              <a:rPr lang="en-US" sz="2400" dirty="0" smtClean="0">
                <a:latin typeface="Arial"/>
                <a:ea typeface="ヒラギノ角ゴ ProN W3" charset="0"/>
                <a:cs typeface="Arial"/>
              </a:rPr>
              <a:t>on African </a:t>
            </a:r>
            <a:r>
              <a:rPr lang="en-US" sz="2400" dirty="0" err="1" smtClean="0">
                <a:latin typeface="Arial"/>
                <a:ea typeface="ヒラギノ角ゴ ProN W3" charset="0"/>
                <a:cs typeface="Arial"/>
              </a:rPr>
              <a:t>Kuba</a:t>
            </a:r>
            <a:r>
              <a:rPr lang="en-US" sz="2400" dirty="0" smtClean="0">
                <a:latin typeface="Arial"/>
                <a:ea typeface="ヒラギノ角ゴ ProN W3" charset="0"/>
                <a:cs typeface="Arial"/>
              </a:rPr>
              <a:t> </a:t>
            </a:r>
            <a:r>
              <a:rPr lang="en-US" sz="2400" dirty="0">
                <a:latin typeface="Arial"/>
                <a:ea typeface="ヒラギノ角ゴ ProN W3" charset="0"/>
                <a:cs typeface="Arial"/>
              </a:rPr>
              <a:t>cloth</a:t>
            </a:r>
            <a:r>
              <a:rPr lang="en-US" sz="2400" dirty="0" smtClean="0">
                <a:latin typeface="Arial"/>
                <a:ea typeface="ヒラギノ角ゴ ProN W3" charset="0"/>
                <a:cs typeface="Arial"/>
              </a:rPr>
              <a:t>. This creates a fusion of the African and Englishness of the character</a:t>
            </a:r>
            <a:r>
              <a:rPr lang="en-US" sz="2400" dirty="0" smtClean="0">
                <a:solidFill>
                  <a:schemeClr val="tx1"/>
                </a:solidFill>
                <a:latin typeface="Arial"/>
                <a:cs typeface="Arial"/>
                <a:sym typeface="Arial" charset="0"/>
              </a:rPr>
              <a:t> </a:t>
            </a:r>
          </a:p>
          <a:p>
            <a:r>
              <a:rPr lang="en-US" sz="2400" b="1" dirty="0" smtClean="0">
                <a:latin typeface="Arial"/>
                <a:ea typeface="ヒラギノ角ゴ ProN W3" charset="0"/>
                <a:cs typeface="Arial"/>
              </a:rPr>
              <a:t>The </a:t>
            </a:r>
            <a:r>
              <a:rPr lang="en-US" sz="2400" b="1" dirty="0">
                <a:latin typeface="Arial"/>
                <a:ea typeface="ヒラギノ角ゴ ProN W3" charset="0"/>
                <a:cs typeface="Arial"/>
              </a:rPr>
              <a:t>bowler hat </a:t>
            </a:r>
            <a:r>
              <a:rPr lang="en-US" sz="2400" b="1" dirty="0" err="1" smtClean="0">
                <a:latin typeface="Arial"/>
                <a:ea typeface="ヒラギノ角ゴ ProN W3" charset="0"/>
                <a:cs typeface="Arial"/>
              </a:rPr>
              <a:t>emphasises</a:t>
            </a:r>
            <a:r>
              <a:rPr lang="en-US" sz="2400" b="1" dirty="0" smtClean="0">
                <a:latin typeface="Arial"/>
                <a:ea typeface="ヒラギノ角ゴ ProN W3" charset="0"/>
                <a:cs typeface="Arial"/>
              </a:rPr>
              <a:t> </a:t>
            </a:r>
            <a:r>
              <a:rPr lang="en-US" sz="2400" b="1" dirty="0">
                <a:latin typeface="Arial"/>
                <a:ea typeface="ヒラギノ角ゴ ProN W3" charset="0"/>
                <a:cs typeface="Arial"/>
              </a:rPr>
              <a:t>the majordomo role </a:t>
            </a:r>
            <a:r>
              <a:rPr lang="en-US" sz="2400" b="1" dirty="0" smtClean="0">
                <a:latin typeface="Arial"/>
                <a:ea typeface="ヒラギノ角ゴ ProN W3" charset="0"/>
                <a:cs typeface="Arial"/>
              </a:rPr>
              <a:t>and </a:t>
            </a:r>
            <a:r>
              <a:rPr lang="en-US" sz="2400" b="1" dirty="0">
                <a:latin typeface="Arial"/>
                <a:ea typeface="ヒラギノ角ゴ ProN W3" charset="0"/>
                <a:cs typeface="Arial"/>
              </a:rPr>
              <a:t>is also a perch for the </a:t>
            </a:r>
            <a:r>
              <a:rPr lang="en-US" sz="2400" b="1" dirty="0" smtClean="0">
                <a:latin typeface="Arial"/>
                <a:ea typeface="ヒラギノ角ゴ ProN W3" charset="0"/>
                <a:cs typeface="Arial"/>
              </a:rPr>
              <a:t>bird</a:t>
            </a:r>
          </a:p>
          <a:p>
            <a:pPr eaLnBrk="1" hangingPunct="1"/>
            <a:r>
              <a:rPr lang="en-US" sz="2400" dirty="0" smtClean="0">
                <a:solidFill>
                  <a:schemeClr val="tx1"/>
                </a:solidFill>
                <a:latin typeface="Arial"/>
                <a:cs typeface="Arial"/>
                <a:sym typeface="Arial" charset="0"/>
              </a:rPr>
              <a:t>The tails and jacket of the costume are separate but the trousers and vest are made all in one, which allow the actor the ability to move easily. </a:t>
            </a:r>
          </a:p>
          <a:p>
            <a:pPr eaLnBrk="1" hangingPunct="1"/>
            <a:r>
              <a:rPr lang="en-US" sz="2400" b="1" dirty="0" smtClean="0">
                <a:solidFill>
                  <a:schemeClr val="tx1"/>
                </a:solidFill>
                <a:latin typeface="Arial"/>
                <a:cs typeface="Arial"/>
                <a:sym typeface="Arial" charset="0"/>
              </a:rPr>
              <a:t>The coat tails represent bird </a:t>
            </a:r>
            <a:r>
              <a:rPr lang="en-US" sz="2400" b="1" dirty="0" smtClean="0">
                <a:latin typeface="Arial"/>
                <a:cs typeface="Arial"/>
                <a:sym typeface="Arial" charset="0"/>
              </a:rPr>
              <a:t>tail feathers and the neck </a:t>
            </a:r>
            <a:r>
              <a:rPr lang="en-US" sz="2400" b="1" dirty="0" err="1" smtClean="0">
                <a:latin typeface="Arial"/>
                <a:cs typeface="Arial"/>
                <a:sym typeface="Arial" charset="0"/>
              </a:rPr>
              <a:t>cravatte</a:t>
            </a:r>
            <a:r>
              <a:rPr lang="en-US" sz="2400" b="1" dirty="0" smtClean="0">
                <a:latin typeface="Arial"/>
                <a:cs typeface="Arial"/>
                <a:sym typeface="Arial" charset="0"/>
              </a:rPr>
              <a:t> the bird’s ruffle</a:t>
            </a:r>
            <a:endParaRPr lang="en-US" sz="2400" b="1" dirty="0" smtClean="0">
              <a:solidFill>
                <a:schemeClr val="tx1"/>
              </a:solidFill>
              <a:latin typeface="Arial"/>
              <a:cs typeface="Arial"/>
              <a:sym typeface="Arial" charset="0"/>
            </a:endParaRPr>
          </a:p>
          <a:p>
            <a:pPr eaLnBrk="1" hangingPunct="1"/>
            <a:r>
              <a:rPr lang="en-US" sz="2400" dirty="0" smtClean="0">
                <a:solidFill>
                  <a:schemeClr val="tx1"/>
                </a:solidFill>
                <a:latin typeface="Arial"/>
                <a:cs typeface="Arial"/>
                <a:sym typeface="Arial" charset="0"/>
              </a:rPr>
              <a:t>The actor’s costume provides an environment for the character of </a:t>
            </a:r>
            <a:r>
              <a:rPr lang="en-US" sz="2400" dirty="0" err="1" smtClean="0">
                <a:solidFill>
                  <a:schemeClr val="tx1"/>
                </a:solidFill>
                <a:latin typeface="Arial"/>
                <a:cs typeface="Arial"/>
                <a:sym typeface="Arial" charset="0"/>
              </a:rPr>
              <a:t>Zazu</a:t>
            </a:r>
            <a:r>
              <a:rPr lang="en-US" sz="2400" dirty="0" smtClean="0">
                <a:solidFill>
                  <a:schemeClr val="tx1"/>
                </a:solidFill>
                <a:latin typeface="Arial"/>
                <a:cs typeface="Arial"/>
                <a:sym typeface="Arial" charset="0"/>
              </a:rPr>
              <a:t> to exist, representing the blue sky.</a:t>
            </a:r>
          </a:p>
          <a:p>
            <a:endParaRPr lang="en-US" sz="2000" dirty="0">
              <a:latin typeface="Lucida Grande" charset="0"/>
              <a:ea typeface="ヒラギノ角ゴ ProN W3" charset="0"/>
              <a:cs typeface="ヒラギノ角ゴ ProN W3" charset="0"/>
            </a:endParaRPr>
          </a:p>
        </p:txBody>
      </p:sp>
      <p:pic>
        <p:nvPicPr>
          <p:cNvPr id="44036" name="Picture 1" descr="zazu costume sketch.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68208" y="476672"/>
            <a:ext cx="3960440" cy="4998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3538"/>
            <a:ext cx="4393704" cy="905222"/>
          </a:xfrm>
        </p:spPr>
        <p:txBody>
          <a:bodyPr/>
          <a:lstStyle/>
          <a:p>
            <a:r>
              <a:rPr lang="en-US" b="1" dirty="0" err="1" smtClean="0">
                <a:solidFill>
                  <a:srgbClr val="00B0F0"/>
                </a:solidFill>
                <a:latin typeface="Arial"/>
                <a:cs typeface="Arial"/>
              </a:rPr>
              <a:t>Zazu</a:t>
            </a:r>
            <a:r>
              <a:rPr lang="en-US" b="1" dirty="0" smtClean="0">
                <a:solidFill>
                  <a:srgbClr val="00B0F0"/>
                </a:solidFill>
                <a:latin typeface="Arial"/>
                <a:cs typeface="Arial"/>
              </a:rPr>
              <a:t> - Puppet</a:t>
            </a:r>
            <a:endParaRPr lang="en-US" b="1" dirty="0">
              <a:solidFill>
                <a:srgbClr val="00B0F0"/>
              </a:solidFill>
              <a:latin typeface="Arial"/>
              <a:cs typeface="Arial"/>
            </a:endParaRPr>
          </a:p>
        </p:txBody>
      </p:sp>
      <p:sp>
        <p:nvSpPr>
          <p:cNvPr id="3" name="Content Placeholder 2"/>
          <p:cNvSpPr>
            <a:spLocks noGrp="1"/>
          </p:cNvSpPr>
          <p:nvPr>
            <p:ph idx="1"/>
          </p:nvPr>
        </p:nvSpPr>
        <p:spPr>
          <a:xfrm>
            <a:off x="335360" y="1412776"/>
            <a:ext cx="6409928" cy="5184576"/>
          </a:xfrm>
        </p:spPr>
        <p:txBody>
          <a:bodyPr/>
          <a:lstStyle/>
          <a:p>
            <a:r>
              <a:rPr lang="en-US" dirty="0" err="1" smtClean="0">
                <a:latin typeface="Arial"/>
                <a:cs typeface="Arial"/>
              </a:rPr>
              <a:t>Zazu</a:t>
            </a:r>
            <a:r>
              <a:rPr lang="en-US" dirty="0" smtClean="0">
                <a:latin typeface="Arial"/>
                <a:cs typeface="Arial"/>
              </a:rPr>
              <a:t> puppet is the most technical mask / puppet in the production to build and operate. This allows it the greatest range of emotions</a:t>
            </a:r>
          </a:p>
          <a:p>
            <a:r>
              <a:rPr lang="en-US" b="1" dirty="0" smtClean="0">
                <a:latin typeface="Arial"/>
                <a:cs typeface="Arial"/>
              </a:rPr>
              <a:t>Body made from carbon graphite, feathers from hand-painted parachute silk.</a:t>
            </a:r>
          </a:p>
          <a:p>
            <a:r>
              <a:rPr lang="en-US" dirty="0" smtClean="0">
                <a:latin typeface="Arial"/>
                <a:cs typeface="Arial"/>
              </a:rPr>
              <a:t> Eyes, neck, beak and wings controlled by actor to enhance and </a:t>
            </a:r>
            <a:r>
              <a:rPr lang="en-US" dirty="0" err="1" smtClean="0">
                <a:latin typeface="Arial"/>
                <a:cs typeface="Arial"/>
              </a:rPr>
              <a:t>emphasise</a:t>
            </a:r>
            <a:r>
              <a:rPr lang="en-US" dirty="0" smtClean="0">
                <a:latin typeface="Arial"/>
                <a:cs typeface="Arial"/>
              </a:rPr>
              <a:t> actor’s features creating greater emotion and gesture.</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7B7EA37B-087B-A045-B9FA-44E710E0044F}" type="slidenum">
              <a:rPr lang="en-US" smtClean="0"/>
              <a:pPr>
                <a:defRPr/>
              </a:pPr>
              <a:t>19</a:t>
            </a:fld>
            <a:endParaRPr lang="en-US"/>
          </a:p>
        </p:txBody>
      </p:sp>
      <p:pic>
        <p:nvPicPr>
          <p:cNvPr id="5" name="Picture 4" descr="zazu puppet.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64152" y="260648"/>
            <a:ext cx="3140657" cy="2492896"/>
          </a:xfrm>
          <a:prstGeom prst="rect">
            <a:avLst/>
          </a:prstGeom>
        </p:spPr>
      </p:pic>
      <p:pic>
        <p:nvPicPr>
          <p:cNvPr id="6" name="Picture 5" descr="zazu and acto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60096" y="2924944"/>
            <a:ext cx="4988432" cy="3315840"/>
          </a:xfrm>
          <a:prstGeom prst="rect">
            <a:avLst/>
          </a:prstGeom>
        </p:spPr>
      </p:pic>
    </p:spTree>
    <p:extLst>
      <p:ext uri="{BB962C8B-B14F-4D97-AF65-F5344CB8AC3E}">
        <p14:creationId xmlns:p14="http://schemas.microsoft.com/office/powerpoint/2010/main" val="40244619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95400" y="188640"/>
            <a:ext cx="10515600" cy="1327150"/>
          </a:xfrm>
        </p:spPr>
        <p:txBody>
          <a:bodyPr/>
          <a:lstStyle/>
          <a:p>
            <a:r>
              <a:rPr lang="en-US" b="1" dirty="0">
                <a:latin typeface="Arial"/>
                <a:ea typeface="ヒラギノ角ゴ ProN W3" charset="0"/>
                <a:cs typeface="Arial"/>
              </a:rPr>
              <a:t>The Lion King – Disney Animated Film</a:t>
            </a:r>
          </a:p>
        </p:txBody>
      </p:sp>
      <p:sp>
        <p:nvSpPr>
          <p:cNvPr id="26626" name="Content Placeholder 2"/>
          <p:cNvSpPr>
            <a:spLocks noGrp="1"/>
          </p:cNvSpPr>
          <p:nvPr>
            <p:ph sz="half" idx="1"/>
          </p:nvPr>
        </p:nvSpPr>
        <p:spPr/>
        <p:txBody>
          <a:bodyPr/>
          <a:lstStyle/>
          <a:p>
            <a:r>
              <a:rPr lang="en-GB" sz="2000" dirty="0">
                <a:latin typeface="Arial"/>
                <a:ea typeface="ヒラギノ角ゴ ProN W3" charset="0"/>
                <a:cs typeface="Arial"/>
              </a:rPr>
              <a:t>The Lion King </a:t>
            </a:r>
            <a:r>
              <a:rPr lang="en-GB" sz="2000" dirty="0" smtClean="0">
                <a:latin typeface="Arial"/>
                <a:ea typeface="ヒラギノ角ゴ ProN W3" charset="0"/>
                <a:cs typeface="Arial"/>
              </a:rPr>
              <a:t>is originally a globally popular </a:t>
            </a:r>
            <a:r>
              <a:rPr lang="en-GB" sz="2000" dirty="0">
                <a:latin typeface="Arial"/>
                <a:ea typeface="ヒラギノ角ゴ ProN W3" charset="0"/>
                <a:cs typeface="Arial"/>
              </a:rPr>
              <a:t>Disney animated film released in 1994 set in </a:t>
            </a:r>
            <a:r>
              <a:rPr lang="en-GB" sz="2000" dirty="0" smtClean="0">
                <a:latin typeface="Arial"/>
                <a:ea typeface="ヒラギノ角ゴ ProN W3" charset="0"/>
                <a:cs typeface="Arial"/>
              </a:rPr>
              <a:t>Africa.</a:t>
            </a:r>
          </a:p>
          <a:p>
            <a:r>
              <a:rPr lang="en-GB" sz="2000" b="1" dirty="0" smtClean="0">
                <a:latin typeface="Arial"/>
                <a:ea typeface="ヒラギノ角ゴ ProN W3" charset="0"/>
                <a:cs typeface="Arial"/>
              </a:rPr>
              <a:t>It </a:t>
            </a:r>
            <a:r>
              <a:rPr lang="en-GB" sz="2000" b="1" dirty="0">
                <a:latin typeface="Arial"/>
                <a:ea typeface="ヒラギノ角ゴ ProN W3" charset="0"/>
                <a:cs typeface="Arial"/>
              </a:rPr>
              <a:t>tells the story of </a:t>
            </a:r>
            <a:r>
              <a:rPr lang="en-GB" sz="2000" b="1" dirty="0" err="1">
                <a:latin typeface="Arial"/>
                <a:ea typeface="ヒラギノ角ゴ ProN W3" charset="0"/>
                <a:cs typeface="Arial"/>
              </a:rPr>
              <a:t>Simba</a:t>
            </a:r>
            <a:r>
              <a:rPr lang="en-GB" sz="2000" b="1" dirty="0">
                <a:latin typeface="Arial"/>
                <a:ea typeface="ヒラギノ角ゴ ProN W3" charset="0"/>
                <a:cs typeface="Arial"/>
              </a:rPr>
              <a:t>, a young lion who is to succeed his father, </a:t>
            </a:r>
            <a:r>
              <a:rPr lang="en-GB" sz="2000" b="1" dirty="0" err="1">
                <a:latin typeface="Arial"/>
                <a:ea typeface="ヒラギノ角ゴ ProN W3" charset="0"/>
                <a:cs typeface="Arial"/>
              </a:rPr>
              <a:t>Mufasa</a:t>
            </a:r>
            <a:r>
              <a:rPr lang="en-GB" sz="2000" b="1" dirty="0">
                <a:latin typeface="Arial"/>
                <a:ea typeface="ヒラギノ角ゴ ProN W3" charset="0"/>
                <a:cs typeface="Arial"/>
              </a:rPr>
              <a:t>, as king; however, after </a:t>
            </a:r>
            <a:r>
              <a:rPr lang="en-GB" sz="2000" b="1" dirty="0" err="1">
                <a:latin typeface="Arial"/>
                <a:ea typeface="ヒラギノ角ゴ ProN W3" charset="0"/>
                <a:cs typeface="Arial"/>
              </a:rPr>
              <a:t>Simba's</a:t>
            </a:r>
            <a:r>
              <a:rPr lang="en-GB" sz="2000" b="1" dirty="0">
                <a:latin typeface="Arial"/>
                <a:ea typeface="ヒラギノ角ゴ ProN W3" charset="0"/>
                <a:cs typeface="Arial"/>
              </a:rPr>
              <a:t> uncle Scar murders </a:t>
            </a:r>
            <a:r>
              <a:rPr lang="en-GB" sz="2000" b="1" dirty="0" err="1">
                <a:latin typeface="Arial"/>
                <a:ea typeface="ヒラギノ角ゴ ProN W3" charset="0"/>
                <a:cs typeface="Arial"/>
              </a:rPr>
              <a:t>Mufasa</a:t>
            </a:r>
            <a:r>
              <a:rPr lang="en-GB" sz="2000" b="1" dirty="0">
                <a:latin typeface="Arial"/>
                <a:ea typeface="ヒラギノ角ゴ ProN W3" charset="0"/>
                <a:cs typeface="Arial"/>
              </a:rPr>
              <a:t>, </a:t>
            </a:r>
            <a:r>
              <a:rPr lang="en-GB" sz="2000" b="1" dirty="0" err="1">
                <a:latin typeface="Arial"/>
                <a:ea typeface="ヒラギノ角ゴ ProN W3" charset="0"/>
                <a:cs typeface="Arial"/>
              </a:rPr>
              <a:t>Simba</a:t>
            </a:r>
            <a:r>
              <a:rPr lang="en-GB" sz="2000" b="1" dirty="0">
                <a:latin typeface="Arial"/>
                <a:ea typeface="ヒラギノ角ゴ ProN W3" charset="0"/>
                <a:cs typeface="Arial"/>
              </a:rPr>
              <a:t> is manipulated into thinking he was responsible and flees into exile in shame and despair. </a:t>
            </a:r>
            <a:r>
              <a:rPr lang="en-GB" sz="2000" b="1" dirty="0" err="1">
                <a:latin typeface="Arial"/>
                <a:ea typeface="ヒラギノ角ゴ ProN W3" charset="0"/>
                <a:cs typeface="Arial"/>
              </a:rPr>
              <a:t>Simba</a:t>
            </a:r>
            <a:r>
              <a:rPr lang="en-GB" sz="2000" b="1" dirty="0">
                <a:latin typeface="Arial"/>
                <a:ea typeface="ヒラギノ角ゴ ProN W3" charset="0"/>
                <a:cs typeface="Arial"/>
              </a:rPr>
              <a:t> is given some valuable perspective from his childhood friend, </a:t>
            </a:r>
            <a:r>
              <a:rPr lang="en-GB" sz="2000" b="1" dirty="0" err="1">
                <a:latin typeface="Arial"/>
                <a:ea typeface="ヒラギノ角ゴ ProN W3" charset="0"/>
                <a:cs typeface="Arial"/>
              </a:rPr>
              <a:t>Nala</a:t>
            </a:r>
            <a:r>
              <a:rPr lang="en-GB" sz="2000" b="1" dirty="0">
                <a:latin typeface="Arial"/>
                <a:ea typeface="ヒラギノ角ゴ ProN W3" charset="0"/>
                <a:cs typeface="Arial"/>
              </a:rPr>
              <a:t>, and his shaman, </a:t>
            </a:r>
            <a:r>
              <a:rPr lang="en-GB" sz="2000" b="1" dirty="0" err="1">
                <a:latin typeface="Arial"/>
                <a:ea typeface="ヒラギノ角ゴ ProN W3" charset="0"/>
                <a:cs typeface="Arial"/>
              </a:rPr>
              <a:t>Rafiki</a:t>
            </a:r>
            <a:r>
              <a:rPr lang="en-GB" sz="2000" b="1" dirty="0">
                <a:latin typeface="Arial"/>
                <a:ea typeface="ヒラギノ角ゴ ProN W3" charset="0"/>
                <a:cs typeface="Arial"/>
              </a:rPr>
              <a:t>, before returning to challenge Scar to end his tyranny.</a:t>
            </a:r>
          </a:p>
          <a:p>
            <a:r>
              <a:rPr lang="en-GB" sz="2000" dirty="0">
                <a:latin typeface="Arial"/>
                <a:ea typeface="ヒラギノ角ゴ ProN W3" charset="0"/>
                <a:cs typeface="Arial"/>
              </a:rPr>
              <a:t> It was influenced by Shakespeare's </a:t>
            </a:r>
            <a:r>
              <a:rPr lang="en-GB" sz="2000" i="1" dirty="0">
                <a:latin typeface="Arial"/>
                <a:ea typeface="ヒラギノ角ゴ ProN W3" charset="0"/>
                <a:cs typeface="Arial"/>
              </a:rPr>
              <a:t>Hamlet</a:t>
            </a:r>
            <a:r>
              <a:rPr lang="en-GB" sz="2000" dirty="0">
                <a:latin typeface="Arial"/>
                <a:ea typeface="ヒラギノ角ゴ ProN W3" charset="0"/>
                <a:cs typeface="Arial"/>
              </a:rPr>
              <a:t>.</a:t>
            </a:r>
            <a:endParaRPr lang="en-US" sz="2000" dirty="0">
              <a:latin typeface="Arial"/>
              <a:ea typeface="ヒラギノ角ゴ ProN W3" charset="0"/>
              <a:cs typeface="Arial"/>
            </a:endParaRPr>
          </a:p>
        </p:txBody>
      </p:sp>
      <p:pic>
        <p:nvPicPr>
          <p:cNvPr id="26627"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88163" y="1535113"/>
            <a:ext cx="3887787" cy="5111750"/>
          </a:xfrm>
        </p:spPr>
      </p:pic>
      <p:sp>
        <p:nvSpPr>
          <p:cNvPr id="4101" name="Slide Number Placeholder 4"/>
          <p:cNvSpPr>
            <a:spLocks noGrp="1"/>
          </p:cNvSpPr>
          <p:nvPr>
            <p:ph type="sldNum" sz="quarter" idx="10"/>
          </p:nvPr>
        </p:nvSpPr>
        <p:spPr>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defRPr/>
            </a:pPr>
            <a:fld id="{6FF1D27F-F369-3145-82D0-C75B032EF75A}" type="slidenum">
              <a:rPr lang="en-US" sz="1200" smtClean="0">
                <a:solidFill>
                  <a:srgbClr val="878787"/>
                </a:solidFill>
                <a:latin typeface="Lucida Grande" charset="0"/>
                <a:sym typeface="Lucida Grande" charset="0"/>
              </a:rPr>
              <a:pPr>
                <a:defRPr/>
              </a:pPr>
              <a:t>2</a:t>
            </a:fld>
            <a:endParaRPr lang="en-US" sz="1200" smtClean="0">
              <a:solidFill>
                <a:srgbClr val="878787"/>
              </a:solidFill>
              <a:latin typeface="Lucida Grande" charset="0"/>
              <a:sym typeface="Lucida Grande"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838200" y="363538"/>
            <a:ext cx="7562056" cy="1049238"/>
          </a:xfrm>
        </p:spPr>
        <p:txBody>
          <a:bodyPr/>
          <a:lstStyle/>
          <a:p>
            <a:r>
              <a:rPr lang="en-US" b="1" dirty="0" err="1">
                <a:solidFill>
                  <a:srgbClr val="C00000"/>
                </a:solidFill>
                <a:latin typeface="Arial"/>
                <a:ea typeface="ヒラギノ角ゴ ProN W3" charset="0"/>
                <a:cs typeface="Arial"/>
              </a:rPr>
              <a:t>Nala</a:t>
            </a:r>
            <a:r>
              <a:rPr lang="en-US" b="1" dirty="0">
                <a:solidFill>
                  <a:srgbClr val="C00000"/>
                </a:solidFill>
                <a:latin typeface="Arial"/>
                <a:ea typeface="ヒラギノ角ゴ ProN W3" charset="0"/>
                <a:cs typeface="Arial"/>
              </a:rPr>
              <a:t> </a:t>
            </a:r>
            <a:r>
              <a:rPr lang="en-US" b="1" dirty="0" smtClean="0">
                <a:solidFill>
                  <a:srgbClr val="C00000"/>
                </a:solidFill>
                <a:latin typeface="Arial"/>
                <a:ea typeface="ヒラギノ角ゴ ProN W3" charset="0"/>
                <a:cs typeface="Arial"/>
              </a:rPr>
              <a:t>– Character and mask</a:t>
            </a:r>
            <a:endParaRPr lang="en-US" b="1" dirty="0">
              <a:solidFill>
                <a:srgbClr val="C00000"/>
              </a:solidFill>
              <a:latin typeface="Arial"/>
              <a:ea typeface="ヒラギノ角ゴ ProN W3" charset="0"/>
              <a:cs typeface="Arial"/>
            </a:endParaRPr>
          </a:p>
        </p:txBody>
      </p:sp>
      <p:sp>
        <p:nvSpPr>
          <p:cNvPr id="45058" name="Content Placeholder 2"/>
          <p:cNvSpPr>
            <a:spLocks noGrp="1"/>
          </p:cNvSpPr>
          <p:nvPr>
            <p:ph idx="1"/>
          </p:nvPr>
        </p:nvSpPr>
        <p:spPr>
          <a:xfrm>
            <a:off x="407368" y="1340768"/>
            <a:ext cx="7274024" cy="5328592"/>
          </a:xfrm>
        </p:spPr>
        <p:txBody>
          <a:bodyPr/>
          <a:lstStyle/>
          <a:p>
            <a:r>
              <a:rPr lang="en-US" dirty="0" err="1" smtClean="0">
                <a:latin typeface="Arial"/>
                <a:ea typeface="ヒラギノ角ゴ ProN W3" charset="0"/>
                <a:cs typeface="Arial"/>
              </a:rPr>
              <a:t>Nala</a:t>
            </a:r>
            <a:r>
              <a:rPr lang="en-US" dirty="0" smtClean="0">
                <a:latin typeface="Arial"/>
                <a:ea typeface="ヒラギノ角ゴ ProN W3" charset="0"/>
                <a:cs typeface="Arial"/>
              </a:rPr>
              <a:t> is </a:t>
            </a:r>
            <a:r>
              <a:rPr lang="en-US" dirty="0" err="1" smtClean="0">
                <a:latin typeface="Arial"/>
                <a:ea typeface="ヒラギノ角ゴ ProN W3" charset="0"/>
                <a:cs typeface="Arial"/>
              </a:rPr>
              <a:t>Simba’s</a:t>
            </a:r>
            <a:r>
              <a:rPr lang="en-US" dirty="0" smtClean="0">
                <a:latin typeface="Arial"/>
                <a:ea typeface="ヒラギノ角ゴ ProN W3" charset="0"/>
                <a:cs typeface="Arial"/>
              </a:rPr>
              <a:t> best friend and playmate from childhood who becomes a strong female character – feisty &amp; brave – who ‘speaks up for the people’ under Scar’s brutal dictatorship.</a:t>
            </a:r>
          </a:p>
          <a:p>
            <a:r>
              <a:rPr lang="en-US" b="1" dirty="0" smtClean="0">
                <a:latin typeface="Arial"/>
                <a:ea typeface="ヒラギノ角ゴ ProN W3" charset="0"/>
                <a:cs typeface="Arial"/>
              </a:rPr>
              <a:t>Her mask</a:t>
            </a:r>
            <a:r>
              <a:rPr lang="en-US" b="1" dirty="0">
                <a:latin typeface="Arial"/>
                <a:ea typeface="ヒラギノ角ゴ ProN W3" charset="0"/>
                <a:cs typeface="Arial"/>
              </a:rPr>
              <a:t> </a:t>
            </a:r>
            <a:r>
              <a:rPr lang="en-US" b="1" dirty="0" smtClean="0">
                <a:latin typeface="Arial"/>
                <a:ea typeface="ヒラギノ角ゴ ProN W3" charset="0"/>
                <a:cs typeface="Arial"/>
              </a:rPr>
              <a:t>is made from lightweight carbon graphite but looks carved traditionally from wood. Being a female lion, it is simpler and more elegant  that the male lions.</a:t>
            </a:r>
          </a:p>
          <a:p>
            <a:r>
              <a:rPr lang="en-US" dirty="0" smtClean="0">
                <a:latin typeface="Arial"/>
                <a:ea typeface="ヒラギノ角ゴ ProN W3" charset="0"/>
                <a:cs typeface="Arial"/>
              </a:rPr>
              <a:t> Like </a:t>
            </a:r>
            <a:r>
              <a:rPr lang="en-US" dirty="0" err="1" smtClean="0">
                <a:latin typeface="Arial"/>
                <a:ea typeface="ヒラギノ角ゴ ProN W3" charset="0"/>
                <a:cs typeface="Arial"/>
              </a:rPr>
              <a:t>Simba’s</a:t>
            </a:r>
            <a:r>
              <a:rPr lang="en-US" dirty="0" smtClean="0">
                <a:latin typeface="Arial"/>
                <a:ea typeface="ヒラギノ角ゴ ProN W3" charset="0"/>
                <a:cs typeface="Arial"/>
              </a:rPr>
              <a:t> the mask is jawless, does not move and and sits on the head like a crown, </a:t>
            </a:r>
            <a:r>
              <a:rPr lang="en-US" dirty="0" err="1" smtClean="0">
                <a:latin typeface="Arial"/>
                <a:ea typeface="ヒラギノ角ゴ ProN W3" charset="0"/>
                <a:cs typeface="Arial"/>
              </a:rPr>
              <a:t>emphasising</a:t>
            </a:r>
            <a:r>
              <a:rPr lang="en-US" dirty="0" smtClean="0">
                <a:latin typeface="Arial"/>
                <a:ea typeface="ヒラギノ角ゴ ProN W3" charset="0"/>
                <a:cs typeface="Arial"/>
              </a:rPr>
              <a:t> youth rather than experience</a:t>
            </a:r>
          </a:p>
        </p:txBody>
      </p:sp>
      <p:sp>
        <p:nvSpPr>
          <p:cNvPr id="21508" name="Slide Number Placeholder 3"/>
          <p:cNvSpPr>
            <a:spLocks noGrp="1"/>
          </p:cNvSpPr>
          <p:nvPr>
            <p:ph type="sldNum" sz="quarter" idx="10"/>
          </p:nvPr>
        </p:nvSpPr>
        <p:spPr>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defRPr/>
            </a:pPr>
            <a:fld id="{D2C6B54B-5404-9443-B6C1-71426EC8BE88}" type="slidenum">
              <a:rPr lang="en-US" sz="1200" smtClean="0">
                <a:solidFill>
                  <a:srgbClr val="878787"/>
                </a:solidFill>
                <a:latin typeface="Lucida Grande" charset="0"/>
                <a:sym typeface="Lucida Grande" charset="0"/>
              </a:rPr>
              <a:pPr>
                <a:defRPr/>
              </a:pPr>
              <a:t>20</a:t>
            </a:fld>
            <a:endParaRPr lang="en-US" sz="1200" smtClean="0">
              <a:solidFill>
                <a:srgbClr val="878787"/>
              </a:solidFill>
              <a:latin typeface="Lucida Grande" charset="0"/>
              <a:sym typeface="Lucida Grande" charset="0"/>
            </a:endParaRPr>
          </a:p>
        </p:txBody>
      </p:sp>
      <p:pic>
        <p:nvPicPr>
          <p:cNvPr id="2" name="Picture 1" descr="030315-cc-lion-king-nala-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400256" y="260648"/>
            <a:ext cx="3114279" cy="3789040"/>
          </a:xfrm>
          <a:prstGeom prst="rect">
            <a:avLst/>
          </a:prstGeom>
        </p:spPr>
      </p:pic>
      <p:pic>
        <p:nvPicPr>
          <p:cNvPr id="3" name="Picture 2" descr="nala mas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717" y="4077072"/>
            <a:ext cx="3548353" cy="2368140"/>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32656"/>
            <a:ext cx="6336704" cy="864096"/>
          </a:xfrm>
        </p:spPr>
        <p:txBody>
          <a:bodyPr/>
          <a:lstStyle/>
          <a:p>
            <a:r>
              <a:rPr lang="en-US" sz="4000" b="1" dirty="0" err="1" smtClean="0">
                <a:solidFill>
                  <a:srgbClr val="C00000"/>
                </a:solidFill>
                <a:latin typeface="Arial"/>
                <a:cs typeface="Arial"/>
              </a:rPr>
              <a:t>Nala</a:t>
            </a:r>
            <a:r>
              <a:rPr lang="en-US" sz="4000" b="1" dirty="0" smtClean="0">
                <a:solidFill>
                  <a:srgbClr val="C00000"/>
                </a:solidFill>
                <a:latin typeface="Arial"/>
                <a:cs typeface="Arial"/>
              </a:rPr>
              <a:t> – Costume Design</a:t>
            </a:r>
            <a:endParaRPr lang="en-US" sz="4000" b="1" dirty="0">
              <a:solidFill>
                <a:srgbClr val="C00000"/>
              </a:solidFill>
              <a:latin typeface="Arial"/>
              <a:cs typeface="Arial"/>
            </a:endParaRPr>
          </a:p>
        </p:txBody>
      </p:sp>
      <p:sp>
        <p:nvSpPr>
          <p:cNvPr id="3" name="Content Placeholder 2"/>
          <p:cNvSpPr>
            <a:spLocks noGrp="1"/>
          </p:cNvSpPr>
          <p:nvPr>
            <p:ph idx="1"/>
          </p:nvPr>
        </p:nvSpPr>
        <p:spPr>
          <a:xfrm>
            <a:off x="551384" y="1196752"/>
            <a:ext cx="6696744" cy="5328592"/>
          </a:xfrm>
        </p:spPr>
        <p:txBody>
          <a:bodyPr/>
          <a:lstStyle/>
          <a:p>
            <a:r>
              <a:rPr lang="en-US" dirty="0" err="1">
                <a:latin typeface="Arial"/>
                <a:ea typeface="ヒラギノ角ゴ ProN W3" charset="0"/>
                <a:cs typeface="Arial"/>
              </a:rPr>
              <a:t>Nala’s</a:t>
            </a:r>
            <a:r>
              <a:rPr lang="en-US" dirty="0">
                <a:latin typeface="Arial"/>
                <a:ea typeface="ヒラギノ角ゴ ProN W3" charset="0"/>
                <a:cs typeface="Arial"/>
              </a:rPr>
              <a:t> costume contains elements of both Africa and Asia to illustrate the many aspects of </a:t>
            </a:r>
            <a:r>
              <a:rPr lang="en-US" dirty="0" smtClean="0">
                <a:latin typeface="Arial"/>
                <a:ea typeface="ヒラギノ角ゴ ProN W3" charset="0"/>
                <a:cs typeface="Arial"/>
              </a:rPr>
              <a:t>her </a:t>
            </a:r>
            <a:r>
              <a:rPr lang="en-US" dirty="0">
                <a:latin typeface="Arial"/>
                <a:ea typeface="ヒラギノ角ゴ ProN W3" charset="0"/>
                <a:cs typeface="Arial"/>
              </a:rPr>
              <a:t>character</a:t>
            </a:r>
            <a:r>
              <a:rPr lang="en-US" dirty="0" smtClean="0">
                <a:latin typeface="Arial"/>
                <a:ea typeface="ヒラギノ角ゴ ProN W3" charset="0"/>
                <a:cs typeface="Arial"/>
              </a:rPr>
              <a:t>.</a:t>
            </a:r>
          </a:p>
          <a:p>
            <a:r>
              <a:rPr lang="en-US" b="1" dirty="0">
                <a:latin typeface="Arial"/>
                <a:ea typeface="ヒラギノ角ゴ ProN W3" charset="0"/>
                <a:cs typeface="Arial"/>
              </a:rPr>
              <a:t>Her </a:t>
            </a:r>
            <a:r>
              <a:rPr lang="en-US" b="1" dirty="0" smtClean="0">
                <a:latin typeface="Arial"/>
                <a:ea typeface="ヒラギノ角ゴ ProN W3" charset="0"/>
                <a:cs typeface="Arial"/>
              </a:rPr>
              <a:t>costume’s corset </a:t>
            </a:r>
            <a:r>
              <a:rPr lang="en-US" b="1" dirty="0">
                <a:latin typeface="Arial"/>
                <a:ea typeface="ヒラギノ角ゴ ProN W3" charset="0"/>
                <a:cs typeface="Arial"/>
              </a:rPr>
              <a:t>is beaded to represent a lion’s </a:t>
            </a:r>
            <a:r>
              <a:rPr lang="en-US" b="1" dirty="0" smtClean="0">
                <a:latin typeface="Arial"/>
                <a:ea typeface="ヒラギノ角ゴ ProN W3" charset="0"/>
                <a:cs typeface="Arial"/>
              </a:rPr>
              <a:t>white ‘soft’ underbelly, </a:t>
            </a:r>
            <a:r>
              <a:rPr lang="en-US" b="1" dirty="0">
                <a:latin typeface="Arial"/>
                <a:ea typeface="ヒラギノ角ゴ ProN W3" charset="0"/>
                <a:cs typeface="Arial"/>
              </a:rPr>
              <a:t>while the beading on her back resembles a </a:t>
            </a:r>
            <a:r>
              <a:rPr lang="en-US" b="1" dirty="0" err="1">
                <a:latin typeface="Arial"/>
                <a:ea typeface="ヒラギノ角ゴ ProN W3" charset="0"/>
                <a:cs typeface="Arial"/>
              </a:rPr>
              <a:t>Maasai</a:t>
            </a:r>
            <a:r>
              <a:rPr lang="en-US" b="1" dirty="0">
                <a:latin typeface="Arial"/>
                <a:ea typeface="ヒラギノ角ゴ ProN W3" charset="0"/>
                <a:cs typeface="Arial"/>
              </a:rPr>
              <a:t> warrior’s ‘harp’ structure indicating strength and bravery</a:t>
            </a:r>
            <a:r>
              <a:rPr lang="en-US" b="1" dirty="0" smtClean="0">
                <a:latin typeface="Arial"/>
                <a:ea typeface="ヒラギノ角ゴ ProN W3" charset="0"/>
                <a:cs typeface="Arial"/>
              </a:rPr>
              <a:t>.</a:t>
            </a:r>
          </a:p>
          <a:p>
            <a:r>
              <a:rPr lang="en-US" dirty="0" smtClean="0">
                <a:latin typeface="Arial"/>
                <a:ea typeface="ヒラギノ角ゴ ProN W3" charset="0"/>
                <a:cs typeface="Arial"/>
              </a:rPr>
              <a:t>Her collar and movements come from Bali which add grace and fluidity to her characteristics</a:t>
            </a:r>
            <a:endParaRPr lang="en-US" dirty="0">
              <a:latin typeface="Arial"/>
              <a:ea typeface="ヒラギノ角ゴ ProN W3" charset="0"/>
              <a:cs typeface="Arial"/>
            </a:endParaRPr>
          </a:p>
          <a:p>
            <a:endParaRPr lang="en-US" dirty="0"/>
          </a:p>
        </p:txBody>
      </p:sp>
      <p:sp>
        <p:nvSpPr>
          <p:cNvPr id="4" name="Slide Number Placeholder 3"/>
          <p:cNvSpPr>
            <a:spLocks noGrp="1"/>
          </p:cNvSpPr>
          <p:nvPr>
            <p:ph type="sldNum" sz="quarter" idx="10"/>
          </p:nvPr>
        </p:nvSpPr>
        <p:spPr/>
        <p:txBody>
          <a:bodyPr/>
          <a:lstStyle/>
          <a:p>
            <a:pPr>
              <a:defRPr/>
            </a:pPr>
            <a:fld id="{7B7EA37B-087B-A045-B9FA-44E710E0044F}" type="slidenum">
              <a:rPr lang="en-US" smtClean="0"/>
              <a:pPr>
                <a:defRPr/>
              </a:pPr>
              <a:t>21</a:t>
            </a:fld>
            <a:endParaRPr lang="en-US"/>
          </a:p>
        </p:txBody>
      </p:sp>
      <p:pic>
        <p:nvPicPr>
          <p:cNvPr id="5" name="Picture 4" descr="IMG_012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64152" y="188640"/>
            <a:ext cx="2193708" cy="2924944"/>
          </a:xfrm>
          <a:prstGeom prst="rect">
            <a:avLst/>
          </a:prstGeom>
        </p:spPr>
      </p:pic>
      <p:pic>
        <p:nvPicPr>
          <p:cNvPr id="6" name="Picture 5" descr="IMG_012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40416" y="260647"/>
            <a:ext cx="2175706" cy="2900941"/>
          </a:xfrm>
          <a:prstGeom prst="rect">
            <a:avLst/>
          </a:prstGeom>
        </p:spPr>
      </p:pic>
      <p:pic>
        <p:nvPicPr>
          <p:cNvPr id="7" name="Picture 6" descr="nala.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08168" y="3429000"/>
            <a:ext cx="3998293" cy="3068960"/>
          </a:xfrm>
          <a:prstGeom prst="rect">
            <a:avLst/>
          </a:prstGeom>
        </p:spPr>
      </p:pic>
    </p:spTree>
    <p:extLst>
      <p:ext uri="{BB962C8B-B14F-4D97-AF65-F5344CB8AC3E}">
        <p14:creationId xmlns:p14="http://schemas.microsoft.com/office/powerpoint/2010/main" val="143679055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3538"/>
            <a:ext cx="5113784" cy="617190"/>
          </a:xfrm>
        </p:spPr>
        <p:txBody>
          <a:bodyPr/>
          <a:lstStyle/>
          <a:p>
            <a:r>
              <a:rPr lang="en-US" b="1" dirty="0" err="1" smtClean="0">
                <a:solidFill>
                  <a:srgbClr val="002060"/>
                </a:solidFill>
                <a:latin typeface="Arial"/>
                <a:cs typeface="Arial"/>
              </a:rPr>
              <a:t>Rafiki</a:t>
            </a:r>
            <a:r>
              <a:rPr lang="en-US" b="1" dirty="0" smtClean="0">
                <a:solidFill>
                  <a:srgbClr val="002060"/>
                </a:solidFill>
                <a:latin typeface="Arial"/>
                <a:cs typeface="Arial"/>
              </a:rPr>
              <a:t> - Character</a:t>
            </a:r>
            <a:endParaRPr lang="en-US" b="1" dirty="0">
              <a:solidFill>
                <a:srgbClr val="002060"/>
              </a:solidFill>
              <a:latin typeface="Arial"/>
              <a:cs typeface="Arial"/>
            </a:endParaRPr>
          </a:p>
        </p:txBody>
      </p:sp>
      <p:sp>
        <p:nvSpPr>
          <p:cNvPr id="3" name="Content Placeholder 2"/>
          <p:cNvSpPr>
            <a:spLocks noGrp="1"/>
          </p:cNvSpPr>
          <p:nvPr>
            <p:ph idx="1"/>
          </p:nvPr>
        </p:nvSpPr>
        <p:spPr>
          <a:xfrm>
            <a:off x="335360" y="1340768"/>
            <a:ext cx="7272808" cy="5112568"/>
          </a:xfrm>
        </p:spPr>
        <p:txBody>
          <a:bodyPr/>
          <a:lstStyle/>
          <a:p>
            <a:r>
              <a:rPr lang="en-US" sz="2400" dirty="0" err="1" smtClean="0">
                <a:latin typeface="Arial"/>
                <a:cs typeface="Arial"/>
              </a:rPr>
              <a:t>Rafiki</a:t>
            </a:r>
            <a:r>
              <a:rPr lang="en-US" sz="2400" dirty="0" smtClean="0">
                <a:latin typeface="Arial"/>
                <a:cs typeface="Arial"/>
              </a:rPr>
              <a:t> is the first character to appear in the stage show and is the most developed from the animated film. She sings the key song “The Circle of Life”</a:t>
            </a:r>
          </a:p>
          <a:p>
            <a:r>
              <a:rPr lang="en-US" sz="2400" b="1" dirty="0" err="1" smtClean="0">
                <a:latin typeface="Arial"/>
                <a:cs typeface="Arial"/>
              </a:rPr>
              <a:t>Taymor</a:t>
            </a:r>
            <a:r>
              <a:rPr lang="en-US" sz="2400" b="1" dirty="0" smtClean="0">
                <a:latin typeface="Arial"/>
                <a:cs typeface="Arial"/>
              </a:rPr>
              <a:t> wanted to create a strong female character (which the film lacked) and this has been achieved through the costume design - keeping the film character of a monkey but adding elements of a traditional </a:t>
            </a:r>
            <a:r>
              <a:rPr lang="en-US" sz="2400" b="1" dirty="0" err="1" smtClean="0">
                <a:latin typeface="Arial"/>
                <a:cs typeface="Arial"/>
              </a:rPr>
              <a:t>Sangoma</a:t>
            </a:r>
            <a:r>
              <a:rPr lang="en-US" sz="2400" b="1" dirty="0" smtClean="0">
                <a:latin typeface="Arial"/>
                <a:cs typeface="Arial"/>
              </a:rPr>
              <a:t> – a South African spiritual healer and guide that can foresee the future.</a:t>
            </a:r>
          </a:p>
          <a:p>
            <a:r>
              <a:rPr lang="en-US" sz="2400" dirty="0" err="1" smtClean="0">
                <a:latin typeface="Arial"/>
                <a:cs typeface="Arial"/>
              </a:rPr>
              <a:t>Rafiki</a:t>
            </a:r>
            <a:r>
              <a:rPr lang="en-US" sz="2400" dirty="0" smtClean="0">
                <a:latin typeface="Arial"/>
                <a:cs typeface="Arial"/>
              </a:rPr>
              <a:t> is spiritual, soulful and mysterious, and guides </a:t>
            </a:r>
            <a:r>
              <a:rPr lang="en-US" sz="2400" dirty="0" err="1" smtClean="0">
                <a:latin typeface="Arial"/>
                <a:cs typeface="Arial"/>
              </a:rPr>
              <a:t>Simba</a:t>
            </a:r>
            <a:r>
              <a:rPr lang="en-US" sz="2400" dirty="0" smtClean="0">
                <a:latin typeface="Arial"/>
                <a:cs typeface="Arial"/>
              </a:rPr>
              <a:t> along the correct path back to become leader of the </a:t>
            </a:r>
            <a:r>
              <a:rPr lang="en-US" sz="2400" dirty="0" err="1" smtClean="0">
                <a:latin typeface="Arial"/>
                <a:cs typeface="Arial"/>
              </a:rPr>
              <a:t>Pridelands</a:t>
            </a:r>
            <a:endParaRPr lang="en-US" sz="2400" dirty="0">
              <a:latin typeface="Arial"/>
              <a:cs typeface="Arial"/>
            </a:endParaRPr>
          </a:p>
        </p:txBody>
      </p:sp>
      <p:sp>
        <p:nvSpPr>
          <p:cNvPr id="4" name="Slide Number Placeholder 3"/>
          <p:cNvSpPr>
            <a:spLocks noGrp="1"/>
          </p:cNvSpPr>
          <p:nvPr>
            <p:ph type="sldNum" sz="quarter" idx="10"/>
          </p:nvPr>
        </p:nvSpPr>
        <p:spPr/>
        <p:txBody>
          <a:bodyPr/>
          <a:lstStyle/>
          <a:p>
            <a:pPr>
              <a:defRPr/>
            </a:pPr>
            <a:fld id="{7B7EA37B-087B-A045-B9FA-44E710E0044F}" type="slidenum">
              <a:rPr lang="en-US" smtClean="0"/>
              <a:pPr>
                <a:defRPr/>
              </a:pPr>
              <a:t>22</a:t>
            </a:fld>
            <a:endParaRPr lang="en-US"/>
          </a:p>
        </p:txBody>
      </p:sp>
      <p:pic>
        <p:nvPicPr>
          <p:cNvPr id="6" name="Picture 5" descr="rafikist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192" y="332656"/>
            <a:ext cx="4019550" cy="6010275"/>
          </a:xfrm>
          <a:prstGeom prst="rect">
            <a:avLst/>
          </a:prstGeom>
        </p:spPr>
      </p:pic>
    </p:spTree>
    <p:extLst>
      <p:ext uri="{BB962C8B-B14F-4D97-AF65-F5344CB8AC3E}">
        <p14:creationId xmlns:p14="http://schemas.microsoft.com/office/powerpoint/2010/main" val="41071434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07368" y="363538"/>
            <a:ext cx="5256584" cy="1193254"/>
          </a:xfrm>
        </p:spPr>
        <p:txBody>
          <a:bodyPr/>
          <a:lstStyle/>
          <a:p>
            <a:r>
              <a:rPr lang="en-US" b="1" dirty="0" err="1">
                <a:solidFill>
                  <a:srgbClr val="002060"/>
                </a:solidFill>
                <a:latin typeface="Arial"/>
                <a:ea typeface="ヒラギノ角ゴ ProN W3" charset="0"/>
                <a:cs typeface="Arial"/>
              </a:rPr>
              <a:t>Rafiki</a:t>
            </a:r>
            <a:r>
              <a:rPr lang="en-US" b="1" dirty="0">
                <a:solidFill>
                  <a:srgbClr val="002060"/>
                </a:solidFill>
                <a:latin typeface="Arial"/>
                <a:ea typeface="ヒラギノ角ゴ ProN W3" charset="0"/>
                <a:cs typeface="Arial"/>
              </a:rPr>
              <a:t> </a:t>
            </a:r>
            <a:r>
              <a:rPr lang="en-US" b="1" dirty="0" smtClean="0">
                <a:solidFill>
                  <a:srgbClr val="002060"/>
                </a:solidFill>
                <a:latin typeface="Arial"/>
                <a:ea typeface="ヒラギノ角ゴ ProN W3" charset="0"/>
                <a:cs typeface="Arial"/>
              </a:rPr>
              <a:t>- Costume</a:t>
            </a:r>
            <a:endParaRPr lang="en-US" b="1" dirty="0">
              <a:solidFill>
                <a:srgbClr val="002060"/>
              </a:solidFill>
              <a:latin typeface="Arial"/>
              <a:ea typeface="ヒラギノ角ゴ ProN W3" charset="0"/>
              <a:cs typeface="Arial"/>
            </a:endParaRPr>
          </a:p>
        </p:txBody>
      </p:sp>
      <p:sp>
        <p:nvSpPr>
          <p:cNvPr id="22531" name="Slide Number Placeholder 3"/>
          <p:cNvSpPr>
            <a:spLocks noGrp="1"/>
          </p:cNvSpPr>
          <p:nvPr>
            <p:ph type="sldNum" sz="quarter" idx="10"/>
          </p:nvPr>
        </p:nvSpPr>
        <p:spPr>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defRPr/>
            </a:pPr>
            <a:fld id="{152A252D-BCA6-6E42-868E-6F1E6ECE7ED7}" type="slidenum">
              <a:rPr lang="en-US" sz="1200" smtClean="0">
                <a:solidFill>
                  <a:srgbClr val="878787"/>
                </a:solidFill>
                <a:latin typeface="Lucida Grande" charset="0"/>
                <a:sym typeface="Lucida Grande" charset="0"/>
              </a:rPr>
              <a:pPr>
                <a:defRPr/>
              </a:pPr>
              <a:t>23</a:t>
            </a:fld>
            <a:endParaRPr lang="en-US" sz="1200" smtClean="0">
              <a:solidFill>
                <a:srgbClr val="878787"/>
              </a:solidFill>
              <a:latin typeface="Lucida Grande" charset="0"/>
              <a:sym typeface="Lucida Grande" charset="0"/>
            </a:endParaRPr>
          </a:p>
        </p:txBody>
      </p:sp>
      <p:sp>
        <p:nvSpPr>
          <p:cNvPr id="46083" name="Content Placeholder 1"/>
          <p:cNvSpPr>
            <a:spLocks noGrp="1"/>
          </p:cNvSpPr>
          <p:nvPr>
            <p:ph idx="1"/>
          </p:nvPr>
        </p:nvSpPr>
        <p:spPr>
          <a:xfrm>
            <a:off x="263352" y="1786427"/>
            <a:ext cx="5400600" cy="4594901"/>
          </a:xfrm>
        </p:spPr>
        <p:txBody>
          <a:bodyPr/>
          <a:lstStyle/>
          <a:p>
            <a:r>
              <a:rPr lang="en-GB" sz="2400" dirty="0" smtClean="0">
                <a:latin typeface="Arial"/>
                <a:ea typeface="ヒラギノ角ゴ ProN W3" charset="0"/>
                <a:cs typeface="Arial"/>
              </a:rPr>
              <a:t>The costume combines the two aspects – </a:t>
            </a:r>
            <a:r>
              <a:rPr lang="en-GB" sz="2400" dirty="0" err="1" smtClean="0">
                <a:latin typeface="Arial"/>
                <a:ea typeface="ヒラギノ角ゴ ProN W3" charset="0"/>
                <a:cs typeface="Arial"/>
              </a:rPr>
              <a:t>sangoma</a:t>
            </a:r>
            <a:r>
              <a:rPr lang="en-GB" sz="2400" dirty="0" smtClean="0">
                <a:latin typeface="Arial"/>
                <a:ea typeface="ヒラギノ角ゴ ProN W3" charset="0"/>
                <a:cs typeface="Arial"/>
              </a:rPr>
              <a:t> and monkey</a:t>
            </a:r>
          </a:p>
          <a:p>
            <a:r>
              <a:rPr lang="en-GB" sz="2400" b="1" dirty="0" smtClean="0">
                <a:latin typeface="Arial"/>
                <a:ea typeface="ヒラギノ角ゴ ProN W3" charset="0"/>
                <a:cs typeface="Arial"/>
              </a:rPr>
              <a:t>The mandrill characteristics are painted on her face with elongated arms and fingers emphasising a monkey</a:t>
            </a:r>
          </a:p>
          <a:p>
            <a:r>
              <a:rPr lang="en-GB" sz="2400" dirty="0" smtClean="0">
                <a:latin typeface="Arial"/>
                <a:ea typeface="ヒラギノ角ゴ ProN W3" charset="0"/>
                <a:cs typeface="Arial"/>
              </a:rPr>
              <a:t>The body of the costume is decorated with beading, ornaments and trinkets made from natural materials and sewn on to display the </a:t>
            </a:r>
            <a:r>
              <a:rPr lang="en-GB" sz="2400" dirty="0" err="1" smtClean="0">
                <a:latin typeface="Arial"/>
                <a:ea typeface="ヒラギノ角ゴ ProN W3" charset="0"/>
                <a:cs typeface="Arial"/>
              </a:rPr>
              <a:t>sangoma</a:t>
            </a:r>
            <a:r>
              <a:rPr lang="en-GB" sz="2400" dirty="0" smtClean="0">
                <a:latin typeface="Arial"/>
                <a:ea typeface="ヒラギノ角ゴ ProN W3" charset="0"/>
                <a:cs typeface="Arial"/>
              </a:rPr>
              <a:t> elements of the character</a:t>
            </a:r>
            <a:endParaRPr lang="en-GB" sz="2400" dirty="0">
              <a:latin typeface="Arial"/>
              <a:ea typeface="ヒラギノ角ゴ ProN W3" charset="0"/>
              <a:cs typeface="Arial"/>
            </a:endParaRPr>
          </a:p>
        </p:txBody>
      </p:sp>
      <p:pic>
        <p:nvPicPr>
          <p:cNvPr id="2" name="Picture 1" descr="Scan.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51984" y="332656"/>
            <a:ext cx="2441398" cy="3284984"/>
          </a:xfrm>
          <a:prstGeom prst="rect">
            <a:avLst/>
          </a:prstGeom>
        </p:spPr>
      </p:pic>
      <p:pic>
        <p:nvPicPr>
          <p:cNvPr id="5" name="Picture 4" descr="IMG_011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44272" y="332656"/>
            <a:ext cx="3543858" cy="4725144"/>
          </a:xfrm>
          <a:prstGeom prst="rect">
            <a:avLst/>
          </a:prstGeom>
        </p:spPr>
      </p:pic>
      <p:pic>
        <p:nvPicPr>
          <p:cNvPr id="6" name="Picture 5" descr="IMG_0113.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12024" y="3789040"/>
            <a:ext cx="2031690" cy="2708920"/>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260648"/>
            <a:ext cx="8784976" cy="792088"/>
          </a:xfrm>
        </p:spPr>
        <p:txBody>
          <a:bodyPr/>
          <a:lstStyle/>
          <a:p>
            <a:r>
              <a:rPr lang="en-US" sz="2800" b="1" dirty="0" smtClean="0">
                <a:latin typeface="Arial"/>
                <a:cs typeface="Arial"/>
              </a:rPr>
              <a:t>Other Costume designs from The Lion King…</a:t>
            </a:r>
            <a:endParaRPr lang="en-US" sz="2800" b="1" dirty="0">
              <a:latin typeface="Arial"/>
              <a:cs typeface="Arial"/>
            </a:endParaRPr>
          </a:p>
        </p:txBody>
      </p:sp>
      <p:sp>
        <p:nvSpPr>
          <p:cNvPr id="3" name="Content Placeholder 2"/>
          <p:cNvSpPr>
            <a:spLocks noGrp="1"/>
          </p:cNvSpPr>
          <p:nvPr>
            <p:ph idx="1"/>
          </p:nvPr>
        </p:nvSpPr>
        <p:spPr>
          <a:xfrm>
            <a:off x="4007768" y="1268760"/>
            <a:ext cx="3672408" cy="5184576"/>
          </a:xfrm>
        </p:spPr>
        <p:txBody>
          <a:bodyPr/>
          <a:lstStyle/>
          <a:p>
            <a:r>
              <a:rPr lang="en-US" sz="2000" dirty="0" smtClean="0">
                <a:latin typeface="Arial"/>
                <a:cs typeface="Arial"/>
              </a:rPr>
              <a:t>As well as the main characters </a:t>
            </a:r>
            <a:r>
              <a:rPr lang="en-US" sz="2000" dirty="0" err="1" smtClean="0">
                <a:latin typeface="Arial"/>
                <a:cs typeface="Arial"/>
              </a:rPr>
              <a:t>Taymor’s</a:t>
            </a:r>
            <a:r>
              <a:rPr lang="en-US" sz="2000" dirty="0" smtClean="0">
                <a:latin typeface="Arial"/>
                <a:cs typeface="Arial"/>
              </a:rPr>
              <a:t> invention led to the creation of giraffes, elephants, gazelles, birds, cheetahs and many other animals as well as actors playing the grasslands. The experience and imagination of puppetry in all its forms creates a magical and dazzling experience for the audience which brings sensations and ideas to The Lion King well beyond the animated film version - creating ‘total theatre’.</a:t>
            </a:r>
            <a:endParaRPr lang="en-US" sz="2000" dirty="0">
              <a:latin typeface="Arial"/>
              <a:cs typeface="Arial"/>
            </a:endParaRPr>
          </a:p>
        </p:txBody>
      </p:sp>
      <p:sp>
        <p:nvSpPr>
          <p:cNvPr id="4" name="Slide Number Placeholder 3"/>
          <p:cNvSpPr>
            <a:spLocks noGrp="1"/>
          </p:cNvSpPr>
          <p:nvPr>
            <p:ph type="sldNum" sz="quarter" idx="10"/>
          </p:nvPr>
        </p:nvSpPr>
        <p:spPr/>
        <p:txBody>
          <a:bodyPr/>
          <a:lstStyle/>
          <a:p>
            <a:pPr>
              <a:defRPr/>
            </a:pPr>
            <a:fld id="{7B7EA37B-087B-A045-B9FA-44E710E0044F}" type="slidenum">
              <a:rPr lang="en-US" smtClean="0"/>
              <a:pPr>
                <a:defRPr/>
              </a:pPr>
              <a:t>24</a:t>
            </a:fld>
            <a:endParaRPr lang="en-US"/>
          </a:p>
        </p:txBody>
      </p:sp>
      <p:pic>
        <p:nvPicPr>
          <p:cNvPr id="6" name="Picture 5" descr="lion shadow.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24192" y="4509120"/>
            <a:ext cx="3990774" cy="2132856"/>
          </a:xfrm>
          <a:prstGeom prst="rect">
            <a:avLst/>
          </a:prstGeom>
        </p:spPr>
      </p:pic>
      <p:pic>
        <p:nvPicPr>
          <p:cNvPr id="7" name="Picture 6" descr="lion gras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9336" y="980728"/>
            <a:ext cx="3398079" cy="2263121"/>
          </a:xfrm>
          <a:prstGeom prst="rect">
            <a:avLst/>
          </a:prstGeom>
        </p:spPr>
      </p:pic>
      <p:pic>
        <p:nvPicPr>
          <p:cNvPr id="8" name="Picture 7" descr="Taymor-lion-king-3-M.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9336" y="4797152"/>
            <a:ext cx="2726632" cy="1931365"/>
          </a:xfrm>
          <a:prstGeom prst="rect">
            <a:avLst/>
          </a:prstGeom>
        </p:spPr>
      </p:pic>
      <p:pic>
        <p:nvPicPr>
          <p:cNvPr id="9" name="Picture 8" descr="lion king horizontal.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616280" y="188640"/>
            <a:ext cx="3459339" cy="1945878"/>
          </a:xfrm>
          <a:prstGeom prst="rect">
            <a:avLst/>
          </a:prstGeom>
        </p:spPr>
      </p:pic>
      <p:pic>
        <p:nvPicPr>
          <p:cNvPr id="10" name="Picture 9" descr="lion_king.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760296" y="2420888"/>
            <a:ext cx="2910246" cy="1897723"/>
          </a:xfrm>
          <a:prstGeom prst="rect">
            <a:avLst/>
          </a:prstGeom>
        </p:spPr>
      </p:pic>
      <p:pic>
        <p:nvPicPr>
          <p:cNvPr id="11" name="Picture 10" descr="timonpumbastage1.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19536" y="3501008"/>
            <a:ext cx="2013899" cy="1684539"/>
          </a:xfrm>
          <a:prstGeom prst="rect">
            <a:avLst/>
          </a:prstGeom>
        </p:spPr>
      </p:pic>
    </p:spTree>
    <p:extLst>
      <p:ext uri="{BB962C8B-B14F-4D97-AF65-F5344CB8AC3E}">
        <p14:creationId xmlns:p14="http://schemas.microsoft.com/office/powerpoint/2010/main" val="24468064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3538"/>
            <a:ext cx="10010328" cy="905222"/>
          </a:xfrm>
        </p:spPr>
        <p:txBody>
          <a:bodyPr/>
          <a:lstStyle/>
          <a:p>
            <a:r>
              <a:rPr lang="en-US" sz="4000" b="1" dirty="0" smtClean="0">
                <a:latin typeface="Arial"/>
                <a:cs typeface="Arial"/>
              </a:rPr>
              <a:t>The Lion King – Stage Musical 1997</a:t>
            </a:r>
            <a:endParaRPr lang="en-US" sz="4000" b="1" dirty="0">
              <a:latin typeface="Arial"/>
              <a:cs typeface="Arial"/>
            </a:endParaRPr>
          </a:p>
        </p:txBody>
      </p:sp>
      <p:sp>
        <p:nvSpPr>
          <p:cNvPr id="3" name="Content Placeholder 2"/>
          <p:cNvSpPr>
            <a:spLocks noGrp="1"/>
          </p:cNvSpPr>
          <p:nvPr>
            <p:ph idx="1"/>
          </p:nvPr>
        </p:nvSpPr>
        <p:spPr>
          <a:xfrm>
            <a:off x="838200" y="1824038"/>
            <a:ext cx="6769968" cy="4773314"/>
          </a:xfrm>
        </p:spPr>
        <p:txBody>
          <a:bodyPr/>
          <a:lstStyle/>
          <a:p>
            <a:pPr algn="just" eaLnBrk="1" hangingPunct="1"/>
            <a:r>
              <a:rPr lang="en-US" sz="2000" dirty="0" smtClean="0">
                <a:latin typeface="Arial" charset="0"/>
                <a:sym typeface="Arial" charset="0"/>
              </a:rPr>
              <a:t>The Lion King (1997) is Julie </a:t>
            </a:r>
            <a:r>
              <a:rPr lang="en-US" sz="2000" dirty="0" err="1" smtClean="0">
                <a:latin typeface="Arial" charset="0"/>
                <a:sym typeface="Arial" charset="0"/>
              </a:rPr>
              <a:t>Taymor’s</a:t>
            </a:r>
            <a:r>
              <a:rPr lang="en-US" sz="2000" dirty="0" smtClean="0">
                <a:latin typeface="Arial" charset="0"/>
                <a:sym typeface="Arial" charset="0"/>
              </a:rPr>
              <a:t> major achievement and it allowed her to use all her talents and experiences in working in the theatre.</a:t>
            </a:r>
          </a:p>
          <a:p>
            <a:pPr algn="just" eaLnBrk="1" hangingPunct="1"/>
            <a:endParaRPr lang="en-US" sz="2000" dirty="0">
              <a:latin typeface="Arial" charset="0"/>
              <a:sym typeface="Arial" charset="0"/>
            </a:endParaRPr>
          </a:p>
          <a:p>
            <a:pPr algn="just" eaLnBrk="1" hangingPunct="1"/>
            <a:r>
              <a:rPr lang="en-US" sz="2000" dirty="0" smtClean="0">
                <a:latin typeface="Arial" charset="0"/>
                <a:sym typeface="Arial" charset="0"/>
              </a:rPr>
              <a:t>Julie </a:t>
            </a:r>
            <a:r>
              <a:rPr lang="en-US" sz="2000" dirty="0" err="1" smtClean="0">
                <a:latin typeface="Arial" charset="0"/>
                <a:sym typeface="Arial" charset="0"/>
              </a:rPr>
              <a:t>Taymor</a:t>
            </a:r>
            <a:r>
              <a:rPr lang="en-US" sz="2000" dirty="0" smtClean="0">
                <a:latin typeface="Arial" charset="0"/>
                <a:sym typeface="Arial" charset="0"/>
              </a:rPr>
              <a:t> was:</a:t>
            </a:r>
          </a:p>
          <a:p>
            <a:pPr algn="just" eaLnBrk="1" hangingPunct="1"/>
            <a:r>
              <a:rPr lang="en-US" sz="2000" b="1" dirty="0" smtClean="0">
                <a:latin typeface="Arial" charset="0"/>
                <a:sym typeface="Arial" charset="0"/>
              </a:rPr>
              <a:t>Director </a:t>
            </a:r>
          </a:p>
          <a:p>
            <a:pPr algn="just" eaLnBrk="1" hangingPunct="1"/>
            <a:r>
              <a:rPr lang="en-US" sz="2000" b="1" dirty="0" smtClean="0">
                <a:latin typeface="Arial" charset="0"/>
                <a:sym typeface="Arial" charset="0"/>
              </a:rPr>
              <a:t>Costume Design</a:t>
            </a:r>
            <a:endParaRPr lang="en-US" sz="2000" b="1" dirty="0">
              <a:latin typeface="Arial" charset="0"/>
              <a:sym typeface="Arial" charset="0"/>
            </a:endParaRPr>
          </a:p>
          <a:p>
            <a:pPr algn="just" eaLnBrk="1" hangingPunct="1"/>
            <a:r>
              <a:rPr lang="en-US" sz="2000" b="1" dirty="0" smtClean="0">
                <a:latin typeface="Arial" charset="0"/>
                <a:sym typeface="Arial" charset="0"/>
              </a:rPr>
              <a:t>Mask</a:t>
            </a:r>
            <a:r>
              <a:rPr lang="en-US" sz="2000" b="1" dirty="0">
                <a:latin typeface="Arial" charset="0"/>
                <a:sym typeface="Arial" charset="0"/>
              </a:rPr>
              <a:t>/Puppet Co-</a:t>
            </a:r>
            <a:r>
              <a:rPr lang="en-US" sz="2000" b="1" dirty="0" smtClean="0">
                <a:latin typeface="Arial" charset="0"/>
                <a:sym typeface="Arial" charset="0"/>
              </a:rPr>
              <a:t>Design  </a:t>
            </a:r>
          </a:p>
          <a:p>
            <a:pPr algn="just" eaLnBrk="1" hangingPunct="1"/>
            <a:r>
              <a:rPr lang="en-US" sz="2000" b="1" dirty="0" smtClean="0">
                <a:latin typeface="Arial" charset="0"/>
                <a:sym typeface="Arial" charset="0"/>
              </a:rPr>
              <a:t>Additional Lyricist</a:t>
            </a:r>
          </a:p>
          <a:p>
            <a:pPr algn="just" eaLnBrk="1" hangingPunct="1"/>
            <a:r>
              <a:rPr lang="en-US" sz="2000" dirty="0" smtClean="0">
                <a:latin typeface="Arial" charset="0"/>
                <a:sym typeface="Arial" charset="0"/>
              </a:rPr>
              <a:t>Being </a:t>
            </a:r>
            <a:r>
              <a:rPr lang="en-US" sz="2000" dirty="0">
                <a:latin typeface="Arial" charset="0"/>
                <a:sym typeface="Arial" charset="0"/>
              </a:rPr>
              <a:t>one of the world’s most innovative directors, </a:t>
            </a:r>
            <a:r>
              <a:rPr lang="en-US" sz="2000" dirty="0" err="1" smtClean="0">
                <a:latin typeface="Arial" charset="0"/>
                <a:sym typeface="Arial" charset="0"/>
              </a:rPr>
              <a:t>Taymor</a:t>
            </a:r>
            <a:r>
              <a:rPr lang="en-US" sz="2000" dirty="0" smtClean="0">
                <a:latin typeface="Arial" charset="0"/>
                <a:sym typeface="Arial" charset="0"/>
              </a:rPr>
              <a:t> brought </a:t>
            </a:r>
            <a:r>
              <a:rPr lang="en-US" sz="2000" dirty="0">
                <a:latin typeface="Arial" charset="0"/>
                <a:sym typeface="Arial" charset="0"/>
              </a:rPr>
              <a:t>a vast array of disciplines to THE LION KING, including extensive experience staging epic theatre and opera productions, exploring classic myths through </a:t>
            </a:r>
            <a:r>
              <a:rPr lang="en-US" sz="2000" dirty="0" err="1">
                <a:latin typeface="Arial" charset="0"/>
                <a:sym typeface="Arial" charset="0"/>
              </a:rPr>
              <a:t>ritualised</a:t>
            </a:r>
            <a:r>
              <a:rPr lang="en-US" sz="2000" dirty="0">
                <a:latin typeface="Arial" charset="0"/>
                <a:sym typeface="Arial" charset="0"/>
              </a:rPr>
              <a:t> puppetry, mask, and movement.</a:t>
            </a:r>
          </a:p>
          <a:p>
            <a:pPr algn="just" eaLnBrk="1" hangingPunct="1"/>
            <a:endParaRPr lang="en-US" sz="2400" dirty="0">
              <a:latin typeface="Arial" charset="0"/>
              <a:sym typeface="Arial" charset="0"/>
            </a:endParaRPr>
          </a:p>
          <a:p>
            <a:pPr algn="just" eaLnBrk="1" hangingPunct="1"/>
            <a:endParaRPr lang="en-US" dirty="0">
              <a:latin typeface="Arial" charset="0"/>
              <a:sym typeface="Arial" charset="0"/>
            </a:endParaRPr>
          </a:p>
          <a:p>
            <a:pPr algn="just" eaLnBrk="1" hangingPunct="1"/>
            <a:endParaRPr lang="en-US" dirty="0">
              <a:latin typeface="Arial" charset="0"/>
              <a:sym typeface="Arial" charset="0"/>
            </a:endParaRPr>
          </a:p>
          <a:p>
            <a:pPr algn="just" eaLnBrk="1" hangingPunct="1"/>
            <a:endParaRPr lang="en-US" dirty="0">
              <a:latin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B7EA37B-087B-A045-B9FA-44E710E0044F}" type="slidenum">
              <a:rPr lang="en-US" smtClean="0"/>
              <a:pPr>
                <a:defRPr/>
              </a:pPr>
              <a:t>3</a:t>
            </a:fld>
            <a:endParaRPr lang="en-US"/>
          </a:p>
        </p:txBody>
      </p:sp>
      <p:pic>
        <p:nvPicPr>
          <p:cNvPr id="5" name="Picture 4" descr="lion king stag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34964" y="1488908"/>
            <a:ext cx="4093684" cy="2598530"/>
          </a:xfrm>
          <a:prstGeom prst="rect">
            <a:avLst/>
          </a:prstGeom>
        </p:spPr>
      </p:pic>
      <p:pic>
        <p:nvPicPr>
          <p:cNvPr id="6" name="Picture 5" descr="TLK-Lioness-Leap-1024x68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24192" y="4221088"/>
            <a:ext cx="3816424" cy="2541798"/>
          </a:xfrm>
          <a:prstGeom prst="rect">
            <a:avLst/>
          </a:prstGeom>
        </p:spPr>
      </p:pic>
    </p:spTree>
    <p:extLst>
      <p:ext uri="{BB962C8B-B14F-4D97-AF65-F5344CB8AC3E}">
        <p14:creationId xmlns:p14="http://schemas.microsoft.com/office/powerpoint/2010/main" val="404052523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07368" y="116632"/>
            <a:ext cx="4327525" cy="576064"/>
          </a:xfrm>
        </p:spPr>
        <p:txBody>
          <a:bodyPr/>
          <a:lstStyle/>
          <a:p>
            <a:pPr eaLnBrk="1" hangingPunct="1"/>
            <a:r>
              <a:rPr lang="en-US" sz="3200" b="1" dirty="0">
                <a:latin typeface="Arial"/>
                <a:ea typeface="ヒラギノ角ゴ ProN W3" charset="0"/>
                <a:cs typeface="Arial"/>
                <a:sym typeface="Arial Bold" charset="0"/>
              </a:rPr>
              <a:t>Julie </a:t>
            </a:r>
            <a:r>
              <a:rPr lang="en-US" sz="3200" b="1" dirty="0" err="1">
                <a:latin typeface="Arial"/>
                <a:ea typeface="ヒラギノ角ゴ ProN W3" charset="0"/>
                <a:cs typeface="Arial"/>
                <a:sym typeface="Arial Bold" charset="0"/>
              </a:rPr>
              <a:t>Taymor</a:t>
            </a:r>
            <a:r>
              <a:rPr lang="en-US" sz="3200" b="1" dirty="0">
                <a:latin typeface="Arial"/>
                <a:ea typeface="ヒラギノ角ゴ ProN W3" charset="0"/>
                <a:cs typeface="Arial"/>
                <a:sym typeface="Arial Bold" charset="0"/>
              </a:rPr>
              <a:t> - Style</a:t>
            </a:r>
            <a:endParaRPr lang="en-US" sz="3200" b="1" dirty="0">
              <a:latin typeface="Arial"/>
              <a:ea typeface="ヒラギノ角ゴ ProN W6" charset="0"/>
              <a:cs typeface="Arial"/>
              <a:sym typeface="Arial Bold" charset="0"/>
            </a:endParaRPr>
          </a:p>
        </p:txBody>
      </p:sp>
      <p:sp>
        <p:nvSpPr>
          <p:cNvPr id="28675" name="Rectangle 3"/>
          <p:cNvSpPr>
            <a:spLocks/>
          </p:cNvSpPr>
          <p:nvPr/>
        </p:nvSpPr>
        <p:spPr bwMode="auto">
          <a:xfrm>
            <a:off x="263352" y="764704"/>
            <a:ext cx="7776864" cy="5904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txBody>
          <a:bodyPr lIns="38100" tIns="38100" rIns="38100" bIns="38100"/>
          <a:lstStyle/>
          <a:p>
            <a:pPr marL="285750" indent="-285750" algn="just" eaLnBrk="1" hangingPunct="1">
              <a:buFont typeface="Arial"/>
              <a:buChar char="•"/>
            </a:pPr>
            <a:r>
              <a:rPr lang="en-US" sz="2000" dirty="0">
                <a:solidFill>
                  <a:schemeClr val="tx1"/>
                </a:solidFill>
                <a:latin typeface="Arial" charset="0"/>
                <a:cs typeface="Arial" charset="0"/>
                <a:sym typeface="Arial" charset="0"/>
              </a:rPr>
              <a:t>Strong background in puppet theatre.</a:t>
            </a:r>
          </a:p>
          <a:p>
            <a:pPr marL="285750" indent="-285750" algn="just" eaLnBrk="1" hangingPunct="1">
              <a:buFont typeface="Arial"/>
              <a:buChar char="•"/>
            </a:pPr>
            <a:endParaRPr lang="en-US" sz="2000" dirty="0">
              <a:solidFill>
                <a:schemeClr val="tx1"/>
              </a:solidFill>
              <a:latin typeface="Arial" charset="0"/>
              <a:cs typeface="Arial" charset="0"/>
              <a:sym typeface="Arial" charset="0"/>
            </a:endParaRPr>
          </a:p>
          <a:p>
            <a:pPr marL="285750" indent="-285750" algn="just" eaLnBrk="1" hangingPunct="1">
              <a:buFont typeface="Arial"/>
              <a:buChar char="•"/>
            </a:pPr>
            <a:r>
              <a:rPr lang="en-US" sz="2000" b="1" dirty="0">
                <a:solidFill>
                  <a:schemeClr val="tx1"/>
                </a:solidFill>
                <a:latin typeface="Arial" charset="0"/>
                <a:cs typeface="Arial" charset="0"/>
                <a:sym typeface="Arial" charset="0"/>
              </a:rPr>
              <a:t>Masks made to look like wood to keep strong African </a:t>
            </a:r>
            <a:r>
              <a:rPr lang="en-US" sz="2000" b="1" dirty="0" smtClean="0">
                <a:solidFill>
                  <a:schemeClr val="tx1"/>
                </a:solidFill>
                <a:latin typeface="Arial" charset="0"/>
                <a:cs typeface="Arial" charset="0"/>
                <a:sym typeface="Arial" charset="0"/>
              </a:rPr>
              <a:t>influence, but cast in carbon graphite – strong and lightweight.</a:t>
            </a:r>
            <a:endParaRPr lang="en-US" sz="2000" b="1" dirty="0">
              <a:solidFill>
                <a:schemeClr val="tx1"/>
              </a:solidFill>
              <a:latin typeface="Arial" charset="0"/>
              <a:cs typeface="Arial" charset="0"/>
              <a:sym typeface="Arial" charset="0"/>
            </a:endParaRPr>
          </a:p>
          <a:p>
            <a:pPr marL="285750" indent="-285750" algn="just" eaLnBrk="1" hangingPunct="1">
              <a:buFont typeface="Arial"/>
              <a:buChar char="•"/>
            </a:pPr>
            <a:endParaRPr lang="en-US" sz="2000" b="1" dirty="0">
              <a:solidFill>
                <a:schemeClr val="tx1"/>
              </a:solidFill>
              <a:latin typeface="Arial" charset="0"/>
              <a:cs typeface="Arial" charset="0"/>
              <a:sym typeface="Arial" charset="0"/>
            </a:endParaRPr>
          </a:p>
          <a:p>
            <a:pPr marL="285750" indent="-285750" algn="just" eaLnBrk="1" hangingPunct="1">
              <a:buFont typeface="Arial"/>
              <a:buChar char="•"/>
            </a:pPr>
            <a:r>
              <a:rPr lang="en-US" sz="2000" dirty="0">
                <a:solidFill>
                  <a:schemeClr val="tx1"/>
                </a:solidFill>
                <a:latin typeface="Arial" charset="0"/>
                <a:cs typeface="Arial" charset="0"/>
                <a:sym typeface="Arial" charset="0"/>
              </a:rPr>
              <a:t>Costumes </a:t>
            </a:r>
            <a:r>
              <a:rPr lang="en-US" sz="2000" dirty="0" smtClean="0">
                <a:solidFill>
                  <a:schemeClr val="tx1"/>
                </a:solidFill>
                <a:latin typeface="Arial" charset="0"/>
                <a:cs typeface="Arial" charset="0"/>
                <a:sym typeface="Arial" charset="0"/>
              </a:rPr>
              <a:t>designed from traditional sources </a:t>
            </a:r>
            <a:r>
              <a:rPr lang="en-US" sz="2000" dirty="0">
                <a:solidFill>
                  <a:schemeClr val="tx1"/>
                </a:solidFill>
                <a:latin typeface="Arial" charset="0"/>
                <a:cs typeface="Arial" charset="0"/>
                <a:sym typeface="Arial" charset="0"/>
              </a:rPr>
              <a:t>with bright </a:t>
            </a:r>
            <a:r>
              <a:rPr lang="en-US" sz="2000" dirty="0" err="1">
                <a:solidFill>
                  <a:schemeClr val="tx1"/>
                </a:solidFill>
                <a:latin typeface="Arial" charset="0"/>
                <a:cs typeface="Arial" charset="0"/>
                <a:sym typeface="Arial" charset="0"/>
              </a:rPr>
              <a:t>colours</a:t>
            </a:r>
            <a:r>
              <a:rPr lang="en-US" sz="2000" dirty="0">
                <a:solidFill>
                  <a:schemeClr val="tx1"/>
                </a:solidFill>
                <a:latin typeface="Arial" charset="0"/>
                <a:cs typeface="Arial" charset="0"/>
                <a:sym typeface="Arial" charset="0"/>
              </a:rPr>
              <a:t> and elaborate patterns to show the spirit of Africa. Beads were matted to give it the sun kissed look of the African Savannah.</a:t>
            </a:r>
          </a:p>
          <a:p>
            <a:pPr marL="285750" indent="-285750" algn="just" eaLnBrk="1" hangingPunct="1">
              <a:buFont typeface="Arial"/>
              <a:buChar char="•"/>
            </a:pPr>
            <a:endParaRPr lang="en-US" sz="2000" dirty="0">
              <a:solidFill>
                <a:schemeClr val="tx1"/>
              </a:solidFill>
              <a:latin typeface="Arial" charset="0"/>
              <a:sym typeface="Arial" charset="0"/>
            </a:endParaRPr>
          </a:p>
          <a:p>
            <a:pPr marL="285750" indent="-285750" algn="just" eaLnBrk="1" hangingPunct="1">
              <a:buFont typeface="Arial"/>
              <a:buChar char="•"/>
            </a:pPr>
            <a:r>
              <a:rPr lang="en-US" sz="2000" b="1" dirty="0">
                <a:solidFill>
                  <a:schemeClr val="tx1"/>
                </a:solidFill>
                <a:latin typeface="Arial" charset="0"/>
                <a:cs typeface="Arial" charset="0"/>
                <a:sym typeface="Arial" charset="0"/>
              </a:rPr>
              <a:t>Natural materials </a:t>
            </a:r>
            <a:r>
              <a:rPr lang="en-US" sz="2000" b="1" dirty="0" smtClean="0">
                <a:solidFill>
                  <a:schemeClr val="tx1"/>
                </a:solidFill>
                <a:latin typeface="Arial" charset="0"/>
                <a:cs typeface="Arial" charset="0"/>
                <a:sym typeface="Arial" charset="0"/>
              </a:rPr>
              <a:t>(or </a:t>
            </a:r>
            <a:r>
              <a:rPr lang="en-US" sz="2000" b="1" dirty="0">
                <a:solidFill>
                  <a:schemeClr val="tx1"/>
                </a:solidFill>
                <a:latin typeface="Arial" charset="0"/>
                <a:cs typeface="Arial" charset="0"/>
                <a:sym typeface="Arial" charset="0"/>
              </a:rPr>
              <a:t>appearance of natural </a:t>
            </a:r>
            <a:r>
              <a:rPr lang="en-US" sz="2000" b="1" dirty="0" smtClean="0">
                <a:solidFill>
                  <a:schemeClr val="tx1"/>
                </a:solidFill>
                <a:latin typeface="Arial" charset="0"/>
                <a:cs typeface="Arial" charset="0"/>
                <a:sym typeface="Arial" charset="0"/>
              </a:rPr>
              <a:t>materials) </a:t>
            </a:r>
            <a:r>
              <a:rPr lang="en-US" sz="2000" b="1" dirty="0">
                <a:solidFill>
                  <a:schemeClr val="tx1"/>
                </a:solidFill>
                <a:latin typeface="Arial" charset="0"/>
                <a:cs typeface="Arial" charset="0"/>
                <a:sym typeface="Arial" charset="0"/>
              </a:rPr>
              <a:t>used in the costumes to represent the Earth and Savannah itself.</a:t>
            </a:r>
          </a:p>
          <a:p>
            <a:pPr marL="285750" indent="-285750" algn="just" eaLnBrk="1" hangingPunct="1">
              <a:buFont typeface="Arial"/>
              <a:buChar char="•"/>
            </a:pPr>
            <a:endParaRPr lang="en-US" sz="2000" dirty="0">
              <a:solidFill>
                <a:schemeClr val="tx1"/>
              </a:solidFill>
              <a:latin typeface="Arial" charset="0"/>
              <a:sym typeface="Arial" charset="0"/>
            </a:endParaRPr>
          </a:p>
          <a:p>
            <a:pPr marL="285750" indent="-285750" algn="just" eaLnBrk="1" hangingPunct="1">
              <a:buFont typeface="Arial"/>
              <a:buChar char="•"/>
            </a:pPr>
            <a:r>
              <a:rPr lang="en-US" sz="2000" dirty="0" err="1">
                <a:solidFill>
                  <a:schemeClr val="tx1"/>
                </a:solidFill>
                <a:latin typeface="Arial" charset="0"/>
                <a:cs typeface="Arial" charset="0"/>
                <a:sym typeface="Arial" charset="0"/>
              </a:rPr>
              <a:t>Taymor</a:t>
            </a:r>
            <a:r>
              <a:rPr lang="en-US" sz="2000" dirty="0">
                <a:solidFill>
                  <a:schemeClr val="tx1"/>
                </a:solidFill>
                <a:latin typeface="Arial" charset="0"/>
                <a:cs typeface="Arial" charset="0"/>
                <a:sym typeface="Arial" charset="0"/>
              </a:rPr>
              <a:t> absorbed influences from African tribal designs in the pattern and cloth she used. She also took inspiration from Balinese and Indonesian patterns and designs</a:t>
            </a:r>
          </a:p>
          <a:p>
            <a:pPr marL="285750" indent="-285750" algn="just" eaLnBrk="1" hangingPunct="1">
              <a:buFont typeface="Arial"/>
              <a:buChar char="•"/>
            </a:pPr>
            <a:endParaRPr lang="en-US" sz="2000" dirty="0">
              <a:solidFill>
                <a:schemeClr val="tx1"/>
              </a:solidFill>
              <a:latin typeface="Arial" charset="0"/>
              <a:sym typeface="Arial" charset="0"/>
            </a:endParaRPr>
          </a:p>
          <a:p>
            <a:pPr marL="285750" indent="-285750" algn="just" eaLnBrk="1" hangingPunct="1">
              <a:buFont typeface="Arial"/>
              <a:buChar char="•"/>
            </a:pPr>
            <a:r>
              <a:rPr lang="en-US" sz="2000" b="1" dirty="0" err="1">
                <a:solidFill>
                  <a:schemeClr val="tx1"/>
                </a:solidFill>
                <a:latin typeface="Arial" charset="0"/>
                <a:sym typeface="Arial" charset="0"/>
              </a:rPr>
              <a:t>Taymor</a:t>
            </a:r>
            <a:r>
              <a:rPr lang="en-US" sz="2000" b="1" dirty="0">
                <a:solidFill>
                  <a:schemeClr val="tx1"/>
                </a:solidFill>
                <a:latin typeface="Arial" charset="0"/>
                <a:sym typeface="Arial" charset="0"/>
              </a:rPr>
              <a:t> wanted to keep the humanity involved – animals with human characteristics</a:t>
            </a:r>
          </a:p>
          <a:p>
            <a:pPr marL="285750" indent="-285750" algn="just" eaLnBrk="1" hangingPunct="1">
              <a:buFont typeface="Arial"/>
              <a:buChar char="•"/>
            </a:pPr>
            <a:endParaRPr lang="en-US" sz="1800" dirty="0">
              <a:solidFill>
                <a:schemeClr val="tx1"/>
              </a:solidFill>
              <a:latin typeface="Arial" charset="0"/>
              <a:sym typeface="Arial" charset="0"/>
            </a:endParaRPr>
          </a:p>
        </p:txBody>
      </p:sp>
      <p:pic>
        <p:nvPicPr>
          <p:cNvPr id="2" name="Picture 1" descr="sewing costumes 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84232" y="3573016"/>
            <a:ext cx="3828575" cy="2780928"/>
          </a:xfrm>
          <a:prstGeom prst="rect">
            <a:avLst/>
          </a:prstGeom>
        </p:spPr>
      </p:pic>
      <p:pic>
        <p:nvPicPr>
          <p:cNvPr id="3" name="Picture 2" descr="JulieTaymor-byKenVanSickle-6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686360"/>
            <a:ext cx="3543855" cy="2310592"/>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07988" y="363538"/>
            <a:ext cx="6840537" cy="1327150"/>
          </a:xfrm>
        </p:spPr>
        <p:txBody>
          <a:bodyPr/>
          <a:lstStyle/>
          <a:p>
            <a:pPr algn="ctr"/>
            <a:r>
              <a:rPr lang="en-US" sz="3600" b="1" dirty="0">
                <a:latin typeface="Arial"/>
                <a:ea typeface="ヒラギノ角ゴ ProN W3" charset="0"/>
                <a:cs typeface="Arial"/>
              </a:rPr>
              <a:t>Designing The Lion King for the Stage</a:t>
            </a:r>
          </a:p>
        </p:txBody>
      </p:sp>
      <p:sp>
        <p:nvSpPr>
          <p:cNvPr id="29698" name="Content Placeholder 2"/>
          <p:cNvSpPr>
            <a:spLocks noGrp="1"/>
          </p:cNvSpPr>
          <p:nvPr>
            <p:ph idx="1"/>
          </p:nvPr>
        </p:nvSpPr>
        <p:spPr>
          <a:xfrm>
            <a:off x="838200" y="1824038"/>
            <a:ext cx="6481763" cy="4773612"/>
          </a:xfrm>
        </p:spPr>
        <p:txBody>
          <a:bodyPr/>
          <a:lstStyle/>
          <a:p>
            <a:r>
              <a:rPr lang="en-US" sz="2400" dirty="0">
                <a:latin typeface="Arial"/>
                <a:ea typeface="ヒラギノ角ゴ ProN W3" charset="0"/>
                <a:cs typeface="Arial"/>
              </a:rPr>
              <a:t>It is impossible to replicate an animated film on stage </a:t>
            </a:r>
            <a:r>
              <a:rPr lang="en-US" sz="2400" dirty="0" smtClean="0">
                <a:latin typeface="Arial"/>
                <a:ea typeface="ヒラギノ角ゴ ProN W3" charset="0"/>
                <a:cs typeface="Arial"/>
              </a:rPr>
              <a:t>– so </a:t>
            </a:r>
            <a:r>
              <a:rPr lang="en-US" sz="2400" dirty="0" err="1" smtClean="0">
                <a:latin typeface="Arial"/>
                <a:ea typeface="ヒラギノ角ゴ ProN W3" charset="0"/>
                <a:cs typeface="Arial"/>
              </a:rPr>
              <a:t>Taymor</a:t>
            </a:r>
            <a:r>
              <a:rPr lang="en-US" sz="2400" dirty="0">
                <a:latin typeface="Arial"/>
                <a:ea typeface="ヒラギノ角ゴ ProN W3" charset="0"/>
                <a:cs typeface="Arial"/>
              </a:rPr>
              <a:t> </a:t>
            </a:r>
            <a:r>
              <a:rPr lang="en-US" sz="2400" dirty="0" smtClean="0">
                <a:latin typeface="Arial"/>
                <a:ea typeface="ヒラギノ角ゴ ProN W3" charset="0"/>
                <a:cs typeface="Arial"/>
              </a:rPr>
              <a:t>had to </a:t>
            </a:r>
            <a:r>
              <a:rPr lang="en-US" sz="2400" dirty="0">
                <a:latin typeface="Arial"/>
                <a:ea typeface="ヒラギノ角ゴ ProN W3" charset="0"/>
                <a:cs typeface="Arial"/>
              </a:rPr>
              <a:t>be creative and </a:t>
            </a:r>
            <a:r>
              <a:rPr lang="en-US" sz="2400" dirty="0" smtClean="0">
                <a:latin typeface="Arial"/>
                <a:ea typeface="ヒラギノ角ゴ ProN W3" charset="0"/>
                <a:cs typeface="Arial"/>
              </a:rPr>
              <a:t>inventive in creating animals and landscape</a:t>
            </a:r>
            <a:endParaRPr lang="en-US" sz="2400" dirty="0">
              <a:latin typeface="Arial"/>
              <a:ea typeface="ヒラギノ角ゴ ProN W3" charset="0"/>
              <a:cs typeface="Arial"/>
            </a:endParaRPr>
          </a:p>
          <a:p>
            <a:r>
              <a:rPr lang="en-US" sz="2400" b="1" dirty="0">
                <a:latin typeface="Arial"/>
                <a:ea typeface="ヒラギノ角ゴ ProN W3" charset="0"/>
                <a:cs typeface="Arial"/>
              </a:rPr>
              <a:t>Key element is the ‘imagination of the audience’</a:t>
            </a:r>
          </a:p>
          <a:p>
            <a:r>
              <a:rPr lang="en-US" sz="2400" dirty="0">
                <a:latin typeface="Arial"/>
                <a:ea typeface="ヒラギノ角ゴ ProN W3" charset="0"/>
                <a:cs typeface="Arial"/>
              </a:rPr>
              <a:t>“if you give a little…and let the audience fill in the blanks…they see more” Julie </a:t>
            </a:r>
            <a:r>
              <a:rPr lang="en-US" sz="2400" dirty="0" err="1">
                <a:latin typeface="Arial"/>
                <a:ea typeface="ヒラギノ角ゴ ProN W3" charset="0"/>
                <a:cs typeface="Arial"/>
              </a:rPr>
              <a:t>Taymor</a:t>
            </a:r>
            <a:endParaRPr lang="en-US" sz="2400" dirty="0">
              <a:latin typeface="Arial"/>
              <a:ea typeface="ヒラギノ角ゴ ProN W3" charset="0"/>
              <a:cs typeface="Arial"/>
            </a:endParaRPr>
          </a:p>
          <a:p>
            <a:r>
              <a:rPr lang="en-US" sz="2400" b="1" dirty="0">
                <a:latin typeface="Arial"/>
                <a:ea typeface="ヒラギノ角ゴ ProN W3" charset="0"/>
                <a:cs typeface="Arial"/>
              </a:rPr>
              <a:t>Costumes become the scenery or ‘stage architecture’</a:t>
            </a:r>
          </a:p>
          <a:p>
            <a:r>
              <a:rPr lang="en-US" sz="2400" dirty="0">
                <a:latin typeface="Arial"/>
                <a:ea typeface="ヒラギノ角ゴ ProN W3" charset="0"/>
                <a:cs typeface="Arial"/>
              </a:rPr>
              <a:t>The Lion King is not set in a particular era – it could be today, it could be 100 years ago – it is timeless.</a:t>
            </a:r>
          </a:p>
        </p:txBody>
      </p:sp>
      <p:sp>
        <p:nvSpPr>
          <p:cNvPr id="8196" name="Slide Number Placeholder 3"/>
          <p:cNvSpPr>
            <a:spLocks noGrp="1"/>
          </p:cNvSpPr>
          <p:nvPr>
            <p:ph type="sldNum" sz="quarter" idx="10"/>
          </p:nvPr>
        </p:nvSpPr>
        <p:spPr>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defRPr/>
            </a:pPr>
            <a:fld id="{6E909803-1769-C74B-8AF6-93776A00E44F}" type="slidenum">
              <a:rPr lang="en-US" sz="1200" smtClean="0">
                <a:solidFill>
                  <a:srgbClr val="878787"/>
                </a:solidFill>
                <a:latin typeface="Lucida Grande" charset="0"/>
                <a:sym typeface="Lucida Grande" charset="0"/>
              </a:rPr>
              <a:pPr>
                <a:defRPr/>
              </a:pPr>
              <a:t>5</a:t>
            </a:fld>
            <a:endParaRPr lang="en-US" sz="1200" smtClean="0">
              <a:solidFill>
                <a:srgbClr val="878787"/>
              </a:solidFill>
              <a:latin typeface="Lucida Grande" charset="0"/>
              <a:sym typeface="Lucida Grande" charset="0"/>
            </a:endParaRPr>
          </a:p>
        </p:txBody>
      </p:sp>
      <p:pic>
        <p:nvPicPr>
          <p:cNvPr id="29700" name="Picture 5" descr="lion king gazelles cheetah.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64425" y="333375"/>
            <a:ext cx="4548188" cy="255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7" descr="TLK_Grasslands_Mufasa__1424303924_101.178.168.19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91400" y="3357563"/>
            <a:ext cx="4598988" cy="306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839416" y="363538"/>
            <a:ext cx="11089059" cy="1327150"/>
          </a:xfrm>
        </p:spPr>
        <p:txBody>
          <a:bodyPr/>
          <a:lstStyle/>
          <a:p>
            <a:r>
              <a:rPr lang="en-US" sz="3600" b="1" dirty="0" err="1">
                <a:latin typeface="Arial"/>
                <a:ea typeface="ヒラギノ角ゴ ProN W3" charset="0"/>
                <a:cs typeface="Arial"/>
              </a:rPr>
              <a:t>Taymor’s</a:t>
            </a:r>
            <a:r>
              <a:rPr lang="en-US" sz="3600" b="1" dirty="0">
                <a:latin typeface="Arial"/>
                <a:ea typeface="ヒラギノ角ゴ ProN W3" charset="0"/>
                <a:cs typeface="Arial"/>
              </a:rPr>
              <a:t> costume designs for The Lion King</a:t>
            </a:r>
          </a:p>
        </p:txBody>
      </p:sp>
      <p:sp>
        <p:nvSpPr>
          <p:cNvPr id="30722" name="Content Placeholder 2"/>
          <p:cNvSpPr>
            <a:spLocks noGrp="1"/>
          </p:cNvSpPr>
          <p:nvPr>
            <p:ph idx="1"/>
          </p:nvPr>
        </p:nvSpPr>
        <p:spPr>
          <a:xfrm>
            <a:off x="838200" y="1824038"/>
            <a:ext cx="6770688" cy="4845050"/>
          </a:xfrm>
        </p:spPr>
        <p:txBody>
          <a:bodyPr/>
          <a:lstStyle/>
          <a:p>
            <a:r>
              <a:rPr lang="en-US" sz="2400" b="1" dirty="0">
                <a:latin typeface="Arial"/>
                <a:ea typeface="ヒラギノ角ゴ ProN W3" charset="0"/>
                <a:cs typeface="Arial"/>
              </a:rPr>
              <a:t>All the characters are animals so costumes can’t be ‘real’- you have to suggest the animal through movement and image</a:t>
            </a:r>
          </a:p>
          <a:p>
            <a:r>
              <a:rPr lang="en-US" sz="2400" dirty="0">
                <a:latin typeface="Arial"/>
                <a:ea typeface="ヒラギノ角ゴ ProN W3" charset="0"/>
                <a:cs typeface="Arial"/>
              </a:rPr>
              <a:t>The </a:t>
            </a:r>
            <a:r>
              <a:rPr lang="en-US" sz="2400" dirty="0" smtClean="0">
                <a:latin typeface="Arial"/>
                <a:ea typeface="ヒラギノ角ゴ ProN W3" charset="0"/>
                <a:cs typeface="Arial"/>
              </a:rPr>
              <a:t>puppets, masks &amp; costumes </a:t>
            </a:r>
            <a:r>
              <a:rPr lang="en-US" sz="2400" dirty="0">
                <a:latin typeface="Arial"/>
                <a:ea typeface="ヒラギノ角ゴ ProN W3" charset="0"/>
                <a:cs typeface="Arial"/>
              </a:rPr>
              <a:t>are key to </a:t>
            </a:r>
            <a:r>
              <a:rPr lang="en-US" sz="2400" b="1" dirty="0">
                <a:latin typeface="Arial"/>
                <a:ea typeface="ヒラギノ角ゴ ProN W3" charset="0"/>
                <a:cs typeface="Arial"/>
              </a:rPr>
              <a:t>suggesting</a:t>
            </a:r>
            <a:r>
              <a:rPr lang="en-US" sz="2400" dirty="0">
                <a:latin typeface="Arial"/>
                <a:ea typeface="ヒラギノ角ゴ ProN W3" charset="0"/>
                <a:cs typeface="Arial"/>
              </a:rPr>
              <a:t> the </a:t>
            </a:r>
            <a:r>
              <a:rPr lang="en-US" sz="2400" i="1" dirty="0">
                <a:latin typeface="Arial"/>
                <a:ea typeface="ヒラギノ角ゴ ProN W3" charset="0"/>
                <a:cs typeface="Arial"/>
              </a:rPr>
              <a:t>character</a:t>
            </a:r>
            <a:r>
              <a:rPr lang="en-US" sz="2400" dirty="0">
                <a:latin typeface="Arial"/>
                <a:ea typeface="ヒラギノ角ゴ ProN W3" charset="0"/>
                <a:cs typeface="Arial"/>
              </a:rPr>
              <a:t> as well as the </a:t>
            </a:r>
            <a:r>
              <a:rPr lang="en-US" sz="2400" i="1" dirty="0">
                <a:latin typeface="Arial"/>
                <a:ea typeface="ヒラギノ角ゴ ProN W3" charset="0"/>
                <a:cs typeface="Arial"/>
              </a:rPr>
              <a:t>animal</a:t>
            </a:r>
          </a:p>
          <a:p>
            <a:r>
              <a:rPr lang="en-US" sz="2400" b="1" dirty="0">
                <a:latin typeface="Arial"/>
                <a:ea typeface="ヒラギノ角ゴ ProN W3" charset="0"/>
                <a:cs typeface="Arial"/>
              </a:rPr>
              <a:t>Costumes must allow and enhance movement and dance, while being comfortable to wear. </a:t>
            </a:r>
          </a:p>
          <a:p>
            <a:r>
              <a:rPr lang="en-US" sz="2400" dirty="0">
                <a:latin typeface="Arial"/>
                <a:ea typeface="ヒラギノ角ゴ ProN W3" charset="0"/>
                <a:cs typeface="Arial"/>
              </a:rPr>
              <a:t>Both actor and mask / puppet are clearly visible to create a ‘double event’ and evoke ‘pure theatre’</a:t>
            </a:r>
          </a:p>
        </p:txBody>
      </p:sp>
      <p:sp>
        <p:nvSpPr>
          <p:cNvPr id="9220" name="Slide Number Placeholder 3"/>
          <p:cNvSpPr>
            <a:spLocks noGrp="1"/>
          </p:cNvSpPr>
          <p:nvPr>
            <p:ph type="sldNum" sz="quarter" idx="10"/>
          </p:nvPr>
        </p:nvSpPr>
        <p:spPr>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defRPr/>
            </a:pPr>
            <a:fld id="{032AC22E-B07C-3A45-8AFE-A79474B5B9FE}" type="slidenum">
              <a:rPr lang="en-US" sz="1200" smtClean="0">
                <a:solidFill>
                  <a:srgbClr val="878787"/>
                </a:solidFill>
                <a:latin typeface="Lucida Grande" charset="0"/>
                <a:sym typeface="Lucida Grande" charset="0"/>
              </a:rPr>
              <a:pPr>
                <a:defRPr/>
              </a:pPr>
              <a:t>6</a:t>
            </a:fld>
            <a:endParaRPr lang="en-US" sz="1200" smtClean="0">
              <a:solidFill>
                <a:srgbClr val="878787"/>
              </a:solidFill>
              <a:latin typeface="Lucida Grande" charset="0"/>
              <a:sym typeface="Lucida Grande" charset="0"/>
            </a:endParaRPr>
          </a:p>
        </p:txBody>
      </p:sp>
      <p:pic>
        <p:nvPicPr>
          <p:cNvPr id="30724" name="Picture 5" descr="scar &amp; mufasa.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08888" y="2492375"/>
            <a:ext cx="4376737" cy="290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839416" y="363538"/>
            <a:ext cx="10514384" cy="1049238"/>
          </a:xfrm>
        </p:spPr>
        <p:txBody>
          <a:bodyPr/>
          <a:lstStyle/>
          <a:p>
            <a:r>
              <a:rPr lang="en-US" sz="4000" b="1" dirty="0">
                <a:latin typeface="Arial"/>
                <a:ea typeface="ヒラギノ角ゴ ProN W3" charset="0"/>
                <a:cs typeface="Arial"/>
              </a:rPr>
              <a:t>The Lion </a:t>
            </a:r>
            <a:r>
              <a:rPr lang="en-US" sz="4000" b="1" dirty="0" smtClean="0">
                <a:latin typeface="Arial"/>
                <a:ea typeface="ヒラギノ角ゴ ProN W3" charset="0"/>
                <a:cs typeface="Arial"/>
              </a:rPr>
              <a:t>King costumes- </a:t>
            </a:r>
            <a:r>
              <a:rPr lang="en-US" sz="4000" b="1" dirty="0">
                <a:latin typeface="Arial"/>
                <a:ea typeface="ヒラギノ角ゴ ProN W3" charset="0"/>
                <a:cs typeface="Arial"/>
              </a:rPr>
              <a:t>‘Look’ &amp; Style</a:t>
            </a:r>
          </a:p>
        </p:txBody>
      </p:sp>
      <p:sp>
        <p:nvSpPr>
          <p:cNvPr id="31746" name="Content Placeholder 2"/>
          <p:cNvSpPr>
            <a:spLocks noGrp="1"/>
          </p:cNvSpPr>
          <p:nvPr>
            <p:ph idx="1"/>
          </p:nvPr>
        </p:nvSpPr>
        <p:spPr>
          <a:xfrm>
            <a:off x="838200" y="1824038"/>
            <a:ext cx="6049963" cy="4629150"/>
          </a:xfrm>
        </p:spPr>
        <p:txBody>
          <a:bodyPr/>
          <a:lstStyle/>
          <a:p>
            <a:r>
              <a:rPr lang="en-US" sz="2000" b="1" dirty="0">
                <a:latin typeface="Arial"/>
                <a:ea typeface="ヒラギノ角ゴ ProN W3" charset="0"/>
                <a:cs typeface="Arial"/>
              </a:rPr>
              <a:t> The ‘Look’ is hot, sunbaked African plains</a:t>
            </a:r>
          </a:p>
          <a:p>
            <a:r>
              <a:rPr lang="en-US" sz="2000" dirty="0">
                <a:latin typeface="Arial"/>
                <a:ea typeface="ヒラギノ角ゴ ProN W3" charset="0"/>
                <a:cs typeface="Arial"/>
              </a:rPr>
              <a:t>Matt, natural </a:t>
            </a:r>
            <a:r>
              <a:rPr lang="en-US" sz="2000" dirty="0" err="1">
                <a:latin typeface="Arial"/>
                <a:ea typeface="ヒラギノ角ゴ ProN W3" charset="0"/>
                <a:cs typeface="Arial"/>
              </a:rPr>
              <a:t>colours</a:t>
            </a:r>
            <a:r>
              <a:rPr lang="en-US" sz="2000" dirty="0">
                <a:latin typeface="Arial"/>
                <a:ea typeface="ヒラギノ角ゴ ProN W3" charset="0"/>
                <a:cs typeface="Arial"/>
              </a:rPr>
              <a:t> and materials are used</a:t>
            </a:r>
          </a:p>
          <a:p>
            <a:r>
              <a:rPr lang="en-US" sz="2000" b="1" dirty="0">
                <a:latin typeface="Arial"/>
                <a:ea typeface="ヒラギノ角ゴ ProN W3" charset="0"/>
                <a:cs typeface="Arial"/>
              </a:rPr>
              <a:t>No sparkly sequins or traditional stage glamour</a:t>
            </a:r>
          </a:p>
          <a:p>
            <a:r>
              <a:rPr lang="en-US" sz="2000" dirty="0">
                <a:latin typeface="Arial"/>
                <a:ea typeface="ヒラギノ角ゴ ProN W3" charset="0"/>
                <a:cs typeface="Arial"/>
              </a:rPr>
              <a:t>Natural materials- hand sewn beads, grasses and feathers</a:t>
            </a:r>
          </a:p>
          <a:p>
            <a:r>
              <a:rPr lang="en-US" sz="2000" b="1" dirty="0">
                <a:latin typeface="Arial"/>
                <a:ea typeface="ヒラギノ角ゴ ProN W3" charset="0"/>
                <a:cs typeface="Arial"/>
              </a:rPr>
              <a:t>Traditional African designs printed from scratch</a:t>
            </a:r>
          </a:p>
          <a:p>
            <a:r>
              <a:rPr lang="en-US" sz="2000" dirty="0">
                <a:latin typeface="Arial"/>
                <a:ea typeface="ヒラギノ角ゴ ProN W3" charset="0"/>
                <a:cs typeface="Arial"/>
              </a:rPr>
              <a:t>Based mainly on Africa but with a multi-cultural influence</a:t>
            </a:r>
          </a:p>
          <a:p>
            <a:r>
              <a:rPr lang="en-US" sz="2000" b="1" dirty="0">
                <a:latin typeface="Arial"/>
                <a:ea typeface="ヒラギノ角ゴ ProN W3" charset="0"/>
                <a:cs typeface="Arial"/>
              </a:rPr>
              <a:t>All the animals/costumes are represented in an original way rather than conforming to a single concept or ‘house style’</a:t>
            </a:r>
            <a:endParaRPr lang="en-US" altLang="ja-JP" sz="2000" b="1" dirty="0">
              <a:latin typeface="Arial"/>
              <a:ea typeface="ヒラギノ角ゴ ProN W3" charset="0"/>
              <a:cs typeface="Arial"/>
            </a:endParaRPr>
          </a:p>
          <a:p>
            <a:endParaRPr lang="en-US" dirty="0">
              <a:latin typeface="Arial"/>
              <a:ea typeface="ヒラギノ角ゴ ProN W3" charset="0"/>
              <a:cs typeface="Arial"/>
            </a:endParaRPr>
          </a:p>
        </p:txBody>
      </p:sp>
      <p:sp>
        <p:nvSpPr>
          <p:cNvPr id="10244" name="Slide Number Placeholder 3"/>
          <p:cNvSpPr>
            <a:spLocks noGrp="1"/>
          </p:cNvSpPr>
          <p:nvPr>
            <p:ph type="sldNum" sz="quarter" idx="10"/>
          </p:nvPr>
        </p:nvSpPr>
        <p:spPr>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defRPr/>
            </a:pPr>
            <a:fld id="{543F79C1-AE4E-0F4C-B52D-FA0774102DCF}" type="slidenum">
              <a:rPr lang="en-US" sz="1200" smtClean="0">
                <a:solidFill>
                  <a:srgbClr val="878787"/>
                </a:solidFill>
                <a:latin typeface="Lucida Grande" charset="0"/>
                <a:sym typeface="Lucida Grande" charset="0"/>
              </a:rPr>
              <a:pPr>
                <a:defRPr/>
              </a:pPr>
              <a:t>7</a:t>
            </a:fld>
            <a:endParaRPr lang="en-US" sz="1200" smtClean="0">
              <a:solidFill>
                <a:srgbClr val="878787"/>
              </a:solidFill>
              <a:latin typeface="Lucida Grande" charset="0"/>
              <a:sym typeface="Lucida Grande" charset="0"/>
            </a:endParaRPr>
          </a:p>
        </p:txBody>
      </p:sp>
      <p:pic>
        <p:nvPicPr>
          <p:cNvPr id="31748" name="Picture 4" descr="lion king ca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6725" y="1773238"/>
            <a:ext cx="5070475" cy="3240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35360" y="363538"/>
            <a:ext cx="11449272" cy="904875"/>
          </a:xfrm>
        </p:spPr>
        <p:txBody>
          <a:bodyPr/>
          <a:lstStyle/>
          <a:p>
            <a:r>
              <a:rPr lang="en-US" sz="3200" b="1" dirty="0" smtClean="0">
                <a:latin typeface="Arial"/>
                <a:ea typeface="ヒラギノ角ゴ ProN W3" charset="0"/>
                <a:cs typeface="Arial"/>
              </a:rPr>
              <a:t>Principal Characters – Animated Film &amp; stage version</a:t>
            </a:r>
            <a:endParaRPr lang="en-US" sz="3200" b="1" dirty="0">
              <a:latin typeface="Arial"/>
              <a:ea typeface="ヒラギノ角ゴ ProN W3" charset="0"/>
              <a:cs typeface="Arial"/>
            </a:endParaRPr>
          </a:p>
        </p:txBody>
      </p:sp>
      <p:sp>
        <p:nvSpPr>
          <p:cNvPr id="33794" name="Vertical Text Placeholder 2"/>
          <p:cNvSpPr>
            <a:spLocks noGrp="1"/>
          </p:cNvSpPr>
          <p:nvPr>
            <p:ph type="body" orient="vert" idx="1"/>
          </p:nvPr>
        </p:nvSpPr>
        <p:spPr>
          <a:xfrm>
            <a:off x="838200" y="1824038"/>
            <a:ext cx="5618163" cy="5033962"/>
          </a:xfrm>
        </p:spPr>
        <p:txBody>
          <a:bodyPr vert="horz"/>
          <a:lstStyle/>
          <a:p>
            <a:r>
              <a:rPr lang="en-US" sz="4000" dirty="0" err="1">
                <a:solidFill>
                  <a:srgbClr val="002060"/>
                </a:solidFill>
                <a:latin typeface="Arial"/>
                <a:ea typeface="ヒラギノ角ゴ ProN W3" charset="0"/>
                <a:cs typeface="Arial"/>
              </a:rPr>
              <a:t>Rafiki</a:t>
            </a:r>
            <a:endParaRPr lang="en-US" sz="4000" dirty="0">
              <a:solidFill>
                <a:srgbClr val="002060"/>
              </a:solidFill>
              <a:latin typeface="Arial"/>
              <a:ea typeface="ヒラギノ角ゴ ProN W3" charset="0"/>
              <a:cs typeface="Arial"/>
            </a:endParaRPr>
          </a:p>
          <a:p>
            <a:endParaRPr lang="en-US" sz="4000" dirty="0" smtClean="0">
              <a:latin typeface="Arial"/>
              <a:ea typeface="ヒラギノ角ゴ ProN W3" charset="0"/>
              <a:cs typeface="Arial"/>
            </a:endParaRPr>
          </a:p>
          <a:p>
            <a:endParaRPr lang="en-US" sz="4000" dirty="0">
              <a:latin typeface="Arial"/>
              <a:ea typeface="ヒラギノ角ゴ ProN W3" charset="0"/>
              <a:cs typeface="Arial"/>
            </a:endParaRPr>
          </a:p>
          <a:p>
            <a:r>
              <a:rPr lang="en-US" sz="4000" dirty="0" err="1">
                <a:solidFill>
                  <a:srgbClr val="C00000"/>
                </a:solidFill>
                <a:latin typeface="Arial"/>
                <a:ea typeface="ヒラギノ角ゴ ProN W3" charset="0"/>
                <a:cs typeface="Arial"/>
              </a:rPr>
              <a:t>Nala</a:t>
            </a:r>
            <a:endParaRPr lang="en-US" sz="4000" dirty="0">
              <a:solidFill>
                <a:srgbClr val="C00000"/>
              </a:solidFill>
              <a:latin typeface="Arial"/>
              <a:ea typeface="ヒラギノ角ゴ ProN W3" charset="0"/>
              <a:cs typeface="Arial"/>
            </a:endParaRPr>
          </a:p>
          <a:p>
            <a:endParaRPr lang="en-US" sz="4000" dirty="0">
              <a:latin typeface="Arial"/>
              <a:ea typeface="ヒラギノ角ゴ ProN W3" charset="0"/>
              <a:cs typeface="Arial"/>
            </a:endParaRPr>
          </a:p>
          <a:p>
            <a:endParaRPr lang="en-US" sz="4000" dirty="0">
              <a:latin typeface="Arial"/>
              <a:ea typeface="ヒラギノ角ゴ ProN W3" charset="0"/>
              <a:cs typeface="Arial"/>
            </a:endParaRPr>
          </a:p>
          <a:p>
            <a:r>
              <a:rPr lang="en-US" sz="4000" dirty="0" err="1">
                <a:solidFill>
                  <a:srgbClr val="00B0F0"/>
                </a:solidFill>
                <a:latin typeface="Arial"/>
                <a:ea typeface="ヒラギノ角ゴ ProN W3" charset="0"/>
                <a:cs typeface="Arial"/>
              </a:rPr>
              <a:t>Zazu</a:t>
            </a:r>
            <a:endParaRPr lang="en-US" sz="4000" dirty="0">
              <a:solidFill>
                <a:srgbClr val="00B0F0"/>
              </a:solidFill>
              <a:latin typeface="Arial"/>
              <a:ea typeface="ヒラギノ角ゴ ProN W3" charset="0"/>
              <a:cs typeface="Arial"/>
            </a:endParaRPr>
          </a:p>
        </p:txBody>
      </p:sp>
      <p:sp>
        <p:nvSpPr>
          <p:cNvPr id="12292" name="Slide Number Placeholder 3"/>
          <p:cNvSpPr>
            <a:spLocks noGrp="1"/>
          </p:cNvSpPr>
          <p:nvPr>
            <p:ph type="sldNum" sz="quarter" idx="10"/>
          </p:nvPr>
        </p:nvSpPr>
        <p:spPr>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defRPr/>
            </a:pPr>
            <a:fld id="{D6BD47D9-D7B9-304A-8003-30690FEA6747}" type="slidenum">
              <a:rPr lang="en-US" sz="1200" smtClean="0">
                <a:solidFill>
                  <a:srgbClr val="878787"/>
                </a:solidFill>
                <a:latin typeface="Lucida Grande" charset="0"/>
                <a:sym typeface="Lucida Grande" charset="0"/>
              </a:rPr>
              <a:pPr>
                <a:defRPr/>
              </a:pPr>
              <a:t>8</a:t>
            </a:fld>
            <a:endParaRPr lang="en-US" sz="1200" smtClean="0">
              <a:solidFill>
                <a:srgbClr val="878787"/>
              </a:solidFill>
              <a:latin typeface="Lucida Grande" charset="0"/>
              <a:sym typeface="Lucida Grande" charset="0"/>
            </a:endParaRPr>
          </a:p>
        </p:txBody>
      </p:sp>
      <p:pic>
        <p:nvPicPr>
          <p:cNvPr id="33796" name="Picture 4" descr="KH_Rafiki cartoon.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07768" y="1196752"/>
            <a:ext cx="1947862" cy="194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Picture 5" descr="tumblr_mn27p0btQh1reltryo6_50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00056" y="1412776"/>
            <a:ext cx="2088232" cy="2409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8" name="Picture 6" descr="Nala_cartoon.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07768" y="3193772"/>
            <a:ext cx="2232248" cy="1980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9" name="Picture 7" descr="Nala.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56240" y="3020601"/>
            <a:ext cx="2016224" cy="2396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0" name="Picture 8" descr="zazu cartoon.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007768" y="5229200"/>
            <a:ext cx="2557046" cy="151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1" name="Picture 9" descr="zazu.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840415" y="4293096"/>
            <a:ext cx="2047623" cy="2383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838200" y="363538"/>
            <a:ext cx="3386138" cy="6305550"/>
          </a:xfrm>
        </p:spPr>
        <p:txBody>
          <a:bodyPr/>
          <a:lstStyle/>
          <a:p>
            <a:r>
              <a:rPr lang="en-US" dirty="0" err="1">
                <a:solidFill>
                  <a:srgbClr val="CC6600"/>
                </a:solidFill>
                <a:latin typeface="Arial"/>
                <a:ea typeface="ヒラギノ角ゴ ProN W3" charset="0"/>
                <a:cs typeface="Arial"/>
              </a:rPr>
              <a:t>Simba</a:t>
            </a:r>
            <a:r>
              <a:rPr lang="en-US" dirty="0">
                <a:latin typeface="Arial"/>
                <a:ea typeface="ヒラギノ角ゴ ProN W3" charset="0"/>
                <a:cs typeface="Arial"/>
              </a:rPr>
              <a:t/>
            </a:r>
            <a:br>
              <a:rPr lang="en-US" dirty="0">
                <a:latin typeface="Arial"/>
                <a:ea typeface="ヒラギノ角ゴ ProN W3" charset="0"/>
                <a:cs typeface="Arial"/>
              </a:rPr>
            </a:br>
            <a:r>
              <a:rPr lang="en-US" dirty="0">
                <a:latin typeface="Arial"/>
                <a:ea typeface="ヒラギノ角ゴ ProN W3" charset="0"/>
                <a:cs typeface="Arial"/>
              </a:rPr>
              <a:t/>
            </a:r>
            <a:br>
              <a:rPr lang="en-US" dirty="0">
                <a:latin typeface="Arial"/>
                <a:ea typeface="ヒラギノ角ゴ ProN W3" charset="0"/>
                <a:cs typeface="Arial"/>
              </a:rPr>
            </a:br>
            <a:r>
              <a:rPr lang="en-US" dirty="0">
                <a:latin typeface="Arial"/>
                <a:ea typeface="ヒラギノ角ゴ ProN W3" charset="0"/>
                <a:cs typeface="Arial"/>
              </a:rPr>
              <a:t/>
            </a:r>
            <a:br>
              <a:rPr lang="en-US" dirty="0">
                <a:latin typeface="Arial"/>
                <a:ea typeface="ヒラギノ角ゴ ProN W3" charset="0"/>
                <a:cs typeface="Arial"/>
              </a:rPr>
            </a:br>
            <a:r>
              <a:rPr lang="en-US" dirty="0">
                <a:latin typeface="Arial"/>
                <a:ea typeface="ヒラギノ角ゴ ProN W3" charset="0"/>
                <a:cs typeface="Arial"/>
              </a:rPr>
              <a:t/>
            </a:r>
            <a:br>
              <a:rPr lang="en-US" dirty="0">
                <a:latin typeface="Arial"/>
                <a:ea typeface="ヒラギノ角ゴ ProN W3" charset="0"/>
                <a:cs typeface="Arial"/>
              </a:rPr>
            </a:br>
            <a:r>
              <a:rPr lang="en-US" dirty="0" err="1">
                <a:solidFill>
                  <a:srgbClr val="FFC000"/>
                </a:solidFill>
                <a:latin typeface="Arial"/>
                <a:ea typeface="ヒラギノ角ゴ ProN W3" charset="0"/>
                <a:cs typeface="Arial"/>
              </a:rPr>
              <a:t>Mufasa</a:t>
            </a:r>
            <a:r>
              <a:rPr lang="en-US" dirty="0">
                <a:solidFill>
                  <a:srgbClr val="FFC000"/>
                </a:solidFill>
                <a:latin typeface="Arial"/>
                <a:ea typeface="ヒラギノ角ゴ ProN W3" charset="0"/>
                <a:cs typeface="Arial"/>
              </a:rPr>
              <a:t/>
            </a:r>
            <a:br>
              <a:rPr lang="en-US" dirty="0">
                <a:solidFill>
                  <a:srgbClr val="FFC000"/>
                </a:solidFill>
                <a:latin typeface="Arial"/>
                <a:ea typeface="ヒラギノ角ゴ ProN W3" charset="0"/>
                <a:cs typeface="Arial"/>
              </a:rPr>
            </a:br>
            <a:r>
              <a:rPr lang="en-US" dirty="0">
                <a:latin typeface="Arial"/>
                <a:ea typeface="ヒラギノ角ゴ ProN W3" charset="0"/>
                <a:cs typeface="Arial"/>
              </a:rPr>
              <a:t/>
            </a:r>
            <a:br>
              <a:rPr lang="en-US" dirty="0">
                <a:latin typeface="Arial"/>
                <a:ea typeface="ヒラギノ角ゴ ProN W3" charset="0"/>
                <a:cs typeface="Arial"/>
              </a:rPr>
            </a:br>
            <a:r>
              <a:rPr lang="en-US" dirty="0">
                <a:latin typeface="Arial"/>
                <a:ea typeface="ヒラギノ角ゴ ProN W3" charset="0"/>
                <a:cs typeface="Arial"/>
              </a:rPr>
              <a:t/>
            </a:r>
            <a:br>
              <a:rPr lang="en-US" dirty="0">
                <a:latin typeface="Arial"/>
                <a:ea typeface="ヒラギノ角ゴ ProN W3" charset="0"/>
                <a:cs typeface="Arial"/>
              </a:rPr>
            </a:br>
            <a:r>
              <a:rPr lang="en-US" dirty="0">
                <a:latin typeface="Arial"/>
                <a:ea typeface="ヒラギノ角ゴ ProN W3" charset="0"/>
                <a:cs typeface="Arial"/>
              </a:rPr>
              <a:t/>
            </a:r>
            <a:br>
              <a:rPr lang="en-US" dirty="0">
                <a:latin typeface="Arial"/>
                <a:ea typeface="ヒラギノ角ゴ ProN W3" charset="0"/>
                <a:cs typeface="Arial"/>
              </a:rPr>
            </a:br>
            <a:r>
              <a:rPr lang="en-US" dirty="0">
                <a:latin typeface="Arial"/>
                <a:ea typeface="ヒラギノ角ゴ ProN W3" charset="0"/>
                <a:cs typeface="Arial"/>
              </a:rPr>
              <a:t/>
            </a:r>
            <a:br>
              <a:rPr lang="en-US" dirty="0">
                <a:latin typeface="Arial"/>
                <a:ea typeface="ヒラギノ角ゴ ProN W3" charset="0"/>
                <a:cs typeface="Arial"/>
              </a:rPr>
            </a:br>
            <a:r>
              <a:rPr lang="en-US" dirty="0">
                <a:solidFill>
                  <a:srgbClr val="FF0000"/>
                </a:solidFill>
                <a:latin typeface="Arial"/>
                <a:ea typeface="ヒラギノ角ゴ ProN W3" charset="0"/>
                <a:cs typeface="Arial"/>
              </a:rPr>
              <a:t>Scar</a:t>
            </a:r>
          </a:p>
        </p:txBody>
      </p:sp>
      <p:sp>
        <p:nvSpPr>
          <p:cNvPr id="13315" name="Slide Number Placeholder 2"/>
          <p:cNvSpPr>
            <a:spLocks noGrp="1"/>
          </p:cNvSpPr>
          <p:nvPr>
            <p:ph type="sldNum" sz="quarter" idx="10"/>
          </p:nvPr>
        </p:nvSpPr>
        <p:spPr>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defRPr/>
            </a:pPr>
            <a:fld id="{DB7CF7D6-7CEC-524E-81C1-0C0CA9EE47C8}" type="slidenum">
              <a:rPr lang="en-US" sz="1200" smtClean="0">
                <a:solidFill>
                  <a:srgbClr val="878787"/>
                </a:solidFill>
                <a:latin typeface="Lucida Grande" charset="0"/>
                <a:sym typeface="Lucida Grande" charset="0"/>
              </a:rPr>
              <a:pPr>
                <a:defRPr/>
              </a:pPr>
              <a:t>9</a:t>
            </a:fld>
            <a:endParaRPr lang="en-US" sz="1200" smtClean="0">
              <a:solidFill>
                <a:srgbClr val="878787"/>
              </a:solidFill>
              <a:latin typeface="Lucida Grande" charset="0"/>
              <a:sym typeface="Lucida Grande" charset="0"/>
            </a:endParaRPr>
          </a:p>
        </p:txBody>
      </p:sp>
      <p:pic>
        <p:nvPicPr>
          <p:cNvPr id="34819" name="Picture 3" descr="simba cartoon.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59150" y="188913"/>
            <a:ext cx="3287713" cy="184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5" descr="Simba.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32104" y="188640"/>
            <a:ext cx="2016224" cy="2365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1" name="Picture 6" descr="mufasa cartoon.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32175" y="2420938"/>
            <a:ext cx="1989138" cy="198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2" name="Picture 7" descr="mufasa.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328248" y="2060848"/>
            <a:ext cx="1800200" cy="2715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3" name="Picture 8" descr="1-scar-the-lion-king.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432175" y="4652963"/>
            <a:ext cx="2138363" cy="194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4" name="Picture 9" descr="030315-cc-lion-king-scar-2.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136356" y="4365104"/>
            <a:ext cx="1864300" cy="2268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TotalTime>
  <Pages>0</Pages>
  <Words>2125</Words>
  <Characters>0</Characters>
  <Application>Microsoft Office PowerPoint</Application>
  <PresentationFormat>Widescreen</PresentationFormat>
  <Lines>0</Lines>
  <Paragraphs>158</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Arial Bold</vt:lpstr>
      <vt:lpstr>Gill Sans</vt:lpstr>
      <vt:lpstr>Lucida Grande</vt:lpstr>
      <vt:lpstr>ヒラギノ角ゴ ProN W3</vt:lpstr>
      <vt:lpstr>ヒラギノ角ゴ ProN W6</vt:lpstr>
      <vt:lpstr>Default - Title Slide</vt:lpstr>
      <vt:lpstr>Default - Title and Content</vt:lpstr>
      <vt:lpstr>PowerPoint Presentation</vt:lpstr>
      <vt:lpstr>The Lion King – Disney Animated Film</vt:lpstr>
      <vt:lpstr>The Lion King – Stage Musical 1997</vt:lpstr>
      <vt:lpstr>Julie Taymor - Style</vt:lpstr>
      <vt:lpstr>Designing The Lion King for the Stage</vt:lpstr>
      <vt:lpstr>Taymor’s costume designs for The Lion King</vt:lpstr>
      <vt:lpstr>The Lion King costumes- ‘Look’ &amp; Style</vt:lpstr>
      <vt:lpstr>Principal Characters – Animated Film &amp; stage version</vt:lpstr>
      <vt:lpstr>Simba    Mufasa     Scar</vt:lpstr>
      <vt:lpstr>Scar - character</vt:lpstr>
      <vt:lpstr>Scar Costume - Mask</vt:lpstr>
      <vt:lpstr>Scar – costume</vt:lpstr>
      <vt:lpstr>Mufasa - character</vt:lpstr>
      <vt:lpstr>Mufasa - Costume</vt:lpstr>
      <vt:lpstr>Simba Character</vt:lpstr>
      <vt:lpstr>PowerPoint Presentation</vt:lpstr>
      <vt:lpstr>PowerPoint Presentation</vt:lpstr>
      <vt:lpstr>Zazu - Costume</vt:lpstr>
      <vt:lpstr>Zazu - Puppet</vt:lpstr>
      <vt:lpstr>Nala – Character and mask</vt:lpstr>
      <vt:lpstr>Nala – Costume Design</vt:lpstr>
      <vt:lpstr>Rafiki - Character</vt:lpstr>
      <vt:lpstr>Rafiki - Costume</vt:lpstr>
      <vt:lpstr>Other Costume designs from The Lion King…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Jackson Crawford</dc:creator>
  <cp:keywords/>
  <dc:description/>
  <cp:lastModifiedBy>Ross Thomson</cp:lastModifiedBy>
  <cp:revision>50</cp:revision>
  <cp:lastPrinted>2016-02-08T08:47:53Z</cp:lastPrinted>
  <dcterms:modified xsi:type="dcterms:W3CDTF">2016-02-08T08:48:06Z</dcterms:modified>
</cp:coreProperties>
</file>